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66" r:id="rId4"/>
    <p:sldId id="267" r:id="rId5"/>
    <p:sldId id="270" r:id="rId6"/>
    <p:sldId id="271" r:id="rId7"/>
    <p:sldId id="272" r:id="rId8"/>
    <p:sldId id="273" r:id="rId9"/>
    <p:sldId id="274" r:id="rId10"/>
    <p:sldId id="275" r:id="rId11"/>
    <p:sldId id="276" r:id="rId12"/>
    <p:sldId id="277" r:id="rId13"/>
    <p:sldId id="278" r:id="rId14"/>
    <p:sldId id="280" r:id="rId15"/>
    <p:sldId id="28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13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8241E0-C819-6E44-AFB1-71873BDF4BB4}" type="datetimeFigureOut">
              <a:rPr lang="en-US" smtClean="0"/>
              <a:t>10/15/14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F86972-033D-9940-877C-9AB0107708F7}" type="slidenum">
              <a:rPr lang="en-US" smtClean="0"/>
              <a:t>‹#›</a:t>
            </a:fld>
            <a:endParaRPr lang="en-US"/>
          </a:p>
        </p:txBody>
      </p:sp>
    </p:spTree>
    <p:extLst>
      <p:ext uri="{BB962C8B-B14F-4D97-AF65-F5344CB8AC3E}">
        <p14:creationId xmlns:p14="http://schemas.microsoft.com/office/powerpoint/2010/main" val="19994232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a:t>
            </a:r>
            <a:r>
              <a:rPr lang="en-US" baseline="0" dirty="0" smtClean="0"/>
              <a:t> name is Eric Smith and I will be pitching an idea for a game called </a:t>
            </a:r>
            <a:r>
              <a:rPr lang="en-US" baseline="0" dirty="0" err="1" smtClean="0"/>
              <a:t>Goji’s</a:t>
            </a:r>
            <a:r>
              <a:rPr lang="en-US" baseline="0" dirty="0" smtClean="0"/>
              <a:t> Adventure.</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1</a:t>
            </a:fld>
            <a:endParaRPr lang="en-US"/>
          </a:p>
        </p:txBody>
      </p:sp>
    </p:spTree>
    <p:extLst>
      <p:ext uri="{BB962C8B-B14F-4D97-AF65-F5344CB8AC3E}">
        <p14:creationId xmlns:p14="http://schemas.microsoft.com/office/powerpoint/2010/main" val="281277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Levels</a:t>
            </a:r>
            <a:r>
              <a:rPr lang="en-US" baseline="0" dirty="0" smtClean="0"/>
              <a:t> follow a typical side scrolling 2d </a:t>
            </a:r>
            <a:r>
              <a:rPr lang="en-US" baseline="0" dirty="0" err="1" smtClean="0"/>
              <a:t>platformer</a:t>
            </a:r>
            <a:r>
              <a:rPr lang="en-US" baseline="0" dirty="0" smtClean="0"/>
              <a:t> format except they include obstacles which require assistance from the player’s pet to pass.  Often these obstacles include puzzle aspects that must be resolved.  Most enemies within a level are standard enemies that drop common candies.  Occasionally, the player will encounter strong enemies.  These enemies drop ingredients.  At the end of each level the player must defeat a boss enemy.  Boss enemies drop recipes, each recipe is unique.</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10</a:t>
            </a:fld>
            <a:endParaRPr lang="en-US"/>
          </a:p>
        </p:txBody>
      </p:sp>
    </p:spTree>
    <p:extLst>
      <p:ext uri="{BB962C8B-B14F-4D97-AF65-F5344CB8AC3E}">
        <p14:creationId xmlns:p14="http://schemas.microsoft.com/office/powerpoint/2010/main" val="41735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player progresses through the levels they gain a number of recipes which allow the player to craft rare candies once the proper ingredients are collected.  Rare candies effectively provide the player with new abilities and improved health.  The player’s goal is to reach the final boss who holds the last ingredient needed to craft a candy that will allow the pet to talk.</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11</a:t>
            </a:fld>
            <a:endParaRPr lang="en-US"/>
          </a:p>
        </p:txBody>
      </p:sp>
    </p:spTree>
    <p:extLst>
      <p:ext uri="{BB962C8B-B14F-4D97-AF65-F5344CB8AC3E}">
        <p14:creationId xmlns:p14="http://schemas.microsoft.com/office/powerpoint/2010/main" val="2517300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rgbClr val="000000"/>
                </a:solidFill>
              </a:rPr>
              <a:t>The game will be developed using Construct 2 for use on pc’s running Windows.  The game will utilize a gamepad or keyboard for control.  The game will adhere to the usual 2d </a:t>
            </a:r>
            <a:r>
              <a:rPr lang="en-US" sz="1200" dirty="0" err="1" smtClean="0">
                <a:solidFill>
                  <a:srgbClr val="000000"/>
                </a:solidFill>
              </a:rPr>
              <a:t>platformer</a:t>
            </a:r>
            <a:r>
              <a:rPr lang="en-US" sz="1200" dirty="0" smtClean="0">
                <a:solidFill>
                  <a:srgbClr val="000000"/>
                </a:solidFill>
              </a:rPr>
              <a:t> format using sprite animation, collision detection, and physics to implement game features.</a:t>
            </a:r>
            <a:endParaRPr lang="en-US" sz="1200" dirty="0" smtClean="0">
              <a:solidFill>
                <a:srgbClr val="000000"/>
              </a:solidFill>
            </a:endParaRPr>
          </a:p>
        </p:txBody>
      </p:sp>
      <p:sp>
        <p:nvSpPr>
          <p:cNvPr id="4" name="Slide Number Placeholder 3"/>
          <p:cNvSpPr>
            <a:spLocks noGrp="1"/>
          </p:cNvSpPr>
          <p:nvPr>
            <p:ph type="sldNum" sz="quarter" idx="10"/>
          </p:nvPr>
        </p:nvSpPr>
        <p:spPr/>
        <p:txBody>
          <a:bodyPr/>
          <a:lstStyle/>
          <a:p>
            <a:fld id="{99F86972-033D-9940-877C-9AB0107708F7}" type="slidenum">
              <a:rPr lang="en-US" smtClean="0"/>
              <a:t>12</a:t>
            </a:fld>
            <a:endParaRPr lang="en-US"/>
          </a:p>
        </p:txBody>
      </p:sp>
    </p:spTree>
    <p:extLst>
      <p:ext uri="{BB962C8B-B14F-4D97-AF65-F5344CB8AC3E}">
        <p14:creationId xmlns:p14="http://schemas.microsoft.com/office/powerpoint/2010/main" val="193258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modern pc’s will be capable of running the game.</a:t>
            </a:r>
            <a:r>
              <a:rPr lang="en-US" baseline="0" dirty="0" smtClean="0"/>
              <a:t>  Recommended hardware includes a video card with integrated graphics, a gamepad, and sound card.</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13</a:t>
            </a:fld>
            <a:endParaRPr lang="en-US"/>
          </a:p>
        </p:txBody>
      </p:sp>
    </p:spTree>
    <p:extLst>
      <p:ext uri="{BB962C8B-B14F-4D97-AF65-F5344CB8AC3E}">
        <p14:creationId xmlns:p14="http://schemas.microsoft.com/office/powerpoint/2010/main" val="172968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game will be built using</a:t>
            </a:r>
            <a:r>
              <a:rPr lang="en-US" baseline="0" dirty="0" smtClean="0"/>
              <a:t> functions included in construct 2 using 2D sprite animation.  It will rely on a rope follow mechanism for basic pet mechanics.  Path finding will be used for enemy movement and AI.  Physics will be applied to thrown candies to represent the motion of a tossed item.  Enemy drops will be determined a random number generator.</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14</a:t>
            </a:fld>
            <a:endParaRPr lang="en-US"/>
          </a:p>
        </p:txBody>
      </p:sp>
    </p:spTree>
    <p:extLst>
      <p:ext uri="{BB962C8B-B14F-4D97-AF65-F5344CB8AC3E}">
        <p14:creationId xmlns:p14="http://schemas.microsoft.com/office/powerpoint/2010/main" val="177838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 I look forward to your feedback.</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15</a:t>
            </a:fld>
            <a:endParaRPr lang="en-US"/>
          </a:p>
        </p:txBody>
      </p:sp>
    </p:spTree>
    <p:extLst>
      <p:ext uri="{BB962C8B-B14F-4D97-AF65-F5344CB8AC3E}">
        <p14:creationId xmlns:p14="http://schemas.microsoft.com/office/powerpoint/2010/main" val="13042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The games revolves</a:t>
            </a:r>
            <a:r>
              <a:rPr lang="en-US" baseline="0" dirty="0" smtClean="0"/>
              <a:t> around a girl named </a:t>
            </a:r>
            <a:r>
              <a:rPr lang="en-US" baseline="0" dirty="0" err="1" smtClean="0"/>
              <a:t>Goji</a:t>
            </a:r>
            <a:r>
              <a:rPr lang="en-US" baseline="0" dirty="0" smtClean="0"/>
              <a:t>.  </a:t>
            </a:r>
            <a:r>
              <a:rPr lang="en-US" sz="1200" dirty="0" err="1" smtClean="0">
                <a:solidFill>
                  <a:schemeClr val="tx1"/>
                </a:solidFill>
              </a:rPr>
              <a:t>Goji</a:t>
            </a:r>
            <a:r>
              <a:rPr lang="en-US" sz="1200" dirty="0" smtClean="0">
                <a:solidFill>
                  <a:schemeClr val="tx1"/>
                </a:solidFill>
              </a:rPr>
              <a:t> and her family live on a peaceful tropical island.</a:t>
            </a:r>
            <a:r>
              <a:rPr lang="en-US" sz="1200" baseline="0" dirty="0" smtClean="0">
                <a:solidFill>
                  <a:schemeClr val="tx1"/>
                </a:solidFill>
              </a:rPr>
              <a:t>  </a:t>
            </a:r>
            <a:r>
              <a:rPr lang="en-US" sz="1200" dirty="0" err="1" smtClean="0">
                <a:solidFill>
                  <a:schemeClr val="tx1"/>
                </a:solidFill>
              </a:rPr>
              <a:t>Goji’s</a:t>
            </a:r>
            <a:r>
              <a:rPr lang="en-US" sz="1200" dirty="0" smtClean="0">
                <a:solidFill>
                  <a:schemeClr val="tx1"/>
                </a:solidFill>
              </a:rPr>
              <a:t> family is renowned the world over for making the most delicious candies.  Her grandmother says the secret to their candy is the magical soil found only on their island.  She has even told </a:t>
            </a:r>
            <a:r>
              <a:rPr lang="en-US" sz="1200" dirty="0" err="1" smtClean="0">
                <a:solidFill>
                  <a:schemeClr val="tx1"/>
                </a:solidFill>
              </a:rPr>
              <a:t>Goji</a:t>
            </a:r>
            <a:r>
              <a:rPr lang="en-US" sz="1200" dirty="0" smtClean="0">
                <a:solidFill>
                  <a:schemeClr val="tx1"/>
                </a:solidFill>
              </a:rPr>
              <a:t> stories of magic candies made using secret recipes which let people fly, breath underwater, or talk to animals.</a:t>
            </a:r>
          </a:p>
          <a:p>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2</a:t>
            </a:fld>
            <a:endParaRPr lang="en-US"/>
          </a:p>
        </p:txBody>
      </p:sp>
    </p:spTree>
    <p:extLst>
      <p:ext uri="{BB962C8B-B14F-4D97-AF65-F5344CB8AC3E}">
        <p14:creationId xmlns:p14="http://schemas.microsoft.com/office/powerpoint/2010/main" val="344184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One day </a:t>
            </a:r>
            <a:r>
              <a:rPr lang="en-US" sz="1200" dirty="0" err="1" smtClean="0">
                <a:solidFill>
                  <a:srgbClr val="000000"/>
                </a:solidFill>
              </a:rPr>
              <a:t>Goji</a:t>
            </a:r>
            <a:r>
              <a:rPr lang="en-US" sz="1200" dirty="0" smtClean="0">
                <a:solidFill>
                  <a:srgbClr val="000000"/>
                </a:solidFill>
              </a:rPr>
              <a:t> is gathering ingredients when she hears a soft cry coming from the dangerous island jungle.  </a:t>
            </a:r>
            <a:r>
              <a:rPr lang="en-US" sz="1200" dirty="0" err="1" smtClean="0">
                <a:solidFill>
                  <a:srgbClr val="000000"/>
                </a:solidFill>
              </a:rPr>
              <a:t>Goji</a:t>
            </a:r>
            <a:r>
              <a:rPr lang="en-US" sz="1200" dirty="0" smtClean="0">
                <a:solidFill>
                  <a:srgbClr val="000000"/>
                </a:solidFill>
              </a:rPr>
              <a:t> knows she shouldn’t go into the jungle but she has a soft heart and can’t bear the thought of someone in pain.  Reluctantly, and carefully, she begins searching for the cry.  Soon she discovers a small animal trembling with fear hidden inside a hollowed out log.</a:t>
            </a:r>
          </a:p>
          <a:p>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3</a:t>
            </a:fld>
            <a:endParaRPr lang="en-US"/>
          </a:p>
        </p:txBody>
      </p:sp>
    </p:spTree>
    <p:extLst>
      <p:ext uri="{BB962C8B-B14F-4D97-AF65-F5344CB8AC3E}">
        <p14:creationId xmlns:p14="http://schemas.microsoft.com/office/powerpoint/2010/main" val="270808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err="1" smtClean="0">
                <a:solidFill>
                  <a:srgbClr val="000000"/>
                </a:solidFill>
              </a:rPr>
              <a:t>Goji</a:t>
            </a:r>
            <a:r>
              <a:rPr lang="en-US" sz="1200" dirty="0" smtClean="0">
                <a:solidFill>
                  <a:srgbClr val="000000"/>
                </a:solidFill>
              </a:rPr>
              <a:t> uses candy to lure the small animal out.  Soon she</a:t>
            </a:r>
            <a:r>
              <a:rPr lang="en-US" sz="1200" baseline="0" dirty="0" smtClean="0">
                <a:solidFill>
                  <a:srgbClr val="000000"/>
                </a:solidFill>
              </a:rPr>
              <a:t> i</a:t>
            </a:r>
            <a:r>
              <a:rPr lang="en-US" sz="1200" dirty="0" smtClean="0">
                <a:solidFill>
                  <a:srgbClr val="000000"/>
                </a:solidFill>
              </a:rPr>
              <a:t>s petting a tiny elephant.  </a:t>
            </a:r>
            <a:r>
              <a:rPr lang="en-US" sz="1200" dirty="0" err="1" smtClean="0">
                <a:solidFill>
                  <a:srgbClr val="000000"/>
                </a:solidFill>
              </a:rPr>
              <a:t>Goji</a:t>
            </a:r>
            <a:r>
              <a:rPr lang="en-US" sz="1200" dirty="0" smtClean="0">
                <a:solidFill>
                  <a:srgbClr val="000000"/>
                </a:solidFill>
              </a:rPr>
              <a:t> wonders what could have scared the little creature so much.  Remembering</a:t>
            </a:r>
            <a:r>
              <a:rPr lang="en-US" sz="1200" baseline="0" dirty="0" smtClean="0">
                <a:solidFill>
                  <a:srgbClr val="000000"/>
                </a:solidFill>
              </a:rPr>
              <a:t> what her grandmother told her about magic candies she </a:t>
            </a:r>
            <a:r>
              <a:rPr lang="en-US" sz="1200" dirty="0" smtClean="0">
                <a:solidFill>
                  <a:srgbClr val="000000"/>
                </a:solidFill>
              </a:rPr>
              <a:t>sets</a:t>
            </a:r>
            <a:r>
              <a:rPr lang="en-US" sz="1200" baseline="0" dirty="0" smtClean="0">
                <a:solidFill>
                  <a:srgbClr val="000000"/>
                </a:solidFill>
              </a:rPr>
              <a:t> out on a quest to </a:t>
            </a:r>
            <a:r>
              <a:rPr lang="en-US" sz="1200" dirty="0" smtClean="0">
                <a:solidFill>
                  <a:srgbClr val="000000"/>
                </a:solidFill>
              </a:rPr>
              <a:t>find a special recipe</a:t>
            </a:r>
            <a:r>
              <a:rPr lang="en-US" sz="1200" baseline="0" dirty="0" smtClean="0">
                <a:solidFill>
                  <a:srgbClr val="000000"/>
                </a:solidFill>
              </a:rPr>
              <a:t> that will let her </a:t>
            </a:r>
            <a:r>
              <a:rPr lang="en-US" sz="1200" dirty="0" smtClean="0">
                <a:solidFill>
                  <a:srgbClr val="000000"/>
                </a:solidFill>
              </a:rPr>
              <a:t>talk to her new friend.</a:t>
            </a:r>
          </a:p>
          <a:p>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4</a:t>
            </a:fld>
            <a:endParaRPr lang="en-US"/>
          </a:p>
        </p:txBody>
      </p:sp>
    </p:spTree>
    <p:extLst>
      <p:ext uri="{BB962C8B-B14F-4D97-AF65-F5344CB8AC3E}">
        <p14:creationId xmlns:p14="http://schemas.microsoft.com/office/powerpoint/2010/main" val="18283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Goji’s</a:t>
            </a:r>
            <a:r>
              <a:rPr lang="en-US" dirty="0" smtClean="0"/>
              <a:t> adventure is a two</a:t>
            </a:r>
            <a:r>
              <a:rPr lang="en-US" baseline="0" dirty="0" smtClean="0"/>
              <a:t> dimensional side scrolling </a:t>
            </a:r>
            <a:r>
              <a:rPr lang="en-US" baseline="0" dirty="0" err="1" smtClean="0"/>
              <a:t>platformer</a:t>
            </a:r>
            <a:r>
              <a:rPr lang="en-US" baseline="0" dirty="0" smtClean="0"/>
              <a:t> with collecting and crafting aspects.  The game has unique gameplay features involving </a:t>
            </a:r>
            <a:r>
              <a:rPr lang="en-US" baseline="0" dirty="0" err="1" smtClean="0"/>
              <a:t>Goji’s</a:t>
            </a:r>
            <a:r>
              <a:rPr lang="en-US" baseline="0" dirty="0" smtClean="0"/>
              <a:t> pet and player and enemy deaths.  In fact neither the player or enemies die.  Instead enemies are converted to friends and the player is setback by losing their pets trust.  The intent is to keep the game light hearted and fun.</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5</a:t>
            </a:fld>
            <a:endParaRPr lang="en-US"/>
          </a:p>
        </p:txBody>
      </p:sp>
    </p:spTree>
    <p:extLst>
      <p:ext uri="{BB962C8B-B14F-4D97-AF65-F5344CB8AC3E}">
        <p14:creationId xmlns:p14="http://schemas.microsoft.com/office/powerpoint/2010/main" val="157690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game takes place in a jungle themed</a:t>
            </a:r>
            <a:r>
              <a:rPr lang="en-US" baseline="0" dirty="0" smtClean="0"/>
              <a:t> environment.  This allows level environments to vary considerably.  Environment options include land, streams, tree tops, and caves.  Overall the game will have a light hearted feel with cute characters and backgrounds. </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6</a:t>
            </a:fld>
            <a:endParaRPr lang="en-US"/>
          </a:p>
        </p:txBody>
      </p:sp>
    </p:spTree>
    <p:extLst>
      <p:ext uri="{BB962C8B-B14F-4D97-AF65-F5344CB8AC3E}">
        <p14:creationId xmlns:p14="http://schemas.microsoft.com/office/powerpoint/2010/main" val="182368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players</a:t>
            </a:r>
            <a:r>
              <a:rPr lang="en-US" baseline="0" dirty="0" smtClean="0"/>
              <a:t> main role is to protect their pet from enemies as they advance through the level.  The player will be able to move left and right, climb ladder structures, and throw candies.  The player is also able to command their pet to assist them by standing on switches, opening locks, collecting hard to reach items, or boosting the player over obstacles. </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7</a:t>
            </a:fld>
            <a:endParaRPr lang="en-US"/>
          </a:p>
        </p:txBody>
      </p:sp>
    </p:spTree>
    <p:extLst>
      <p:ext uri="{BB962C8B-B14F-4D97-AF65-F5344CB8AC3E}">
        <p14:creationId xmlns:p14="http://schemas.microsoft.com/office/powerpoint/2010/main" val="321869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players</a:t>
            </a:r>
            <a:r>
              <a:rPr lang="en-US" baseline="0" dirty="0" smtClean="0"/>
              <a:t> immediate goal is to protect their pet.  The player does this by throwing candy at enemies, converting them to friends who leave the screen harmlessly.  If an enemy reaches the players pet, the pet loses trust in the player.  This is represented by the pet moving further away from the player.  Once the pets trust is depleted the pet leaves the screen and the player must move backwards through the level to find their pet.</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8</a:t>
            </a:fld>
            <a:endParaRPr lang="en-US"/>
          </a:p>
        </p:txBody>
      </p:sp>
    </p:spTree>
    <p:extLst>
      <p:ext uri="{BB962C8B-B14F-4D97-AF65-F5344CB8AC3E}">
        <p14:creationId xmlns:p14="http://schemas.microsoft.com/office/powerpoint/2010/main" val="415095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players</a:t>
            </a:r>
            <a:r>
              <a:rPr lang="en-US" baseline="0" dirty="0" smtClean="0"/>
              <a:t> motivation is to collect ingredients and recipes, and to craft rare candies.  Ingredients are collected from strong enemies and recipes are collected from boss enemies.  Together ingredients and recipes can be used to craft rare candies which grant the player’s pet special abilities, act as more powerful weapons, or increase the pet’s trust.</a:t>
            </a:r>
            <a:endParaRPr lang="en-US" dirty="0"/>
          </a:p>
        </p:txBody>
      </p:sp>
      <p:sp>
        <p:nvSpPr>
          <p:cNvPr id="4" name="Slide Number Placeholder 3"/>
          <p:cNvSpPr>
            <a:spLocks noGrp="1"/>
          </p:cNvSpPr>
          <p:nvPr>
            <p:ph type="sldNum" sz="quarter" idx="10"/>
          </p:nvPr>
        </p:nvSpPr>
        <p:spPr/>
        <p:txBody>
          <a:bodyPr/>
          <a:lstStyle/>
          <a:p>
            <a:fld id="{99F86972-033D-9940-877C-9AB0107708F7}" type="slidenum">
              <a:rPr lang="en-US" smtClean="0"/>
              <a:t>9</a:t>
            </a:fld>
            <a:endParaRPr lang="en-US"/>
          </a:p>
        </p:txBody>
      </p:sp>
    </p:spTree>
    <p:extLst>
      <p:ext uri="{BB962C8B-B14F-4D97-AF65-F5344CB8AC3E}">
        <p14:creationId xmlns:p14="http://schemas.microsoft.com/office/powerpoint/2010/main" val="2208299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49F60B-2357-4D4F-A4DB-FBB15671A2B6}"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1794812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9F60B-2357-4D4F-A4DB-FBB15671A2B6}"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106496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9F60B-2357-4D4F-A4DB-FBB15671A2B6}"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306584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9F60B-2357-4D4F-A4DB-FBB15671A2B6}"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384348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9F60B-2357-4D4F-A4DB-FBB15671A2B6}"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352237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49F60B-2357-4D4F-A4DB-FBB15671A2B6}" type="datetimeFigureOut">
              <a:rPr lang="en-US" smtClean="0"/>
              <a:t>10/15/14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10150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49F60B-2357-4D4F-A4DB-FBB15671A2B6}" type="datetimeFigureOut">
              <a:rPr lang="en-US" smtClean="0"/>
              <a:t>10/15/14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211555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49F60B-2357-4D4F-A4DB-FBB15671A2B6}" type="datetimeFigureOut">
              <a:rPr lang="en-US" smtClean="0"/>
              <a:t>10/15/14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1694424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9F60B-2357-4D4F-A4DB-FBB15671A2B6}" type="datetimeFigureOut">
              <a:rPr lang="en-US" smtClean="0"/>
              <a:t>10/15/14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1209381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9F60B-2357-4D4F-A4DB-FBB15671A2B6}" type="datetimeFigureOut">
              <a:rPr lang="en-US" smtClean="0"/>
              <a:t>10/15/14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337376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9F60B-2357-4D4F-A4DB-FBB15671A2B6}" type="datetimeFigureOut">
              <a:rPr lang="en-US" smtClean="0"/>
              <a:t>10/15/14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8D73-C92F-0246-9AA7-DEB3705F2637}" type="slidenum">
              <a:rPr lang="en-US" smtClean="0"/>
              <a:t>‹#›</a:t>
            </a:fld>
            <a:endParaRPr lang="en-US"/>
          </a:p>
        </p:txBody>
      </p:sp>
    </p:spTree>
    <p:extLst>
      <p:ext uri="{BB962C8B-B14F-4D97-AF65-F5344CB8AC3E}">
        <p14:creationId xmlns:p14="http://schemas.microsoft.com/office/powerpoint/2010/main" val="32775249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9F60B-2357-4D4F-A4DB-FBB15671A2B6}" type="datetimeFigureOut">
              <a:rPr lang="en-US" smtClean="0"/>
              <a:t>10/15/14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88D73-C92F-0246-9AA7-DEB3705F2637}" type="slidenum">
              <a:rPr lang="en-US" smtClean="0"/>
              <a:t>‹#›</a:t>
            </a:fld>
            <a:endParaRPr lang="en-US"/>
          </a:p>
        </p:txBody>
      </p:sp>
    </p:spTree>
    <p:extLst>
      <p:ext uri="{BB962C8B-B14F-4D97-AF65-F5344CB8AC3E}">
        <p14:creationId xmlns:p14="http://schemas.microsoft.com/office/powerpoint/2010/main" val="348843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1.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1.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1.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3.xml"/><Relationship Id="rId5" Type="http://schemas.openxmlformats.org/officeDocument/2006/relationships/image" Target="../media/image1.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1.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1.png"/><Relationship Id="rId1" Type="http://schemas.microsoft.com/office/2007/relationships/media" Target="../media/media15.wav"/><Relationship Id="rId2" Type="http://schemas.openxmlformats.org/officeDocument/2006/relationships/audio" Target="../media/media15.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1.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4.png"/><Relationship Id="rId6" Type="http://schemas.openxmlformats.org/officeDocument/2006/relationships/image" Target="../media/image1.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5.png"/><Relationship Id="rId6" Type="http://schemas.openxmlformats.org/officeDocument/2006/relationships/image" Target="../media/image1.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6.png"/><Relationship Id="rId6" Type="http://schemas.openxmlformats.org/officeDocument/2006/relationships/image" Target="../media/image1.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1.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Goji’s</a:t>
            </a:r>
            <a:r>
              <a:rPr lang="en-US" dirty="0" smtClean="0"/>
              <a:t> Adventure</a:t>
            </a:r>
            <a:endParaRPr lang="en-US" dirty="0"/>
          </a:p>
        </p:txBody>
      </p:sp>
      <p:sp>
        <p:nvSpPr>
          <p:cNvPr id="3" name="Subtitle 2"/>
          <p:cNvSpPr>
            <a:spLocks noGrp="1"/>
          </p:cNvSpPr>
          <p:nvPr>
            <p:ph type="subTitle" idx="1"/>
          </p:nvPr>
        </p:nvSpPr>
        <p:spPr/>
        <p:txBody>
          <a:bodyPr/>
          <a:lstStyle/>
          <a:p>
            <a:r>
              <a:rPr lang="en-US" dirty="0" smtClean="0">
                <a:solidFill>
                  <a:schemeClr val="tx1"/>
                </a:solidFill>
              </a:rPr>
              <a:t>by</a:t>
            </a:r>
            <a:endParaRPr lang="en-US" dirty="0">
              <a:solidFill>
                <a:schemeClr val="tx1"/>
              </a:solidFill>
            </a:endParaRPr>
          </a:p>
          <a:p>
            <a:r>
              <a:rPr lang="en-US" dirty="0" smtClean="0">
                <a:solidFill>
                  <a:schemeClr val="tx1"/>
                </a:solidFill>
              </a:rPr>
              <a:t>Eric Smith</a:t>
            </a:r>
            <a:endParaRPr lang="en-US" dirty="0">
              <a:solidFill>
                <a:schemeClr val="tx1"/>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7662935"/>
      </p:ext>
    </p:extLst>
  </p:cSld>
  <p:clrMapOvr>
    <a:masterClrMapping/>
  </p:clrMapOvr>
  <mc:AlternateContent xmlns:mc="http://schemas.openxmlformats.org/markup-compatibility/2006">
    <mc:Choice xmlns:p14="http://schemas.microsoft.com/office/powerpoint/2010/main" Requires="p14">
      <p:transition spd="slow" p14:dur="2000" advTm="8850"/>
    </mc:Choice>
    <mc:Fallback>
      <p:transition xmlns:p14="http://schemas.microsoft.com/office/powerpoint/2010/main" spd="slow" advTm="88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Level summary</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524000" y="1595629"/>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algn="l"/>
            <a:r>
              <a:rPr lang="en-US" sz="2400" dirty="0" smtClean="0">
                <a:solidFill>
                  <a:srgbClr val="000000"/>
                </a:solidFill>
              </a:rPr>
              <a:t>Jungle themed world includes levels featuring:</a:t>
            </a:r>
          </a:p>
          <a:p>
            <a:pPr marL="342900" indent="-342900" algn="l">
              <a:buFont typeface="Arial"/>
              <a:buChar char="•"/>
            </a:pPr>
            <a:r>
              <a:rPr lang="en-US" sz="2400" dirty="0" smtClean="0">
                <a:solidFill>
                  <a:srgbClr val="000000"/>
                </a:solidFill>
              </a:rPr>
              <a:t>2D side scrolling </a:t>
            </a:r>
            <a:r>
              <a:rPr lang="en-US" sz="2400" dirty="0" err="1" smtClean="0">
                <a:solidFill>
                  <a:srgbClr val="000000"/>
                </a:solidFill>
              </a:rPr>
              <a:t>platformer</a:t>
            </a:r>
            <a:r>
              <a:rPr lang="en-US" sz="2400" dirty="0" smtClean="0">
                <a:solidFill>
                  <a:srgbClr val="000000"/>
                </a:solidFill>
              </a:rPr>
              <a:t> style</a:t>
            </a:r>
          </a:p>
          <a:p>
            <a:pPr marL="342900" indent="-342900" algn="l">
              <a:buFont typeface="Arial"/>
              <a:buChar char="•"/>
            </a:pPr>
            <a:r>
              <a:rPr lang="en-US" sz="2400" dirty="0" smtClean="0">
                <a:solidFill>
                  <a:srgbClr val="000000"/>
                </a:solidFill>
              </a:rPr>
              <a:t>Obstacles require assistance from pet</a:t>
            </a:r>
          </a:p>
          <a:p>
            <a:pPr marL="342900" indent="-342900" algn="l">
              <a:buFont typeface="Arial"/>
              <a:buChar char="•"/>
            </a:pPr>
            <a:r>
              <a:rPr lang="en-US" sz="2400" dirty="0" smtClean="0">
                <a:solidFill>
                  <a:srgbClr val="000000"/>
                </a:solidFill>
              </a:rPr>
              <a:t>Puzzles to solve</a:t>
            </a:r>
          </a:p>
          <a:p>
            <a:pPr marL="342900" indent="-342900" algn="l">
              <a:buFont typeface="Arial"/>
              <a:buChar char="•"/>
            </a:pPr>
            <a:r>
              <a:rPr lang="en-US" sz="2400" dirty="0" smtClean="0">
                <a:solidFill>
                  <a:srgbClr val="000000"/>
                </a:solidFill>
              </a:rPr>
              <a:t>Basic enemies drop candies</a:t>
            </a:r>
          </a:p>
          <a:p>
            <a:pPr marL="342900" indent="-342900" algn="l">
              <a:buFont typeface="Arial"/>
              <a:buChar char="•"/>
            </a:pPr>
            <a:r>
              <a:rPr lang="en-US" sz="2400" dirty="0" smtClean="0">
                <a:solidFill>
                  <a:srgbClr val="000000"/>
                </a:solidFill>
              </a:rPr>
              <a:t>Strong enemies drop ingredients</a:t>
            </a:r>
          </a:p>
          <a:p>
            <a:pPr marL="342900" indent="-342900" algn="l">
              <a:buFont typeface="Arial"/>
              <a:buChar char="•"/>
            </a:pPr>
            <a:r>
              <a:rPr lang="en-US" sz="2400" dirty="0" smtClean="0">
                <a:solidFill>
                  <a:srgbClr val="000000"/>
                </a:solidFill>
              </a:rPr>
              <a:t>Level boss drops a recipe</a:t>
            </a:r>
          </a:p>
          <a:p>
            <a:pPr marL="342900" indent="-342900" algn="l">
              <a:buFont typeface="Arial"/>
              <a:buChar char="•"/>
            </a:pPr>
            <a:endParaRPr lang="en-US" sz="2400" dirty="0" smtClean="0">
              <a:solidFill>
                <a:srgbClr val="000000"/>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89755899"/>
      </p:ext>
    </p:extLst>
  </p:cSld>
  <p:clrMapOvr>
    <a:masterClrMapping/>
  </p:clrMapOvr>
  <mc:AlternateContent xmlns:mc="http://schemas.openxmlformats.org/markup-compatibility/2006">
    <mc:Choice xmlns:p14="http://schemas.microsoft.com/office/powerpoint/2010/main" Requires="p14">
      <p:transition spd="slow" p14:dur="2000" advTm="35992"/>
    </mc:Choice>
    <mc:Fallback>
      <p:transition xmlns:p14="http://schemas.microsoft.com/office/powerpoint/2010/main" spd="slow" advTm="3599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Story progression</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524000" y="1595629"/>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algn="l"/>
            <a:r>
              <a:rPr lang="en-US" sz="2400" dirty="0" smtClean="0">
                <a:solidFill>
                  <a:srgbClr val="000000"/>
                </a:solidFill>
              </a:rPr>
              <a:t>As the player progresses they will:</a:t>
            </a:r>
          </a:p>
          <a:p>
            <a:pPr marL="342900" indent="-342900" algn="l">
              <a:buFont typeface="Arial"/>
              <a:buChar char="•"/>
            </a:pPr>
            <a:r>
              <a:rPr lang="en-US" sz="2400" dirty="0" smtClean="0">
                <a:solidFill>
                  <a:srgbClr val="000000"/>
                </a:solidFill>
              </a:rPr>
              <a:t>Complete levels</a:t>
            </a:r>
          </a:p>
          <a:p>
            <a:pPr marL="342900" indent="-342900" algn="l">
              <a:buFont typeface="Arial"/>
              <a:buChar char="•"/>
            </a:pPr>
            <a:r>
              <a:rPr lang="en-US" sz="2400" dirty="0" smtClean="0">
                <a:solidFill>
                  <a:srgbClr val="000000"/>
                </a:solidFill>
              </a:rPr>
              <a:t>Earn recipes</a:t>
            </a:r>
          </a:p>
          <a:p>
            <a:pPr marL="342900" indent="-342900" algn="l">
              <a:buFont typeface="Arial"/>
              <a:buChar char="•"/>
            </a:pPr>
            <a:r>
              <a:rPr lang="en-US" sz="2400" dirty="0" smtClean="0">
                <a:solidFill>
                  <a:srgbClr val="000000"/>
                </a:solidFill>
              </a:rPr>
              <a:t>Collect ingredients</a:t>
            </a:r>
          </a:p>
          <a:p>
            <a:pPr marL="342900" indent="-342900" algn="l">
              <a:buFont typeface="Arial"/>
              <a:buChar char="•"/>
            </a:pPr>
            <a:r>
              <a:rPr lang="en-US" sz="2400" dirty="0" smtClean="0">
                <a:solidFill>
                  <a:srgbClr val="000000"/>
                </a:solidFill>
              </a:rPr>
              <a:t>Craft rare candies</a:t>
            </a:r>
          </a:p>
          <a:p>
            <a:pPr marL="342900" indent="-342900" algn="l">
              <a:buFont typeface="Arial"/>
              <a:buChar char="•"/>
            </a:pPr>
            <a:r>
              <a:rPr lang="en-US" sz="2400" dirty="0" smtClean="0">
                <a:solidFill>
                  <a:srgbClr val="000000"/>
                </a:solidFill>
              </a:rPr>
              <a:t>Gain new abilities and improved health</a:t>
            </a:r>
          </a:p>
          <a:p>
            <a:pPr marL="342900" indent="-342900" algn="l">
              <a:buFont typeface="Arial"/>
              <a:buChar char="•"/>
            </a:pPr>
            <a:r>
              <a:rPr lang="en-US" sz="2400" dirty="0" smtClean="0">
                <a:solidFill>
                  <a:srgbClr val="000000"/>
                </a:solidFill>
              </a:rPr>
              <a:t>Defeat the final boss and talk to your pet!</a:t>
            </a:r>
          </a:p>
          <a:p>
            <a:pPr marL="342900" indent="-342900" algn="l">
              <a:buFont typeface="Arial"/>
              <a:buChar char="•"/>
            </a:pPr>
            <a:endParaRPr lang="en-US" sz="2400" dirty="0" smtClean="0">
              <a:solidFill>
                <a:srgbClr val="000000"/>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91737606"/>
      </p:ext>
    </p:extLst>
  </p:cSld>
  <p:clrMapOvr>
    <a:masterClrMapping/>
  </p:clrMapOvr>
  <mc:AlternateContent xmlns:mc="http://schemas.openxmlformats.org/markup-compatibility/2006">
    <mc:Choice xmlns:p14="http://schemas.microsoft.com/office/powerpoint/2010/main" Requires="p14">
      <p:transition spd="slow" p14:dur="2000" advTm="24469"/>
    </mc:Choice>
    <mc:Fallback>
      <p:transition xmlns:p14="http://schemas.microsoft.com/office/powerpoint/2010/main" spd="slow" advTm="244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Development Specification</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371600" y="1478309"/>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algn="l"/>
            <a:r>
              <a:rPr lang="en-US" sz="2400" dirty="0" smtClean="0">
                <a:solidFill>
                  <a:srgbClr val="000000"/>
                </a:solidFill>
              </a:rPr>
              <a:t>The game will be developed using Construct 2 for use on pc’s running Windows.  The game will utilize a gamepad or keyboard for control.  The game will adhere to the usual 2d </a:t>
            </a:r>
            <a:r>
              <a:rPr lang="en-US" sz="2400" dirty="0" err="1" smtClean="0">
                <a:solidFill>
                  <a:srgbClr val="000000"/>
                </a:solidFill>
              </a:rPr>
              <a:t>platformer</a:t>
            </a:r>
            <a:r>
              <a:rPr lang="en-US" sz="2400" dirty="0" smtClean="0">
                <a:solidFill>
                  <a:srgbClr val="000000"/>
                </a:solidFill>
              </a:rPr>
              <a:t> format using sprite animation, collision detection, and physics to implement game features.</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91737606"/>
      </p:ext>
    </p:extLst>
  </p:cSld>
  <p:clrMapOvr>
    <a:masterClrMapping/>
  </p:clrMapOvr>
  <mc:AlternateContent xmlns:mc="http://schemas.openxmlformats.org/markup-compatibility/2006">
    <mc:Choice xmlns:p14="http://schemas.microsoft.com/office/powerpoint/2010/main" Requires="p14">
      <p:transition spd="slow" p14:dur="2000" advTm="19136"/>
    </mc:Choice>
    <mc:Fallback>
      <p:transition xmlns:p14="http://schemas.microsoft.com/office/powerpoint/2010/main" spd="slow" advTm="191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Hardware and Software</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524000" y="1595629"/>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algn="l"/>
            <a:r>
              <a:rPr lang="en-US" sz="2400" dirty="0" smtClean="0">
                <a:solidFill>
                  <a:srgbClr val="000000"/>
                </a:solidFill>
              </a:rPr>
              <a:t>Recommended system requirements</a:t>
            </a:r>
          </a:p>
          <a:p>
            <a:pPr marL="342900" indent="-342900" algn="l">
              <a:buFont typeface="Arial"/>
              <a:buChar char="•"/>
            </a:pPr>
            <a:r>
              <a:rPr lang="en-US" sz="2400" dirty="0" smtClean="0">
                <a:solidFill>
                  <a:srgbClr val="000000"/>
                </a:solidFill>
              </a:rPr>
              <a:t>Windows 7 or newer</a:t>
            </a:r>
          </a:p>
          <a:p>
            <a:pPr marL="342900" indent="-342900" algn="l">
              <a:buFont typeface="Arial"/>
              <a:buChar char="•"/>
            </a:pPr>
            <a:r>
              <a:rPr lang="en-US" sz="2400" dirty="0" smtClean="0">
                <a:solidFill>
                  <a:srgbClr val="000000"/>
                </a:solidFill>
              </a:rPr>
              <a:t>2 GB of RAM</a:t>
            </a:r>
          </a:p>
          <a:p>
            <a:pPr marL="342900" indent="-342900" algn="l">
              <a:buFont typeface="Arial"/>
              <a:buChar char="•"/>
            </a:pPr>
            <a:r>
              <a:rPr lang="en-US" sz="2400" dirty="0">
                <a:solidFill>
                  <a:srgbClr val="000000"/>
                </a:solidFill>
              </a:rPr>
              <a:t>2</a:t>
            </a:r>
            <a:r>
              <a:rPr lang="en-US" sz="2400" dirty="0" smtClean="0">
                <a:solidFill>
                  <a:srgbClr val="000000"/>
                </a:solidFill>
              </a:rPr>
              <a:t> GHz Dual Core Processor</a:t>
            </a:r>
          </a:p>
          <a:p>
            <a:pPr marL="342900" indent="-342900" algn="l">
              <a:buFont typeface="Arial"/>
              <a:buChar char="•"/>
            </a:pPr>
            <a:r>
              <a:rPr lang="en-US" sz="2400" dirty="0" err="1" smtClean="0">
                <a:solidFill>
                  <a:srgbClr val="000000"/>
                </a:solidFill>
              </a:rPr>
              <a:t>nVidia</a:t>
            </a:r>
            <a:r>
              <a:rPr lang="en-US" sz="2400" dirty="0" smtClean="0">
                <a:solidFill>
                  <a:srgbClr val="000000"/>
                </a:solidFill>
              </a:rPr>
              <a:t> or AMD graphics card with latest drivers</a:t>
            </a:r>
          </a:p>
          <a:p>
            <a:pPr marL="342900" indent="-342900" algn="l">
              <a:buFont typeface="Arial"/>
              <a:buChar char="•"/>
            </a:pPr>
            <a:r>
              <a:rPr lang="en-US" sz="2400" dirty="0" smtClean="0">
                <a:solidFill>
                  <a:srgbClr val="000000"/>
                </a:solidFill>
              </a:rPr>
              <a:t>AC’97 sound card</a:t>
            </a:r>
          </a:p>
          <a:p>
            <a:pPr marL="342900" indent="-342900" algn="l">
              <a:buFont typeface="Arial"/>
              <a:buChar char="•"/>
            </a:pPr>
            <a:r>
              <a:rPr lang="en-US" sz="2400" dirty="0" smtClean="0">
                <a:solidFill>
                  <a:srgbClr val="000000"/>
                </a:solidFill>
              </a:rPr>
              <a:t>Gamepad</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56306365"/>
      </p:ext>
    </p:extLst>
  </p:cSld>
  <p:clrMapOvr>
    <a:masterClrMapping/>
  </p:clrMapOvr>
  <mc:AlternateContent xmlns:mc="http://schemas.openxmlformats.org/markup-compatibility/2006">
    <mc:Choice xmlns:p14="http://schemas.microsoft.com/office/powerpoint/2010/main" Requires="p14">
      <p:transition spd="slow" p14:dur="2000" advTm="11544"/>
    </mc:Choice>
    <mc:Fallback>
      <p:transition xmlns:p14="http://schemas.microsoft.com/office/powerpoint/2010/main" spd="slow" advTm="1154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Algorithm Style</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524000" y="1595629"/>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algn="l"/>
            <a:r>
              <a:rPr lang="en-US" sz="2400" dirty="0" smtClean="0">
                <a:solidFill>
                  <a:srgbClr val="000000"/>
                </a:solidFill>
              </a:rPr>
              <a:t>Construct 2</a:t>
            </a:r>
          </a:p>
          <a:p>
            <a:pPr marL="342900" indent="-342900" algn="l">
              <a:buFont typeface="Arial"/>
              <a:buChar char="•"/>
            </a:pPr>
            <a:r>
              <a:rPr lang="en-US" sz="2400" dirty="0" smtClean="0">
                <a:solidFill>
                  <a:srgbClr val="000000"/>
                </a:solidFill>
              </a:rPr>
              <a:t>Sprite animation</a:t>
            </a:r>
          </a:p>
          <a:p>
            <a:pPr marL="342900" indent="-342900" algn="l">
              <a:buFont typeface="Arial"/>
              <a:buChar char="•"/>
            </a:pPr>
            <a:r>
              <a:rPr lang="en-US" sz="2400" dirty="0" smtClean="0">
                <a:solidFill>
                  <a:srgbClr val="000000"/>
                </a:solidFill>
              </a:rPr>
              <a:t>Rope follow for pet mechanics</a:t>
            </a:r>
          </a:p>
          <a:p>
            <a:pPr marL="342900" indent="-342900" algn="l">
              <a:buFont typeface="Arial"/>
              <a:buChar char="•"/>
            </a:pPr>
            <a:r>
              <a:rPr lang="en-US" sz="2400" dirty="0" smtClean="0">
                <a:solidFill>
                  <a:srgbClr val="000000"/>
                </a:solidFill>
              </a:rPr>
              <a:t>Enemy AI using path finding</a:t>
            </a:r>
          </a:p>
          <a:p>
            <a:pPr marL="342900" indent="-342900" algn="l">
              <a:buFont typeface="Arial"/>
              <a:buChar char="•"/>
            </a:pPr>
            <a:r>
              <a:rPr lang="en-US" sz="2400" dirty="0" smtClean="0">
                <a:solidFill>
                  <a:srgbClr val="000000"/>
                </a:solidFill>
              </a:rPr>
              <a:t>Physics to simulate gravity on thrown objects</a:t>
            </a:r>
          </a:p>
          <a:p>
            <a:pPr marL="342900" indent="-342900" algn="l">
              <a:buFont typeface="Arial"/>
              <a:buChar char="•"/>
            </a:pPr>
            <a:r>
              <a:rPr lang="en-US" sz="2400" dirty="0" smtClean="0">
                <a:solidFill>
                  <a:srgbClr val="000000"/>
                </a:solidFill>
              </a:rPr>
              <a:t>RNG to determine enemy drops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73946751"/>
      </p:ext>
    </p:extLst>
  </p:cSld>
  <p:clrMapOvr>
    <a:masterClrMapping/>
  </p:clrMapOvr>
  <mc:AlternateContent xmlns:mc="http://schemas.openxmlformats.org/markup-compatibility/2006">
    <mc:Choice xmlns:p14="http://schemas.microsoft.com/office/powerpoint/2010/main" Requires="p14">
      <p:transition spd="slow" p14:dur="2000" advTm="28811"/>
    </mc:Choice>
    <mc:Fallback>
      <p:transition xmlns:p14="http://schemas.microsoft.com/office/powerpoint/2010/main" spd="slow" advTm="2881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3928"/>
            <a:ext cx="7772400" cy="1470025"/>
          </a:xfrm>
        </p:spPr>
        <p:txBody>
          <a:bodyPr/>
          <a:lstStyle/>
          <a:p>
            <a:r>
              <a:rPr lang="en-US" dirty="0" smtClean="0"/>
              <a:t>Thank you!</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50892099"/>
      </p:ext>
    </p:extLst>
  </p:cSld>
  <p:clrMapOvr>
    <a:masterClrMapping/>
  </p:clrMapOvr>
  <mc:AlternateContent xmlns:mc="http://schemas.openxmlformats.org/markup-compatibility/2006">
    <mc:Choice xmlns:p14="http://schemas.microsoft.com/office/powerpoint/2010/main" Requires="p14">
      <p:transition spd="slow" p14:dur="2000" advTm="6502"/>
    </mc:Choice>
    <mc:Fallback>
      <p:transition xmlns:p14="http://schemas.microsoft.com/office/powerpoint/2010/main" spd="slow" advTm="6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Story</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r>
              <a:rPr lang="en-US" sz="2400" dirty="0" err="1">
                <a:solidFill>
                  <a:schemeClr val="tx1"/>
                </a:solidFill>
              </a:rPr>
              <a:t>Goji</a:t>
            </a:r>
            <a:r>
              <a:rPr lang="en-US" sz="2400" dirty="0">
                <a:solidFill>
                  <a:schemeClr val="tx1"/>
                </a:solidFill>
              </a:rPr>
              <a:t> and her family live on a </a:t>
            </a:r>
            <a:r>
              <a:rPr lang="en-US" sz="2400" dirty="0" smtClean="0">
                <a:solidFill>
                  <a:schemeClr val="tx1"/>
                </a:solidFill>
              </a:rPr>
              <a:t>peaceful tropical island.</a:t>
            </a:r>
            <a:endParaRPr lang="en-US" sz="2400" dirty="0">
              <a:solidFill>
                <a:schemeClr val="tx1"/>
              </a:solidFill>
            </a:endParaRPr>
          </a:p>
          <a:p>
            <a:pPr algn="l"/>
            <a:endParaRPr lang="en-US" sz="2400" dirty="0">
              <a:solidFill>
                <a:schemeClr val="tx1"/>
              </a:solidFill>
            </a:endParaRPr>
          </a:p>
          <a:p>
            <a:pPr algn="l"/>
            <a:r>
              <a:rPr lang="en-US" sz="2400" dirty="0" err="1" smtClean="0">
                <a:solidFill>
                  <a:schemeClr val="tx1"/>
                </a:solidFill>
              </a:rPr>
              <a:t>Goji’s</a:t>
            </a:r>
            <a:r>
              <a:rPr lang="en-US" sz="2400" dirty="0" smtClean="0">
                <a:solidFill>
                  <a:schemeClr val="tx1"/>
                </a:solidFill>
              </a:rPr>
              <a:t> </a:t>
            </a:r>
            <a:r>
              <a:rPr lang="en-US" sz="2400" dirty="0">
                <a:solidFill>
                  <a:schemeClr val="tx1"/>
                </a:solidFill>
              </a:rPr>
              <a:t>family is renowned the world over for making the most delicious </a:t>
            </a:r>
            <a:r>
              <a:rPr lang="en-US" sz="2400" dirty="0" smtClean="0">
                <a:solidFill>
                  <a:schemeClr val="tx1"/>
                </a:solidFill>
              </a:rPr>
              <a:t>candies.  </a:t>
            </a:r>
          </a:p>
          <a:p>
            <a:pPr algn="l"/>
            <a:endParaRPr lang="en-US" sz="2400" dirty="0">
              <a:solidFill>
                <a:schemeClr val="tx1"/>
              </a:solidFill>
            </a:endParaRPr>
          </a:p>
          <a:p>
            <a:pPr algn="l"/>
            <a:r>
              <a:rPr lang="en-US" sz="2400" dirty="0" smtClean="0">
                <a:solidFill>
                  <a:schemeClr val="tx1"/>
                </a:solidFill>
              </a:rPr>
              <a:t>Her grandmother </a:t>
            </a:r>
            <a:r>
              <a:rPr lang="en-US" sz="2400" dirty="0">
                <a:solidFill>
                  <a:schemeClr val="tx1"/>
                </a:solidFill>
              </a:rPr>
              <a:t>says the secret to their candy is the magical soil found only on their island</a:t>
            </a:r>
            <a:r>
              <a:rPr lang="en-US" sz="2400" dirty="0" smtClean="0">
                <a:solidFill>
                  <a:schemeClr val="tx1"/>
                </a:solidFill>
              </a:rPr>
              <a:t>.  She has even told </a:t>
            </a:r>
            <a:r>
              <a:rPr lang="en-US" sz="2400" dirty="0" err="1" smtClean="0">
                <a:solidFill>
                  <a:schemeClr val="tx1"/>
                </a:solidFill>
              </a:rPr>
              <a:t>Goji</a:t>
            </a:r>
            <a:r>
              <a:rPr lang="en-US" sz="2400" dirty="0" smtClean="0">
                <a:solidFill>
                  <a:schemeClr val="tx1"/>
                </a:solidFill>
              </a:rPr>
              <a:t> stories of magic candies made using secret recipes which let people fly, breath underwater, or talk to animals.</a:t>
            </a:r>
            <a:endParaRPr lang="en-US" sz="2400" dirty="0">
              <a:solidFill>
                <a:schemeClr val="tx1"/>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630983"/>
      </p:ext>
    </p:extLst>
  </p:cSld>
  <p:clrMapOvr>
    <a:masterClrMapping/>
  </p:clrMapOvr>
  <mc:AlternateContent xmlns:mc="http://schemas.openxmlformats.org/markup-compatibility/2006">
    <mc:Choice xmlns:p14="http://schemas.microsoft.com/office/powerpoint/2010/main" Requires="p14">
      <p:transition spd="slow" p14:dur="2000" advTm="29879"/>
    </mc:Choice>
    <mc:Fallback>
      <p:transition xmlns:p14="http://schemas.microsoft.com/office/powerpoint/2010/main" spd="slow" advTm="298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Story</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r>
              <a:rPr lang="en-US" sz="2400" dirty="0">
                <a:solidFill>
                  <a:srgbClr val="000000"/>
                </a:solidFill>
              </a:rPr>
              <a:t>One day </a:t>
            </a:r>
            <a:r>
              <a:rPr lang="en-US" sz="2400" dirty="0" err="1">
                <a:solidFill>
                  <a:srgbClr val="000000"/>
                </a:solidFill>
              </a:rPr>
              <a:t>Goji</a:t>
            </a:r>
            <a:r>
              <a:rPr lang="en-US" sz="2400" dirty="0">
                <a:solidFill>
                  <a:srgbClr val="000000"/>
                </a:solidFill>
              </a:rPr>
              <a:t> is gathering </a:t>
            </a:r>
            <a:r>
              <a:rPr lang="en-US" sz="2400" dirty="0" smtClean="0">
                <a:solidFill>
                  <a:srgbClr val="000000"/>
                </a:solidFill>
              </a:rPr>
              <a:t>ingredients when </a:t>
            </a:r>
            <a:r>
              <a:rPr lang="en-US" sz="2400" dirty="0">
                <a:solidFill>
                  <a:srgbClr val="000000"/>
                </a:solidFill>
              </a:rPr>
              <a:t>she hears a soft cry coming from the </a:t>
            </a:r>
            <a:r>
              <a:rPr lang="en-US" sz="2400" dirty="0" smtClean="0">
                <a:solidFill>
                  <a:srgbClr val="000000"/>
                </a:solidFill>
              </a:rPr>
              <a:t>dangerous island jungle</a:t>
            </a:r>
            <a:r>
              <a:rPr lang="en-US" sz="2400" dirty="0">
                <a:solidFill>
                  <a:srgbClr val="000000"/>
                </a:solidFill>
              </a:rPr>
              <a:t>.  </a:t>
            </a:r>
            <a:r>
              <a:rPr lang="en-US" sz="2400" dirty="0" err="1">
                <a:solidFill>
                  <a:srgbClr val="000000"/>
                </a:solidFill>
              </a:rPr>
              <a:t>Goji</a:t>
            </a:r>
            <a:r>
              <a:rPr lang="en-US" sz="2400" dirty="0">
                <a:solidFill>
                  <a:srgbClr val="000000"/>
                </a:solidFill>
              </a:rPr>
              <a:t> knows she shouldn’t go into the jungle but she has a soft heart and can’t bear the thought of someone in pain.  Reluctantly, and carefully, she begins searching for the cry.  Soon she discovers a small animal trembling with fear hidden inside a hollowed out log.</a:t>
            </a: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33855420"/>
      </p:ext>
    </p:extLst>
  </p:cSld>
  <p:clrMapOvr>
    <a:masterClrMapping/>
  </p:clrMapOvr>
  <mc:AlternateContent xmlns:mc="http://schemas.openxmlformats.org/markup-compatibility/2006">
    <mc:Choice xmlns:p14="http://schemas.microsoft.com/office/powerpoint/2010/main" Requires="p14">
      <p:transition spd="slow" p14:dur="2000" advTm="24349"/>
    </mc:Choice>
    <mc:Fallback>
      <p:transition xmlns:p14="http://schemas.microsoft.com/office/powerpoint/2010/main" spd="slow" advTm="2434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Story</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r>
              <a:rPr lang="en-US" sz="2400" dirty="0" err="1">
                <a:solidFill>
                  <a:srgbClr val="000000"/>
                </a:solidFill>
              </a:rPr>
              <a:t>Goji</a:t>
            </a:r>
            <a:r>
              <a:rPr lang="en-US" sz="2400" dirty="0">
                <a:solidFill>
                  <a:srgbClr val="000000"/>
                </a:solidFill>
              </a:rPr>
              <a:t> uses candy to lure the small animal out.  Soon she is petting a tiny elephant.  </a:t>
            </a:r>
            <a:r>
              <a:rPr lang="en-US" sz="2400" dirty="0" err="1">
                <a:solidFill>
                  <a:srgbClr val="000000"/>
                </a:solidFill>
              </a:rPr>
              <a:t>Goji</a:t>
            </a:r>
            <a:r>
              <a:rPr lang="en-US" sz="2400" dirty="0">
                <a:solidFill>
                  <a:srgbClr val="000000"/>
                </a:solidFill>
              </a:rPr>
              <a:t> wonders what could have scared the little creature so much.  </a:t>
            </a:r>
            <a:endParaRPr lang="en-US" sz="2400" dirty="0" smtClean="0">
              <a:solidFill>
                <a:srgbClr val="000000"/>
              </a:solidFill>
            </a:endParaRPr>
          </a:p>
          <a:p>
            <a:pPr algn="l"/>
            <a:endParaRPr lang="en-US" sz="2400" dirty="0">
              <a:solidFill>
                <a:srgbClr val="000000"/>
              </a:solidFill>
            </a:endParaRPr>
          </a:p>
          <a:p>
            <a:pPr algn="l"/>
            <a:r>
              <a:rPr lang="en-US" sz="2400" dirty="0" smtClean="0">
                <a:solidFill>
                  <a:srgbClr val="000000"/>
                </a:solidFill>
              </a:rPr>
              <a:t>Remembering </a:t>
            </a:r>
            <a:r>
              <a:rPr lang="en-US" sz="2400" dirty="0">
                <a:solidFill>
                  <a:srgbClr val="000000"/>
                </a:solidFill>
              </a:rPr>
              <a:t>what her grandmother told her about magic candies she sets out on a quest to find a special recipe that will let her talk to her new friend.</a:t>
            </a:r>
          </a:p>
          <a:p>
            <a:pPr algn="l"/>
            <a:endParaRPr lang="en-US" sz="2400" dirty="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8739312"/>
      </p:ext>
    </p:extLst>
  </p:cSld>
  <p:clrMapOvr>
    <a:masterClrMapping/>
  </p:clrMapOvr>
  <mc:AlternateContent xmlns:mc="http://schemas.openxmlformats.org/markup-compatibility/2006">
    <mc:Choice xmlns:p14="http://schemas.microsoft.com/office/powerpoint/2010/main" Requires="p14">
      <p:transition spd="slow" p14:dur="2000" advTm="20046"/>
    </mc:Choice>
    <mc:Fallback>
      <p:transition xmlns:p14="http://schemas.microsoft.com/office/powerpoint/2010/main" spd="slow" advTm="200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Gameplay look and feel</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524000" y="1182556"/>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algn="l"/>
            <a:r>
              <a:rPr lang="en-US" sz="2400" dirty="0" smtClean="0">
                <a:solidFill>
                  <a:srgbClr val="000000"/>
                </a:solidFill>
              </a:rPr>
              <a:t>2D side scrolling </a:t>
            </a:r>
            <a:r>
              <a:rPr lang="en-US" sz="2400" dirty="0" err="1" smtClean="0">
                <a:solidFill>
                  <a:srgbClr val="000000"/>
                </a:solidFill>
              </a:rPr>
              <a:t>platformer</a:t>
            </a:r>
            <a:endParaRPr lang="en-US" sz="2400" dirty="0" smtClean="0">
              <a:solidFill>
                <a:srgbClr val="000000"/>
              </a:solidFill>
            </a:endParaRPr>
          </a:p>
          <a:p>
            <a:pPr marL="342900" indent="-342900" algn="l">
              <a:buFont typeface="Arial"/>
              <a:buChar char="•"/>
            </a:pPr>
            <a:r>
              <a:rPr lang="en-US" sz="2400" dirty="0" smtClean="0">
                <a:solidFill>
                  <a:srgbClr val="000000"/>
                </a:solidFill>
              </a:rPr>
              <a:t>Collect</a:t>
            </a:r>
          </a:p>
          <a:p>
            <a:pPr marL="342900" indent="-342900" algn="l">
              <a:buFont typeface="Arial"/>
              <a:buChar char="•"/>
            </a:pPr>
            <a:r>
              <a:rPr lang="en-US" sz="2400" dirty="0" smtClean="0">
                <a:solidFill>
                  <a:srgbClr val="000000"/>
                </a:solidFill>
              </a:rPr>
              <a:t>Craft </a:t>
            </a:r>
          </a:p>
          <a:p>
            <a:pPr marL="342900" indent="-342900" algn="l">
              <a:buFont typeface="Arial"/>
              <a:buChar char="•"/>
            </a:pPr>
            <a:r>
              <a:rPr lang="en-US" sz="2400" dirty="0" smtClean="0">
                <a:solidFill>
                  <a:srgbClr val="000000"/>
                </a:solidFill>
              </a:rPr>
              <a:t>Pet helps player</a:t>
            </a:r>
          </a:p>
          <a:p>
            <a:pPr marL="342900" indent="-342900" algn="l">
              <a:buFont typeface="Arial"/>
              <a:buChar char="•"/>
            </a:pPr>
            <a:r>
              <a:rPr lang="en-US" sz="2400" dirty="0" smtClean="0">
                <a:solidFill>
                  <a:srgbClr val="000000"/>
                </a:solidFill>
              </a:rPr>
              <a:t>Player and enemies don’t die</a:t>
            </a:r>
          </a:p>
          <a:p>
            <a:pPr algn="l"/>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chemeClr val="tx1"/>
              </a:solidFill>
            </a:endParaRPr>
          </a:p>
        </p:txBody>
      </p:sp>
      <p:pic>
        <p:nvPicPr>
          <p:cNvPr id="7" name="Picture 6" descr="gir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9865" y="4061705"/>
            <a:ext cx="4084135" cy="2731265"/>
          </a:xfrm>
          <a:prstGeom prst="rect">
            <a:avLst/>
          </a:prstGeom>
        </p:spPr>
      </p:pic>
      <p:pic>
        <p:nvPicPr>
          <p:cNvPr id="8" name="Picture 7" descr="MS_Elepha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99" y="4805074"/>
            <a:ext cx="2071205" cy="1498319"/>
          </a:xfrm>
          <a:prstGeom prst="rect">
            <a:avLst/>
          </a:prstGeom>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81776298"/>
      </p:ext>
    </p:extLst>
  </p:cSld>
  <p:clrMapOvr>
    <a:masterClrMapping/>
  </p:clrMapOvr>
  <mc:AlternateContent xmlns:mc="http://schemas.openxmlformats.org/markup-compatibility/2006">
    <mc:Choice xmlns:p14="http://schemas.microsoft.com/office/powerpoint/2010/main" Requires="p14">
      <p:transition spd="slow" p14:dur="2000" advTm="28114"/>
    </mc:Choice>
    <mc:Fallback>
      <p:transition xmlns:p14="http://schemas.microsoft.com/office/powerpoint/2010/main" spd="slow" advTm="281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Appearance</a:t>
            </a:r>
            <a:endParaRPr lang="en-US" dirty="0"/>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level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099" y="2590800"/>
            <a:ext cx="7315200" cy="4114800"/>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7" name="Subtitle 2"/>
          <p:cNvSpPr txBox="1">
            <a:spLocks/>
          </p:cNvSpPr>
          <p:nvPr/>
        </p:nvSpPr>
        <p:spPr>
          <a:xfrm>
            <a:off x="899099" y="1182556"/>
            <a:ext cx="3691069" cy="14082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marL="342900" indent="-342900" algn="l">
              <a:buFont typeface="Arial"/>
              <a:buChar char="•"/>
            </a:pPr>
            <a:r>
              <a:rPr lang="en-US" sz="2400" dirty="0" smtClean="0">
                <a:solidFill>
                  <a:srgbClr val="000000"/>
                </a:solidFill>
              </a:rPr>
              <a:t>Jungle theme</a:t>
            </a:r>
          </a:p>
          <a:p>
            <a:pPr marL="342900" indent="-342900" algn="l">
              <a:buFont typeface="Arial"/>
              <a:buChar char="•"/>
            </a:pPr>
            <a:r>
              <a:rPr lang="en-US" sz="2400" dirty="0" smtClean="0">
                <a:solidFill>
                  <a:srgbClr val="000000"/>
                </a:solidFill>
              </a:rPr>
              <a:t>Land, water, trees, caves</a:t>
            </a:r>
          </a:p>
          <a:p>
            <a:pPr marL="342900" indent="-342900" algn="l">
              <a:buFont typeface="Arial"/>
              <a:buChar char="•"/>
            </a:pPr>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chemeClr val="tx1"/>
              </a:solidFill>
            </a:endParaRPr>
          </a:p>
        </p:txBody>
      </p:sp>
      <p:sp>
        <p:nvSpPr>
          <p:cNvPr id="9" name="Subtitle 2"/>
          <p:cNvSpPr txBox="1">
            <a:spLocks/>
          </p:cNvSpPr>
          <p:nvPr/>
        </p:nvSpPr>
        <p:spPr>
          <a:xfrm>
            <a:off x="5324006" y="1171746"/>
            <a:ext cx="3691069" cy="14082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marL="342900" indent="-342900" algn="l">
              <a:buFont typeface="Arial"/>
              <a:buChar char="•"/>
            </a:pPr>
            <a:r>
              <a:rPr lang="en-US" sz="2400" dirty="0" smtClean="0">
                <a:solidFill>
                  <a:srgbClr val="000000"/>
                </a:solidFill>
              </a:rPr>
              <a:t>Light hearted feel</a:t>
            </a:r>
          </a:p>
          <a:p>
            <a:pPr marL="342900" indent="-342900" algn="l">
              <a:buFont typeface="Arial"/>
              <a:buChar char="•"/>
            </a:pPr>
            <a:r>
              <a:rPr lang="en-US" sz="2400" dirty="0" smtClean="0">
                <a:solidFill>
                  <a:srgbClr val="000000"/>
                </a:solidFill>
              </a:rPr>
              <a:t>‘Cute’ graphics</a:t>
            </a:r>
          </a:p>
          <a:p>
            <a:pPr marL="342900" indent="-342900" algn="l">
              <a:buFont typeface="Arial"/>
              <a:buChar char="•"/>
            </a:pPr>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chemeClr val="tx1"/>
              </a:solidFill>
            </a:endParaRPr>
          </a:p>
        </p:txBody>
      </p:sp>
    </p:spTree>
    <p:extLst>
      <p:ext uri="{BB962C8B-B14F-4D97-AF65-F5344CB8AC3E}">
        <p14:creationId xmlns:p14="http://schemas.microsoft.com/office/powerpoint/2010/main" val="472081109"/>
      </p:ext>
    </p:extLst>
  </p:cSld>
  <p:clrMapOvr>
    <a:masterClrMapping/>
  </p:clrMapOvr>
  <mc:AlternateContent xmlns:mc="http://schemas.openxmlformats.org/markup-compatibility/2006">
    <mc:Choice xmlns:p14="http://schemas.microsoft.com/office/powerpoint/2010/main" Requires="p14">
      <p:transition spd="slow" p14:dur="2000" advTm="18222"/>
    </mc:Choice>
    <mc:Fallback>
      <p:transition xmlns:p14="http://schemas.microsoft.com/office/powerpoint/2010/main" spd="slow" advTm="182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Player roles and actions</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Subtitle 2"/>
          <p:cNvSpPr txBox="1">
            <a:spLocks/>
          </p:cNvSpPr>
          <p:nvPr/>
        </p:nvSpPr>
        <p:spPr>
          <a:xfrm>
            <a:off x="502194" y="1657414"/>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marL="342900" indent="-342900" algn="l">
              <a:buFont typeface="Arial"/>
              <a:buChar char="•"/>
            </a:pPr>
            <a:r>
              <a:rPr lang="en-US" sz="2400" dirty="0" smtClean="0">
                <a:solidFill>
                  <a:srgbClr val="000000"/>
                </a:solidFill>
              </a:rPr>
              <a:t>Protect pet</a:t>
            </a:r>
          </a:p>
          <a:p>
            <a:pPr marL="342900" indent="-342900" algn="l">
              <a:buFont typeface="Arial"/>
              <a:buChar char="•"/>
            </a:pPr>
            <a:r>
              <a:rPr lang="en-US" sz="2400" dirty="0" smtClean="0">
                <a:solidFill>
                  <a:srgbClr val="000000"/>
                </a:solidFill>
              </a:rPr>
              <a:t>Advance through level</a:t>
            </a:r>
          </a:p>
          <a:p>
            <a:pPr marL="342900" indent="-342900" algn="l">
              <a:buFont typeface="Arial"/>
              <a:buChar char="•"/>
            </a:pPr>
            <a:r>
              <a:rPr lang="en-US" sz="2400" dirty="0" smtClean="0">
                <a:solidFill>
                  <a:srgbClr val="000000"/>
                </a:solidFill>
              </a:rPr>
              <a:t>Move in 4 directions</a:t>
            </a:r>
          </a:p>
          <a:p>
            <a:pPr marL="342900" indent="-342900" algn="l">
              <a:buFont typeface="Arial"/>
              <a:buChar char="•"/>
            </a:pPr>
            <a:r>
              <a:rPr lang="en-US" sz="2400" dirty="0" smtClean="0">
                <a:solidFill>
                  <a:srgbClr val="000000"/>
                </a:solidFill>
              </a:rPr>
              <a:t>Climb, jump, and throw</a:t>
            </a:r>
          </a:p>
          <a:p>
            <a:pPr marL="342900" indent="-342900" algn="l">
              <a:buFont typeface="Arial"/>
              <a:buChar char="•"/>
            </a:pPr>
            <a:r>
              <a:rPr lang="en-US" sz="2400" dirty="0" smtClean="0">
                <a:solidFill>
                  <a:srgbClr val="000000"/>
                </a:solidFill>
              </a:rPr>
              <a:t>Command pet</a:t>
            </a:r>
          </a:p>
          <a:p>
            <a:pPr marL="342900" indent="-342900" algn="l">
              <a:buFont typeface="Arial"/>
              <a:buChar char="•"/>
            </a:pPr>
            <a:r>
              <a:rPr lang="en-US" sz="2400" dirty="0" smtClean="0">
                <a:solidFill>
                  <a:srgbClr val="000000"/>
                </a:solidFill>
              </a:rPr>
              <a:t>Activate switches</a:t>
            </a:r>
          </a:p>
          <a:p>
            <a:pPr marL="342900" indent="-342900" algn="l">
              <a:buFont typeface="Arial"/>
              <a:buChar char="•"/>
            </a:pPr>
            <a:r>
              <a:rPr lang="en-US" sz="2400" dirty="0" smtClean="0">
                <a:solidFill>
                  <a:srgbClr val="000000"/>
                </a:solidFill>
              </a:rPr>
              <a:t>Open locks and doors</a:t>
            </a:r>
          </a:p>
          <a:p>
            <a:pPr marL="342900" indent="-342900" algn="l">
              <a:buFont typeface="Arial"/>
              <a:buChar char="•"/>
            </a:pPr>
            <a:r>
              <a:rPr lang="en-US" sz="2400" dirty="0" smtClean="0">
                <a:solidFill>
                  <a:srgbClr val="000000"/>
                </a:solidFill>
              </a:rPr>
              <a:t>Grab hard to reach items</a:t>
            </a:r>
          </a:p>
          <a:p>
            <a:pPr marL="342900" indent="-342900" algn="l">
              <a:buFont typeface="Arial"/>
              <a:buChar char="•"/>
            </a:pPr>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chemeClr val="tx1"/>
              </a:solidFill>
            </a:endParaRPr>
          </a:p>
        </p:txBody>
      </p:sp>
      <p:pic>
        <p:nvPicPr>
          <p:cNvPr id="10" name="Picture 9" descr="platfor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967" y="1640912"/>
            <a:ext cx="4412178" cy="4518379"/>
          </a:xfrm>
          <a:prstGeom prst="rect">
            <a:avLst/>
          </a:prstGeom>
        </p:spPr>
      </p:pic>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2659377"/>
      </p:ext>
    </p:extLst>
  </p:cSld>
  <p:clrMapOvr>
    <a:masterClrMapping/>
  </p:clrMapOvr>
  <mc:AlternateContent xmlns:mc="http://schemas.openxmlformats.org/markup-compatibility/2006">
    <mc:Choice xmlns:p14="http://schemas.microsoft.com/office/powerpoint/2010/main" Requires="p14">
      <p:transition spd="slow" p14:dur="2000" advTm="24379"/>
    </mc:Choice>
    <mc:Fallback>
      <p:transition xmlns:p14="http://schemas.microsoft.com/office/powerpoint/2010/main" spd="slow" advTm="243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Strategies</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cand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279" y="1657413"/>
            <a:ext cx="4160557" cy="4160557"/>
          </a:xfrm>
          <a:prstGeom prst="rect">
            <a:avLst/>
          </a:prstGeom>
        </p:spPr>
      </p:pic>
      <p:sp>
        <p:nvSpPr>
          <p:cNvPr id="6" name="Subtitle 2"/>
          <p:cNvSpPr txBox="1">
            <a:spLocks/>
          </p:cNvSpPr>
          <p:nvPr/>
        </p:nvSpPr>
        <p:spPr>
          <a:xfrm>
            <a:off x="685800" y="1463023"/>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marL="342900" indent="-342900" algn="l">
              <a:buFont typeface="Arial"/>
              <a:buChar char="•"/>
            </a:pPr>
            <a:r>
              <a:rPr lang="en-US" sz="2400" dirty="0" smtClean="0">
                <a:solidFill>
                  <a:srgbClr val="000000"/>
                </a:solidFill>
              </a:rPr>
              <a:t>Protect pet</a:t>
            </a:r>
          </a:p>
          <a:p>
            <a:pPr marL="342900" indent="-342900" algn="l">
              <a:buFont typeface="Arial"/>
              <a:buChar char="•"/>
            </a:pPr>
            <a:r>
              <a:rPr lang="en-US" sz="2400" dirty="0" smtClean="0">
                <a:solidFill>
                  <a:srgbClr val="000000"/>
                </a:solidFill>
              </a:rPr>
              <a:t>Throw candy</a:t>
            </a:r>
          </a:p>
          <a:p>
            <a:pPr marL="342900" indent="-342900" algn="l">
              <a:buFont typeface="Arial"/>
              <a:buChar char="•"/>
            </a:pPr>
            <a:r>
              <a:rPr lang="en-US" sz="2400" dirty="0" smtClean="0">
                <a:solidFill>
                  <a:srgbClr val="000000"/>
                </a:solidFill>
              </a:rPr>
              <a:t>Convert enemies to friends</a:t>
            </a:r>
          </a:p>
          <a:p>
            <a:pPr marL="342900" indent="-342900" algn="l">
              <a:buFont typeface="Arial"/>
              <a:buChar char="•"/>
            </a:pPr>
            <a:r>
              <a:rPr lang="en-US" sz="2400" dirty="0" smtClean="0">
                <a:solidFill>
                  <a:srgbClr val="000000"/>
                </a:solidFill>
              </a:rPr>
              <a:t>Maintain pet’s trust</a:t>
            </a:r>
          </a:p>
          <a:p>
            <a:pPr marL="342900" indent="-342900" algn="l">
              <a:buFont typeface="Arial"/>
              <a:buChar char="•"/>
            </a:pPr>
            <a:r>
              <a:rPr lang="en-US" sz="2400" dirty="0" smtClean="0">
                <a:solidFill>
                  <a:srgbClr val="000000"/>
                </a:solidFill>
              </a:rPr>
              <a:t>Avoid pet abandonment</a:t>
            </a:r>
          </a:p>
          <a:p>
            <a:pPr marL="342900" indent="-342900" algn="l">
              <a:buFont typeface="Arial"/>
              <a:buChar char="•"/>
            </a:pPr>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rgbClr val="000000"/>
              </a:solidFill>
            </a:endParaRPr>
          </a:p>
          <a:p>
            <a:pPr algn="l"/>
            <a:endParaRPr lang="en-US" sz="2400" dirty="0" smtClean="0">
              <a:solidFill>
                <a:schemeClr val="tx1"/>
              </a:solidFill>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59566483"/>
      </p:ext>
    </p:extLst>
  </p:cSld>
  <p:clrMapOvr>
    <a:masterClrMapping/>
  </p:clrMapOvr>
  <mc:AlternateContent xmlns:mc="http://schemas.openxmlformats.org/markup-compatibility/2006">
    <mc:Choice xmlns:p14="http://schemas.microsoft.com/office/powerpoint/2010/main" Requires="p14">
      <p:transition spd="slow" p14:dur="2000" advTm="27280"/>
    </mc:Choice>
    <mc:Fallback>
      <p:transition xmlns:p14="http://schemas.microsoft.com/office/powerpoint/2010/main" spd="slow" advTm="272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389"/>
            <a:ext cx="7772400" cy="1470025"/>
          </a:xfrm>
        </p:spPr>
        <p:txBody>
          <a:bodyPr/>
          <a:lstStyle/>
          <a:p>
            <a:r>
              <a:rPr lang="en-US" dirty="0" smtClean="0"/>
              <a:t>Motivations</a:t>
            </a:r>
            <a:endParaRPr lang="en-US" dirty="0"/>
          </a:p>
        </p:txBody>
      </p:sp>
      <p:sp>
        <p:nvSpPr>
          <p:cNvPr id="3" name="Subtitle 2"/>
          <p:cNvSpPr>
            <a:spLocks noGrp="1"/>
          </p:cNvSpPr>
          <p:nvPr>
            <p:ph type="subTitle" idx="1"/>
          </p:nvPr>
        </p:nvSpPr>
        <p:spPr>
          <a:xfrm>
            <a:off x="1371600" y="1443229"/>
            <a:ext cx="6400800" cy="4860164"/>
          </a:xfrm>
        </p:spPr>
        <p:txBody>
          <a:bodyPr>
            <a:normAutofit/>
          </a:bodyPr>
          <a:lstStyle/>
          <a:p>
            <a:pPr algn="l"/>
            <a:endParaRPr lang="en-US" sz="2400" dirty="0" smtClean="0">
              <a:solidFill>
                <a:srgbClr val="000000"/>
              </a:solidFill>
            </a:endParaRPr>
          </a:p>
          <a:p>
            <a:pPr algn="l"/>
            <a:endParaRPr lang="en-US" sz="2400" dirty="0" smtClean="0">
              <a:solidFill>
                <a:schemeClr val="tx1"/>
              </a:solidFill>
            </a:endParaRPr>
          </a:p>
        </p:txBody>
      </p:sp>
      <p:cxnSp>
        <p:nvCxnSpPr>
          <p:cNvPr id="5" name="Straight Connector 4"/>
          <p:cNvCxnSpPr/>
          <p:nvPr/>
        </p:nvCxnSpPr>
        <p:spPr>
          <a:xfrm>
            <a:off x="685800" y="1382032"/>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Subtitle 2"/>
          <p:cNvSpPr txBox="1">
            <a:spLocks/>
          </p:cNvSpPr>
          <p:nvPr/>
        </p:nvSpPr>
        <p:spPr>
          <a:xfrm>
            <a:off x="1524000" y="1595629"/>
            <a:ext cx="6400800" cy="48601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rgbClr val="000000"/>
              </a:solidFill>
            </a:endParaRPr>
          </a:p>
          <a:p>
            <a:pPr marL="342900" indent="-342900" algn="l">
              <a:buFont typeface="Arial"/>
              <a:buChar char="•"/>
            </a:pPr>
            <a:r>
              <a:rPr lang="en-US" sz="2400" dirty="0" smtClean="0">
                <a:solidFill>
                  <a:srgbClr val="000000"/>
                </a:solidFill>
              </a:rPr>
              <a:t>Collect ingredients</a:t>
            </a:r>
          </a:p>
          <a:p>
            <a:pPr marL="342900" indent="-342900" algn="l">
              <a:buFont typeface="Arial"/>
              <a:buChar char="•"/>
            </a:pPr>
            <a:r>
              <a:rPr lang="en-US" sz="2400" dirty="0" smtClean="0">
                <a:solidFill>
                  <a:srgbClr val="000000"/>
                </a:solidFill>
              </a:rPr>
              <a:t>Defeat bosses to earn recipes</a:t>
            </a:r>
          </a:p>
          <a:p>
            <a:pPr marL="342900" indent="-342900" algn="l">
              <a:buFont typeface="Arial"/>
              <a:buChar char="•"/>
            </a:pPr>
            <a:r>
              <a:rPr lang="en-US" sz="2400" dirty="0" smtClean="0">
                <a:solidFill>
                  <a:srgbClr val="000000"/>
                </a:solidFill>
              </a:rPr>
              <a:t>Build pet’s trust to improve ‘health’</a:t>
            </a:r>
          </a:p>
          <a:p>
            <a:pPr marL="342900" indent="-342900" algn="l">
              <a:buFont typeface="Arial"/>
              <a:buChar char="•"/>
            </a:pPr>
            <a:r>
              <a:rPr lang="en-US" sz="2400" dirty="0" smtClean="0">
                <a:solidFill>
                  <a:srgbClr val="000000"/>
                </a:solidFill>
              </a:rPr>
              <a:t>Gain special abilities</a:t>
            </a:r>
          </a:p>
          <a:p>
            <a:pPr marL="342900" indent="-342900" algn="l">
              <a:buFont typeface="Arial"/>
              <a:buChar char="•"/>
            </a:pPr>
            <a:r>
              <a:rPr lang="en-US" sz="2400" dirty="0" smtClean="0">
                <a:solidFill>
                  <a:srgbClr val="000000"/>
                </a:solidFill>
              </a:rPr>
              <a:t>Craft powerful weapons (candies)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37792907"/>
      </p:ext>
    </p:extLst>
  </p:cSld>
  <p:clrMapOvr>
    <a:masterClrMapping/>
  </p:clrMapOvr>
  <mc:AlternateContent xmlns:mc="http://schemas.openxmlformats.org/markup-compatibility/2006">
    <mc:Choice xmlns:p14="http://schemas.microsoft.com/office/powerpoint/2010/main" Requires="p14">
      <p:transition spd="slow" p14:dur="2000" advTm="23328"/>
    </mc:Choice>
    <mc:Fallback>
      <p:transition xmlns:p14="http://schemas.microsoft.com/office/powerpoint/2010/main" spd="slow" advTm="2332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TotalTime>
  <Words>1384</Words>
  <Application>Microsoft Macintosh PowerPoint</Application>
  <PresentationFormat>On-screen Show (4:3)</PresentationFormat>
  <Paragraphs>133</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Goji’s Adventure</vt:lpstr>
      <vt:lpstr>Story</vt:lpstr>
      <vt:lpstr>Story</vt:lpstr>
      <vt:lpstr>Story</vt:lpstr>
      <vt:lpstr>Gameplay look and feel</vt:lpstr>
      <vt:lpstr>Appearance</vt:lpstr>
      <vt:lpstr>Player roles and actions</vt:lpstr>
      <vt:lpstr>Strategies</vt:lpstr>
      <vt:lpstr>Motivations</vt:lpstr>
      <vt:lpstr>Level summary</vt:lpstr>
      <vt:lpstr>Story progression</vt:lpstr>
      <vt:lpstr>Development Specification</vt:lpstr>
      <vt:lpstr>Hardware and Software</vt:lpstr>
      <vt:lpstr>Algorithm Style</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PHP Unit Testing</dc:title>
  <dc:creator>was</dc:creator>
  <cp:lastModifiedBy>was</cp:lastModifiedBy>
  <cp:revision>28</cp:revision>
  <dcterms:created xsi:type="dcterms:W3CDTF">2014-10-12T01:50:09Z</dcterms:created>
  <dcterms:modified xsi:type="dcterms:W3CDTF">2014-10-15T18:06:40Z</dcterms:modified>
</cp:coreProperties>
</file>