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5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smtClean="0"/>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en-US" altLang="en-US"/>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en-US" altLang="en-US"/>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en-US" altLang="en-US"/>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fld id="{1DE40EAB-7A67-4D3E-A7EE-0D3EE0680D3F}" type="slidenum">
              <a:rPr lang="en-US" altLang="en-US"/>
              <a:pPr>
                <a:defRPr/>
              </a:pPr>
              <a:t>‹#›</a:t>
            </a:fld>
            <a:endParaRPr lang="en-US" altLang="en-US"/>
          </a:p>
        </p:txBody>
      </p:sp>
    </p:spTree>
    <p:extLst>
      <p:ext uri="{BB962C8B-B14F-4D97-AF65-F5344CB8AC3E}">
        <p14:creationId xmlns:p14="http://schemas.microsoft.com/office/powerpoint/2010/main" val="417423118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eaLnBrk="1"/>
            <a:fld id="{642B39C2-D7DD-452F-8B69-DC8D13B7AB18}" type="slidenum">
              <a:rPr lang="en-US" altLang="en-US">
                <a:solidFill>
                  <a:srgbClr val="000000"/>
                </a:solidFill>
                <a:latin typeface="Times New Roman" pitchFamily="16" charset="0"/>
              </a:rPr>
              <a:pPr eaLnBrk="1"/>
              <a:t>1</a:t>
            </a:fld>
            <a:endParaRPr lang="en-US" altLang="en-US">
              <a:solidFill>
                <a:srgbClr val="000000"/>
              </a:solidFill>
              <a:latin typeface="Times New Roman" pitchFamily="16" charset="0"/>
            </a:endParaRPr>
          </a:p>
        </p:txBody>
      </p:sp>
      <p:sp>
        <p:nvSpPr>
          <p:cNvPr id="12291"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2"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marL="215900" indent="-214313">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US" altLang="en-US" sz="2000" smtClean="0">
              <a:latin typeface="Arial" charset="0"/>
              <a:ea typeface="Microsoft YaHei"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eaLnBrk="1"/>
            <a:fld id="{1626684D-5CE9-42C1-8886-BCBF5A18A4D0}" type="slidenum">
              <a:rPr lang="en-US" altLang="en-US">
                <a:solidFill>
                  <a:srgbClr val="000000"/>
                </a:solidFill>
                <a:latin typeface="Times New Roman" pitchFamily="16" charset="0"/>
              </a:rPr>
              <a:pPr eaLnBrk="1"/>
              <a:t>2</a:t>
            </a:fld>
            <a:endParaRPr lang="en-US" altLang="en-US">
              <a:solidFill>
                <a:srgbClr val="000000"/>
              </a:solidFill>
              <a:latin typeface="Times New Roman" pitchFamily="16" charset="0"/>
            </a:endParaRPr>
          </a:p>
        </p:txBody>
      </p:sp>
      <p:sp>
        <p:nvSpPr>
          <p:cNvPr id="13315"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marL="215900" indent="-214313">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US" altLang="en-US" sz="2000" smtClean="0">
              <a:latin typeface="Arial" charset="0"/>
              <a:ea typeface="Microsoft YaHei"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eaLnBrk="1"/>
            <a:fld id="{6FBD1C25-0A7F-4AC6-BCA2-7D511F57518D}" type="slidenum">
              <a:rPr lang="en-US" altLang="en-US">
                <a:solidFill>
                  <a:srgbClr val="000000"/>
                </a:solidFill>
                <a:latin typeface="Times New Roman" pitchFamily="16" charset="0"/>
              </a:rPr>
              <a:pPr eaLnBrk="1"/>
              <a:t>3</a:t>
            </a:fld>
            <a:endParaRPr lang="en-US" altLang="en-US">
              <a:solidFill>
                <a:srgbClr val="000000"/>
              </a:solidFill>
              <a:latin typeface="Times New Roman" pitchFamily="16" charset="0"/>
            </a:endParaRPr>
          </a:p>
        </p:txBody>
      </p:sp>
      <p:sp>
        <p:nvSpPr>
          <p:cNvPr id="14339"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marL="215900" indent="-214313">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US" altLang="en-US" sz="2000" smtClean="0">
              <a:latin typeface="Arial" charset="0"/>
              <a:ea typeface="Microsoft YaHei"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eaLnBrk="1"/>
            <a:fld id="{91722AD9-DB31-4E1F-95FB-9D6E7C5CB676}" type="slidenum">
              <a:rPr lang="en-US" altLang="en-US">
                <a:solidFill>
                  <a:srgbClr val="000000"/>
                </a:solidFill>
                <a:latin typeface="Times New Roman" pitchFamily="16" charset="0"/>
              </a:rPr>
              <a:pPr eaLnBrk="1"/>
              <a:t>4</a:t>
            </a:fld>
            <a:endParaRPr lang="en-US" altLang="en-US">
              <a:solidFill>
                <a:srgbClr val="000000"/>
              </a:solidFill>
              <a:latin typeface="Times New Roman" pitchFamily="16" charset="0"/>
            </a:endParaRPr>
          </a:p>
        </p:txBody>
      </p:sp>
      <p:sp>
        <p:nvSpPr>
          <p:cNvPr id="15363"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4"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marL="215900" indent="-214313">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US" altLang="en-US" sz="2000" smtClean="0">
              <a:latin typeface="Arial" charset="0"/>
              <a:ea typeface="Microsoft YaHei"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eaLnBrk="1"/>
            <a:fld id="{CB0508C9-F44B-4349-8D7F-F7FDE2A4382A}" type="slidenum">
              <a:rPr lang="en-US" altLang="en-US">
                <a:solidFill>
                  <a:srgbClr val="000000"/>
                </a:solidFill>
                <a:latin typeface="Times New Roman" pitchFamily="16" charset="0"/>
              </a:rPr>
              <a:pPr eaLnBrk="1"/>
              <a:t>5</a:t>
            </a:fld>
            <a:endParaRPr lang="en-US" altLang="en-US">
              <a:solidFill>
                <a:srgbClr val="000000"/>
              </a:solidFill>
              <a:latin typeface="Times New Roman" pitchFamily="16" charset="0"/>
            </a:endParaRPr>
          </a:p>
        </p:txBody>
      </p:sp>
      <p:sp>
        <p:nvSpPr>
          <p:cNvPr id="16387"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marL="215900" indent="-214313">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US" altLang="en-US" sz="2000" smtClean="0">
              <a:latin typeface="Arial" charset="0"/>
              <a:ea typeface="Microsoft YaHei"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eaLnBrk="1"/>
            <a:fld id="{7D96C4EE-9938-448B-9D77-C04BCCB43842}" type="slidenum">
              <a:rPr lang="en-US" altLang="en-US">
                <a:solidFill>
                  <a:srgbClr val="000000"/>
                </a:solidFill>
                <a:latin typeface="Times New Roman" pitchFamily="16" charset="0"/>
              </a:rPr>
              <a:pPr eaLnBrk="1"/>
              <a:t>6</a:t>
            </a:fld>
            <a:endParaRPr lang="en-US" altLang="en-US">
              <a:solidFill>
                <a:srgbClr val="000000"/>
              </a:solidFill>
              <a:latin typeface="Times New Roman" pitchFamily="16" charset="0"/>
            </a:endParaRPr>
          </a:p>
        </p:txBody>
      </p:sp>
      <p:sp>
        <p:nvSpPr>
          <p:cNvPr id="17411"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marL="215900" indent="-214313">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eaLnBrk="1">
              <a:spcBef>
                <a:spcPct val="0"/>
              </a:spcBef>
            </a:pPr>
            <a:endParaRPr lang="en-US" altLang="en-US" sz="2000" smtClean="0">
              <a:latin typeface="Arial" charset="0"/>
              <a:ea typeface="Microsoft YaHei"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Microsoft YaHei" charset="-122"/>
              </a:defRPr>
            </a:lvl9pPr>
          </a:lstStyle>
          <a:p>
            <a:pPr eaLnBrk="1"/>
            <a:fld id="{2948A8B1-872C-460F-8B75-D741A4059437}" type="slidenum">
              <a:rPr lang="en-US" altLang="en-US">
                <a:solidFill>
                  <a:srgbClr val="000000"/>
                </a:solidFill>
                <a:latin typeface="Times New Roman" pitchFamily="16" charset="0"/>
              </a:rPr>
              <a:pPr eaLnBrk="1"/>
              <a:t>7</a:t>
            </a:fld>
            <a:endParaRPr lang="en-US" altLang="en-US">
              <a:solidFill>
                <a:srgbClr val="000000"/>
              </a:solidFill>
              <a:latin typeface="Times New Roman" pitchFamily="16" charset="0"/>
            </a:endParaRPr>
          </a:p>
        </p:txBody>
      </p:sp>
      <p:sp>
        <p:nvSpPr>
          <p:cNvPr id="18435"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12/18/2013</a:t>
            </a:fld>
            <a:endParaRPr lang="en-US"/>
          </a:p>
        </p:txBody>
      </p:sp>
      <p:sp>
        <p:nvSpPr>
          <p:cNvPr id="8" name="Slide Number Placeholder 7"/>
          <p:cNvSpPr>
            <a:spLocks noGrp="1"/>
          </p:cNvSpPr>
          <p:nvPr>
            <p:ph type="sldNum" sz="quarter" idx="11"/>
          </p:nvPr>
        </p:nvSpPr>
        <p:spPr/>
        <p:txBody>
          <a:bodyPr/>
          <a:lstStyle/>
          <a:p>
            <a:pPr>
              <a:defRPr/>
            </a:pPr>
            <a:fld id="{F6990442-8942-4D97-9622-F8C4517AFA11}" type="slidenum">
              <a:rPr lang="en-US" altLang="en-US" smtClean="0"/>
              <a:pPr>
                <a:defRPr/>
              </a:pPr>
              <a:t>‹#›</a:t>
            </a:fld>
            <a:endParaRPr lang="en-US" alt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6C29302-B2E1-46F0-84AD-C7D34617A82D}"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12/18/2013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055AD53-5CA3-4E6D-BEDD-63132546E140}"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9BCF3EA-ECEC-4884-AFAC-D3148B231932}"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BFEE0367-B214-4FBF-8A76-748A145FF45E}" type="slidenum">
              <a:rPr lang="en-US" altLang="en-US" smtClean="0"/>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9A94DF6D-DA50-468C-8C9E-17E9E234BA81}" type="slidenum">
              <a:rPr lang="en-US" altLang="en-US" smtClean="0"/>
              <a:pPr>
                <a:defRPr/>
              </a:pPr>
              <a:t>‹#›</a:t>
            </a:fld>
            <a:endParaRPr lang="en-US" alt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12/18/2013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A5077EA8-6501-4E3F-9FBC-B8B1336C65D0}" type="slidenum">
              <a:rPr lang="en-US" altLang="en-US" smtClean="0"/>
              <a:pPr>
                <a:defRPr/>
              </a:pPr>
              <a:t>‹#›</a:t>
            </a:fld>
            <a:endParaRPr lang="en-US" alt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33B4C2BF-CC4C-4F08-BEDD-AD90F8C55BD4}"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61329A24-E990-495A-BEAA-1928645C275F}"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4BD6254E-32C8-4B80-9852-545A5B6E770E}"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001FC73A-17DC-4B39-AB02-9F94428D1FA9}"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12/18/2013</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pPr>
              <a:defRPr/>
            </a:pPr>
            <a:fld id="{4D1B40E6-4296-47DD-AF23-9A8BDA8979F6}" type="slidenum">
              <a:rPr lang="en-US" altLang="en-US" smtClean="0"/>
              <a:pPr>
                <a:defRPr/>
              </a:pPr>
              <a:t>‹#›</a:t>
            </a:fld>
            <a:endParaRPr lang="en-US" alt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08250" y="366713"/>
            <a:ext cx="4676775" cy="1668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p>
            <a:pPr hangingPunct="1">
              <a:lnSpc>
                <a:spcPct val="100000"/>
              </a:lnSpc>
              <a:spcAft>
                <a:spcPts val="1800"/>
              </a:spcAft>
              <a:tabLst>
                <a:tab pos="723900" algn="l"/>
                <a:tab pos="1447800" algn="l"/>
                <a:tab pos="2171700" algn="l"/>
                <a:tab pos="2895600" algn="l"/>
                <a:tab pos="3619500" algn="l"/>
                <a:tab pos="4343400" algn="l"/>
              </a:tabLst>
            </a:pPr>
            <a:r>
              <a:rPr lang="en-US" altLang="en-US" sz="3600" b="1">
                <a:solidFill>
                  <a:srgbClr val="FFFFFF"/>
                </a:solidFill>
                <a:latin typeface="Century Gothic" pitchFamily="32" charset="0"/>
              </a:rPr>
              <a:t>        Jumpman</a:t>
            </a:r>
          </a:p>
          <a:p>
            <a:pPr hangingPunct="1">
              <a:lnSpc>
                <a:spcPct val="100000"/>
              </a:lnSpc>
              <a:spcAft>
                <a:spcPts val="1800"/>
              </a:spcAft>
              <a:tabLst>
                <a:tab pos="723900" algn="l"/>
                <a:tab pos="1447800" algn="l"/>
                <a:tab pos="2171700" algn="l"/>
                <a:tab pos="2895600" algn="l"/>
                <a:tab pos="3619500" algn="l"/>
                <a:tab pos="4343400" algn="l"/>
              </a:tabLst>
            </a:pPr>
            <a:r>
              <a:rPr lang="en-US" altLang="en-US" sz="3600" b="1">
                <a:solidFill>
                  <a:srgbClr val="FFFFFF"/>
                </a:solidFill>
                <a:latin typeface="Century Gothic" pitchFamily="32" charset="0"/>
              </a:rPr>
              <a:t>By: Maher and Mario</a:t>
            </a:r>
          </a:p>
        </p:txBody>
      </p:sp>
      <p:pic>
        <p:nvPicPr>
          <p:cNvPr id="3075" name="Picture 4" descr="F:\Dropbox\School Stuff\GameDesign (CIS487)\pic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752600"/>
            <a:ext cx="3175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098" name="Rectangle 1"/>
          <p:cNvSpPr>
            <a:spLocks noChangeArrowheads="1"/>
          </p:cNvSpPr>
          <p:nvPr/>
        </p:nvSpPr>
        <p:spPr bwMode="auto">
          <a:xfrm>
            <a:off x="563563" y="457200"/>
            <a:ext cx="452755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p>
            <a:pPr hangingPunct="1">
              <a:lnSpc>
                <a:spcPct val="100000"/>
              </a:lnSpc>
              <a:spcAft>
                <a:spcPts val="1800"/>
              </a:spcAft>
              <a:tabLst>
                <a:tab pos="723900" algn="l"/>
                <a:tab pos="1447800" algn="l"/>
                <a:tab pos="2171700" algn="l"/>
                <a:tab pos="2895600" algn="l"/>
                <a:tab pos="3619500" algn="l"/>
                <a:tab pos="4343400" algn="l"/>
              </a:tabLst>
            </a:pPr>
            <a:r>
              <a:rPr lang="en-US" altLang="en-US" sz="3600" b="1">
                <a:solidFill>
                  <a:srgbClr val="FFFFFF"/>
                </a:solidFill>
                <a:latin typeface="Century Gothic" pitchFamily="32" charset="0"/>
              </a:rPr>
              <a:t>Executive Summary</a:t>
            </a:r>
          </a:p>
        </p:txBody>
      </p:sp>
      <p:sp>
        <p:nvSpPr>
          <p:cNvPr id="4099" name="Text Box 2"/>
          <p:cNvSpPr txBox="1">
            <a:spLocks noChangeArrowheads="1"/>
          </p:cNvSpPr>
          <p:nvPr/>
        </p:nvSpPr>
        <p:spPr bwMode="auto">
          <a:xfrm>
            <a:off x="-363538" y="2509838"/>
            <a:ext cx="9469438" cy="553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101700" rIns="90000" bIns="45000"/>
          <a:lstStyle>
            <a:lvl1pPr marL="723900" indent="-265113" eaLnBrk="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1pPr>
            <a:lvl2pPr eaLnBrk="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2pPr>
            <a:lvl3pPr eaLnBrk="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3pPr>
            <a:lvl4pPr eaLnBrk="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4pPr>
            <a:lvl5pPr eaLnBrk="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1154113" algn="l"/>
                <a:tab pos="1611313" algn="l"/>
                <a:tab pos="2068513" algn="l"/>
                <a:tab pos="2525713" algn="l"/>
                <a:tab pos="2982913" algn="l"/>
                <a:tab pos="3440113" algn="l"/>
                <a:tab pos="3897313" algn="l"/>
                <a:tab pos="4354513" algn="l"/>
                <a:tab pos="4811713" algn="l"/>
                <a:tab pos="5268913" algn="l"/>
                <a:tab pos="5726113" algn="l"/>
                <a:tab pos="6183313" algn="l"/>
                <a:tab pos="6640513" algn="l"/>
                <a:tab pos="7097713" algn="l"/>
                <a:tab pos="7554913" algn="l"/>
                <a:tab pos="8012113" algn="l"/>
                <a:tab pos="8469313" algn="l"/>
                <a:tab pos="8926513" algn="l"/>
                <a:tab pos="9383713" algn="l"/>
                <a:tab pos="9840913" algn="l"/>
                <a:tab pos="10298113" algn="l"/>
              </a:tabLst>
              <a:defRPr>
                <a:solidFill>
                  <a:schemeClr val="tx1"/>
                </a:solidFill>
                <a:latin typeface="Arial" charset="0"/>
                <a:ea typeface="Microsoft YaHei" charset="-122"/>
              </a:defRPr>
            </a:lvl9pPr>
          </a:lstStyle>
          <a:p>
            <a:pPr eaLnBrk="1" hangingPunct="1">
              <a:lnSpc>
                <a:spcPct val="75000"/>
              </a:lnSpc>
              <a:spcBef>
                <a:spcPts val="700"/>
              </a:spcBef>
              <a:spcAft>
                <a:spcPts val="1200"/>
              </a:spcAft>
            </a:pPr>
            <a:r>
              <a:rPr lang="en-US" altLang="en-US" dirty="0">
                <a:solidFill>
                  <a:srgbClr val="FFFFFF"/>
                </a:solidFill>
                <a:latin typeface="Century Gothic" pitchFamily="32" charset="0"/>
              </a:rPr>
              <a:t>    Players will have the option to play as a character by the name of Stu or Larry.  Both players will find themselves on the verge of being eaten by sharks.  Players must continue jumping on moving platforms to avoid being eaten alive by the sharks underneath.  With each progressive leap, the platforms will move faster and faster.  There is no ending to this game as the main objective is for the user to set a high score.  Each platform the user jumps on will count as 1 point and will be displayed in the upper right corner of the game.  Each character will have their advantages and disadvantages.  Playing Stu will allow the user to jump faster and higher as well as move quicker.  However, playing as Stu will give the player less of a chance of landing on a platform underneath due to his skinnier frame.  Playing as Larry will produce the exact </a:t>
            </a:r>
            <a:r>
              <a:rPr lang="en-US" altLang="en-US" dirty="0" smtClean="0">
                <a:solidFill>
                  <a:srgbClr val="FFFFFF"/>
                </a:solidFill>
                <a:latin typeface="Century Gothic" pitchFamily="32" charset="0"/>
              </a:rPr>
              <a:t>opposite </a:t>
            </a:r>
            <a:r>
              <a:rPr lang="en-US" altLang="en-US" dirty="0">
                <a:solidFill>
                  <a:srgbClr val="FFFFFF"/>
                </a:solidFill>
                <a:latin typeface="Century Gothic" pitchFamily="32" charset="0"/>
              </a:rPr>
              <a:t>advantages and disadvantages.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57200" y="1774825"/>
            <a:ext cx="8229600" cy="462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720" tIns="91440" rIns="90000" bIns="46800"/>
          <a:lstStyle>
            <a:lvl1pPr marL="647700" indent="-5318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1pPr>
            <a:lvl2pPr marL="1155700" indent="-4810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2pPr>
            <a:lvl3pPr marL="990600" indent="-4556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3pPr>
            <a:lvl4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4pPr>
            <a:lvl5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9pPr>
          </a:lstStyle>
          <a:p>
            <a:pPr hangingPunct="1">
              <a:lnSpc>
                <a:spcPct val="100000"/>
              </a:lnSpc>
              <a:buClr>
                <a:srgbClr val="FFFFFF"/>
              </a:buClr>
              <a:buSzPct val="80000"/>
              <a:buFont typeface="Wingdings 2" pitchFamily="16" charset="0"/>
              <a:buChar char=""/>
              <a:defRPr/>
            </a:pPr>
            <a:r>
              <a:rPr lang="en-US" altLang="en-US" sz="2000" b="1" dirty="0" smtClean="0">
                <a:solidFill>
                  <a:srgbClr val="FFFFFF"/>
                </a:solidFill>
                <a:latin typeface="Century Gothic" pitchFamily="32" charset="0"/>
              </a:rPr>
              <a:t>Appearance</a:t>
            </a:r>
          </a:p>
          <a:p>
            <a:pPr lvl="1" hangingPunct="1">
              <a:lnSpc>
                <a:spcPct val="100000"/>
              </a:lnSpc>
              <a:spcBef>
                <a:spcPts val="700"/>
              </a:spcBef>
              <a:buClr>
                <a:srgbClr val="60B5CC"/>
              </a:buClr>
              <a:buSzPct val="90000"/>
              <a:buFont typeface="Wingdings" charset="0"/>
              <a:buChar char=""/>
              <a:defRPr/>
            </a:pPr>
            <a:r>
              <a:rPr lang="en-US" altLang="en-US" sz="2000" dirty="0" smtClean="0">
                <a:solidFill>
                  <a:srgbClr val="FFFFFF"/>
                </a:solidFill>
                <a:latin typeface="Century Gothic" pitchFamily="32" charset="0"/>
              </a:rPr>
              <a:t>The game will have a simple feel to it.  The controls are basic so it is best to make the game look appealing while also not making it look complicated.  A simple underwater background with some coral in the background should do the trick.  User’s will be able to jump through one side of the screen and will emerge on the other side.</a:t>
            </a:r>
          </a:p>
          <a:p>
            <a:pPr hangingPunct="1">
              <a:lnSpc>
                <a:spcPct val="100000"/>
              </a:lnSpc>
              <a:buClr>
                <a:srgbClr val="FFFFFF"/>
              </a:buClr>
              <a:buSzPct val="80000"/>
              <a:buFont typeface="Wingdings 2" pitchFamily="16" charset="0"/>
              <a:buChar char=""/>
              <a:defRPr/>
            </a:pPr>
            <a:r>
              <a:rPr lang="en-US" altLang="en-US" sz="2000" b="1" dirty="0" smtClean="0">
                <a:solidFill>
                  <a:srgbClr val="FFFFFF"/>
                </a:solidFill>
                <a:latin typeface="Century Gothic" pitchFamily="32" charset="0"/>
              </a:rPr>
              <a:t>Player’s role and actions</a:t>
            </a:r>
          </a:p>
          <a:p>
            <a:pPr lvl="2" hangingPunct="1">
              <a:lnSpc>
                <a:spcPct val="100000"/>
              </a:lnSpc>
              <a:spcBef>
                <a:spcPts val="700"/>
              </a:spcBef>
              <a:buClr>
                <a:srgbClr val="66C0E0"/>
              </a:buClr>
              <a:buFont typeface="Wingdings" charset="0"/>
              <a:buChar char="§"/>
              <a:defRPr/>
            </a:pPr>
            <a:r>
              <a:rPr lang="en-US" altLang="en-US" sz="2000" dirty="0" smtClean="0">
                <a:solidFill>
                  <a:srgbClr val="FFFFFF"/>
                </a:solidFill>
                <a:latin typeface="Century Gothic" pitchFamily="32" charset="0"/>
              </a:rPr>
              <a:t>Using the up arrow to jump and the left and right arrows to move, player’s will attempt to escape from the sharks chasing from underneath by leaping and safely landing on moving platforms.</a:t>
            </a:r>
          </a:p>
          <a:p>
            <a:pPr marL="431800" indent="-315913" hangingPunct="1">
              <a:lnSpc>
                <a:spcPct val="100000"/>
              </a:lnSpc>
              <a:spcBef>
                <a:spcPts val="700"/>
              </a:spcBef>
              <a:buClrTx/>
              <a:buSzTx/>
              <a:buFontTx/>
              <a:buNone/>
              <a:defRPr/>
            </a:pPr>
            <a:endParaRPr lang="en-US" altLang="en-US" sz="2000" dirty="0" smtClean="0">
              <a:solidFill>
                <a:srgbClr val="FFFFFF"/>
              </a:solidFill>
              <a:latin typeface="Century Gothic" pitchFamily="32" charset="0"/>
            </a:endParaRPr>
          </a:p>
        </p:txBody>
      </p:sp>
      <p:sp>
        <p:nvSpPr>
          <p:cNvPr id="5123" name="Rectangle 2"/>
          <p:cNvSpPr>
            <a:spLocks noChangeArrowheads="1"/>
          </p:cNvSpPr>
          <p:nvPr/>
        </p:nvSpPr>
        <p:spPr bwMode="auto">
          <a:xfrm>
            <a:off x="347663" y="457200"/>
            <a:ext cx="57150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p>
            <a:pPr hangingPunct="1">
              <a:lnSpc>
                <a:spcPct val="100000"/>
              </a:lnSpc>
              <a:spcAft>
                <a:spcPts val="1800"/>
              </a:spcAft>
              <a:tabLst>
                <a:tab pos="723900" algn="l"/>
                <a:tab pos="1447800" algn="l"/>
                <a:tab pos="2171700" algn="l"/>
                <a:tab pos="2895600" algn="l"/>
                <a:tab pos="3619500" algn="l"/>
                <a:tab pos="4343400" algn="l"/>
                <a:tab pos="5067300" algn="l"/>
              </a:tabLst>
            </a:pPr>
            <a:r>
              <a:rPr lang="en-US" altLang="en-US" sz="3600" b="1" dirty="0">
                <a:solidFill>
                  <a:srgbClr val="FFFFFF"/>
                </a:solidFill>
                <a:latin typeface="Century Gothic" pitchFamily="32" charset="0"/>
              </a:rPr>
              <a:t>Game Play Look and Feel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57200" y="1774825"/>
            <a:ext cx="8229600" cy="462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720" tIns="91440" rIns="90000" bIns="46800"/>
          <a:lstStyle>
            <a:lvl1pPr marL="647700" indent="-5318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1pPr>
            <a:lvl2pPr marL="1155700" indent="-4810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2pPr>
            <a:lvl3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3pPr>
            <a:lvl4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4pPr>
            <a:lvl5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9pPr>
          </a:lstStyle>
          <a:p>
            <a:pPr hangingPunct="1">
              <a:lnSpc>
                <a:spcPct val="90000"/>
              </a:lnSpc>
              <a:buClr>
                <a:srgbClr val="FFFFFF"/>
              </a:buClr>
              <a:buSzPct val="80000"/>
              <a:buFont typeface="Wingdings 2" pitchFamily="16" charset="0"/>
              <a:buChar char=""/>
              <a:defRPr/>
            </a:pPr>
            <a:r>
              <a:rPr lang="en-US" altLang="en-US" b="1" dirty="0" smtClean="0">
                <a:solidFill>
                  <a:srgbClr val="FFFFFF"/>
                </a:solidFill>
                <a:latin typeface="Century Gothic" pitchFamily="32" charset="0"/>
              </a:rPr>
              <a:t>Strategies and motivations</a:t>
            </a:r>
          </a:p>
          <a:p>
            <a:pPr lvl="1" hangingPunct="1">
              <a:lnSpc>
                <a:spcPct val="9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Goal of the game is to set a high score by jumping as high as you can using platforms</a:t>
            </a:r>
          </a:p>
          <a:p>
            <a:pPr lvl="1" hangingPunct="1">
              <a:lnSpc>
                <a:spcPct val="9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Picking different characters have certain advantages and disadvantages</a:t>
            </a:r>
          </a:p>
          <a:p>
            <a:pPr lvl="2" hangingPunct="1">
              <a:lnSpc>
                <a:spcPct val="9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EX: Skinny Stu can jump higher but he is not as wide as Fat Frank so it is harder to land on platforms.</a:t>
            </a:r>
          </a:p>
          <a:p>
            <a:pPr hangingPunct="1">
              <a:lnSpc>
                <a:spcPct val="90000"/>
              </a:lnSpc>
              <a:buClr>
                <a:srgbClr val="FFFFFF"/>
              </a:buClr>
              <a:buSzPct val="80000"/>
              <a:buFont typeface="Wingdings 2" pitchFamily="16" charset="0"/>
              <a:buChar char=""/>
              <a:defRPr/>
            </a:pPr>
            <a:r>
              <a:rPr lang="en-US" altLang="en-US" b="1" dirty="0" smtClean="0">
                <a:solidFill>
                  <a:srgbClr val="FFFFFF"/>
                </a:solidFill>
                <a:latin typeface="Century Gothic" pitchFamily="32" charset="0"/>
              </a:rPr>
              <a:t>Story progression</a:t>
            </a:r>
          </a:p>
          <a:p>
            <a:pPr lvl="1" hangingPunct="1">
              <a:lnSpc>
                <a:spcPct val="9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Speed of platforms increases by a certain factor the higher the user gets</a:t>
            </a:r>
          </a:p>
          <a:p>
            <a:pPr lvl="1" hangingPunct="1">
              <a:lnSpc>
                <a:spcPct val="9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The higher the user gets, the less often platforms show up.</a:t>
            </a:r>
          </a:p>
          <a:p>
            <a:pPr lvl="1" hangingPunct="1">
              <a:lnSpc>
                <a:spcPct val="9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Also as you progress the platforms also being to spin like clocks (clockwise and counter clockwise) so you have to time your jumps better.</a:t>
            </a:r>
          </a:p>
          <a:p>
            <a:pPr lvl="1" hangingPunct="1">
              <a:lnSpc>
                <a:spcPct val="9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Background music will get faster the further you progress</a:t>
            </a:r>
          </a:p>
          <a:p>
            <a:pPr lvl="1" hangingPunct="1">
              <a:lnSpc>
                <a:spcPct val="90000"/>
              </a:lnSpc>
              <a:spcBef>
                <a:spcPts val="700"/>
              </a:spcBef>
              <a:buClr>
                <a:srgbClr val="60B5CC"/>
              </a:buClr>
              <a:buSzPct val="90000"/>
              <a:buFont typeface="Wingdings" charset="0"/>
              <a:buChar char=""/>
              <a:defRPr/>
            </a:pPr>
            <a:endParaRPr lang="en-US" altLang="en-US" dirty="0" smtClean="0">
              <a:solidFill>
                <a:srgbClr val="FFFFFF"/>
              </a:solidFill>
              <a:latin typeface="Century Gothic" pitchFamily="32" charset="0"/>
            </a:endParaRPr>
          </a:p>
          <a:p>
            <a:pPr marL="728663" indent="-265113" hangingPunct="1">
              <a:lnSpc>
                <a:spcPct val="90000"/>
              </a:lnSpc>
              <a:spcBef>
                <a:spcPts val="700"/>
              </a:spcBef>
              <a:buClrTx/>
              <a:buSzTx/>
              <a:buFontTx/>
              <a:buNone/>
              <a:defRPr/>
            </a:pPr>
            <a:endParaRPr lang="en-US" altLang="en-US" dirty="0" smtClean="0">
              <a:solidFill>
                <a:srgbClr val="FFFFFF"/>
              </a:solidFill>
              <a:latin typeface="Corbel" pitchFamily="32" charset="0"/>
            </a:endParaRPr>
          </a:p>
          <a:p>
            <a:pPr marL="728663" indent="-265113" hangingPunct="1">
              <a:lnSpc>
                <a:spcPct val="90000"/>
              </a:lnSpc>
              <a:spcBef>
                <a:spcPts val="700"/>
              </a:spcBef>
              <a:buClrTx/>
              <a:buSzTx/>
              <a:buFontTx/>
              <a:buNone/>
              <a:defRPr/>
            </a:pPr>
            <a:endParaRPr lang="en-US" altLang="en-US" dirty="0" smtClean="0">
              <a:solidFill>
                <a:srgbClr val="FFFFFF"/>
              </a:solidFill>
              <a:latin typeface="Corbel" pitchFamily="32" charset="0"/>
            </a:endParaRPr>
          </a:p>
        </p:txBody>
      </p:sp>
      <p:sp>
        <p:nvSpPr>
          <p:cNvPr id="6147" name="Rectangle 2"/>
          <p:cNvSpPr>
            <a:spLocks noChangeArrowheads="1"/>
          </p:cNvSpPr>
          <p:nvPr/>
        </p:nvSpPr>
        <p:spPr bwMode="auto">
          <a:xfrm>
            <a:off x="347663" y="457200"/>
            <a:ext cx="57150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p>
            <a:pPr hangingPunct="1">
              <a:lnSpc>
                <a:spcPct val="100000"/>
              </a:lnSpc>
              <a:spcAft>
                <a:spcPts val="1800"/>
              </a:spcAft>
              <a:tabLst>
                <a:tab pos="723900" algn="l"/>
                <a:tab pos="1447800" algn="l"/>
                <a:tab pos="2171700" algn="l"/>
                <a:tab pos="2895600" algn="l"/>
                <a:tab pos="3619500" algn="l"/>
                <a:tab pos="4343400" algn="l"/>
                <a:tab pos="5067300" algn="l"/>
              </a:tabLst>
            </a:pPr>
            <a:r>
              <a:rPr lang="en-US" altLang="en-US" sz="3600" b="1">
                <a:solidFill>
                  <a:srgbClr val="FFFFFF"/>
                </a:solidFill>
                <a:latin typeface="Century Gothic" pitchFamily="32" charset="0"/>
              </a:rPr>
              <a:t>Game Play Look and Feel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57200" y="1752600"/>
            <a:ext cx="8229600" cy="462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720" tIns="91440" rIns="90000" bIns="46800"/>
          <a:lstStyle>
            <a:lvl1pPr marL="647700" indent="-5318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1pPr>
            <a:lvl2pPr marL="1155700" indent="-4810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2pPr>
            <a:lvl3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3pPr>
            <a:lvl4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4pPr>
            <a:lvl5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9pPr>
          </a:lstStyle>
          <a:p>
            <a:pPr hangingPunct="1">
              <a:lnSpc>
                <a:spcPct val="100000"/>
              </a:lnSpc>
              <a:buClr>
                <a:srgbClr val="FFFFFF"/>
              </a:buClr>
              <a:buSzPct val="80000"/>
              <a:buFont typeface="Wingdings 2" pitchFamily="16" charset="0"/>
              <a:buChar char=""/>
              <a:defRPr/>
            </a:pPr>
            <a:r>
              <a:rPr lang="en-US" altLang="en-US" b="1" dirty="0" smtClean="0">
                <a:solidFill>
                  <a:srgbClr val="FFFFFF"/>
                </a:solidFill>
                <a:latin typeface="Century Gothic" pitchFamily="32" charset="0"/>
              </a:rPr>
              <a:t>Hardware</a:t>
            </a:r>
          </a:p>
          <a:p>
            <a:pPr lvl="1" hangingPunct="1">
              <a:lnSpc>
                <a:spcPct val="10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Computer with minimum requirements:</a:t>
            </a:r>
            <a:r>
              <a:rPr lang="en-US" dirty="0">
                <a:solidFill>
                  <a:schemeClr val="bg1"/>
                </a:solidFill>
                <a:latin typeface="Century Gothic" panose="020B0502020202020204" pitchFamily="34" charset="0"/>
              </a:rPr>
              <a:t/>
            </a:r>
            <a:br>
              <a:rPr lang="en-US" dirty="0">
                <a:solidFill>
                  <a:schemeClr val="bg1"/>
                </a:solidFill>
                <a:latin typeface="Century Gothic" panose="020B0502020202020204" pitchFamily="34" charset="0"/>
              </a:rPr>
            </a:br>
            <a:r>
              <a:rPr lang="en-US" dirty="0">
                <a:solidFill>
                  <a:schemeClr val="tx1"/>
                </a:solidFill>
                <a:latin typeface="Century Gothic" panose="020B0502020202020204" pitchFamily="34" charset="0"/>
              </a:rPr>
              <a:t>processor: Intel Pentium D 2.8 GHz or AMD </a:t>
            </a:r>
            <a:r>
              <a:rPr lang="en-US" dirty="0" err="1">
                <a:solidFill>
                  <a:schemeClr val="tx1"/>
                </a:solidFill>
                <a:latin typeface="Century Gothic" panose="020B0502020202020204" pitchFamily="34" charset="0"/>
              </a:rPr>
              <a:t>AthlonTM</a:t>
            </a:r>
            <a:r>
              <a:rPr lang="en-US" dirty="0">
                <a:solidFill>
                  <a:schemeClr val="tx1"/>
                </a:solidFill>
                <a:latin typeface="Century Gothic" panose="020B0502020202020204" pitchFamily="34" charset="0"/>
              </a:rPr>
              <a:t> 64 X2 4400</a:t>
            </a:r>
            <a:r>
              <a:rPr lang="en-US" dirty="0" smtClean="0">
                <a:solidFill>
                  <a:schemeClr val="tx1"/>
                </a:solidFill>
                <a:latin typeface="Century Gothic" panose="020B0502020202020204" pitchFamily="34" charset="0"/>
              </a:rPr>
              <a:t>+</a:t>
            </a:r>
            <a:r>
              <a:rPr lang="en-US" dirty="0">
                <a:solidFill>
                  <a:schemeClr val="tx1"/>
                </a:solidFill>
                <a:latin typeface="Century Gothic" panose="020B0502020202020204" pitchFamily="34" charset="0"/>
              </a:rPr>
              <a:t/>
            </a:r>
            <a:br>
              <a:rPr lang="en-US" dirty="0">
                <a:solidFill>
                  <a:schemeClr val="tx1"/>
                </a:solidFill>
                <a:latin typeface="Century Gothic" panose="020B0502020202020204" pitchFamily="34" charset="0"/>
              </a:rPr>
            </a:br>
            <a:r>
              <a:rPr lang="en-US" dirty="0">
                <a:solidFill>
                  <a:schemeClr val="tx1"/>
                </a:solidFill>
                <a:latin typeface="Century Gothic" panose="020B0502020202020204" pitchFamily="34" charset="0"/>
              </a:rPr>
              <a:t>video: </a:t>
            </a:r>
            <a:r>
              <a:rPr lang="en-US" dirty="0" smtClean="0">
                <a:solidFill>
                  <a:schemeClr val="tx1"/>
                </a:solidFill>
                <a:latin typeface="Century Gothic" panose="020B0502020202020204" pitchFamily="34" charset="0"/>
              </a:rPr>
              <a:t> Integrated video card or better</a:t>
            </a:r>
            <a:r>
              <a:rPr lang="en-US" dirty="0">
                <a:solidFill>
                  <a:schemeClr val="tx1"/>
                </a:solidFill>
                <a:latin typeface="Century Gothic" panose="020B0502020202020204" pitchFamily="34" charset="0"/>
              </a:rPr>
              <a:t/>
            </a:r>
            <a:br>
              <a:rPr lang="en-US" dirty="0">
                <a:solidFill>
                  <a:schemeClr val="tx1"/>
                </a:solidFill>
                <a:latin typeface="Century Gothic" panose="020B0502020202020204" pitchFamily="34" charset="0"/>
              </a:rPr>
            </a:br>
            <a:r>
              <a:rPr lang="en-US" dirty="0">
                <a:solidFill>
                  <a:schemeClr val="tx1"/>
                </a:solidFill>
                <a:latin typeface="Century Gothic" panose="020B0502020202020204" pitchFamily="34" charset="0"/>
              </a:rPr>
              <a:t>recommended info</a:t>
            </a:r>
            <a:r>
              <a:rPr lang="en-US" dirty="0" smtClean="0">
                <a:solidFill>
                  <a:schemeClr val="tx1"/>
                </a:solidFill>
                <a:latin typeface="Century Gothic" panose="020B0502020202020204" pitchFamily="34" charset="0"/>
              </a:rPr>
              <a:t>:</a:t>
            </a:r>
            <a:r>
              <a:rPr lang="en-US" altLang="en-US" dirty="0" smtClean="0">
                <a:solidFill>
                  <a:schemeClr val="tx1"/>
                </a:solidFill>
                <a:latin typeface="Century Gothic" pitchFamily="32" charset="0"/>
              </a:rPr>
              <a:t/>
            </a:r>
            <a:br>
              <a:rPr lang="en-US" altLang="en-US" dirty="0" smtClean="0">
                <a:solidFill>
                  <a:schemeClr val="tx1"/>
                </a:solidFill>
                <a:latin typeface="Century Gothic" pitchFamily="32" charset="0"/>
              </a:rPr>
            </a:br>
            <a:endParaRPr lang="en-US" altLang="en-US" dirty="0" smtClean="0">
              <a:solidFill>
                <a:schemeClr val="tx1"/>
              </a:solidFill>
              <a:latin typeface="Century Gothic" pitchFamily="32" charset="0"/>
            </a:endParaRPr>
          </a:p>
          <a:p>
            <a:pPr hangingPunct="1">
              <a:lnSpc>
                <a:spcPct val="100000"/>
              </a:lnSpc>
              <a:buClr>
                <a:srgbClr val="FFFFFF"/>
              </a:buClr>
              <a:buSzPct val="80000"/>
              <a:buFont typeface="Wingdings 2" pitchFamily="16" charset="0"/>
              <a:buChar char=""/>
              <a:defRPr/>
            </a:pPr>
            <a:r>
              <a:rPr lang="en-US" altLang="en-US" b="1" dirty="0" smtClean="0">
                <a:solidFill>
                  <a:srgbClr val="FFFFFF"/>
                </a:solidFill>
                <a:latin typeface="Century Gothic" pitchFamily="32" charset="0"/>
              </a:rPr>
              <a:t>Software</a:t>
            </a:r>
          </a:p>
          <a:p>
            <a:pPr lvl="1" hangingPunct="1">
              <a:lnSpc>
                <a:spcPct val="10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Construct 2</a:t>
            </a:r>
          </a:p>
          <a:p>
            <a:pPr marL="457200" indent="0" hangingPunct="1">
              <a:lnSpc>
                <a:spcPct val="100000"/>
              </a:lnSpc>
              <a:spcBef>
                <a:spcPts val="700"/>
              </a:spcBef>
              <a:buClrTx/>
              <a:buSzTx/>
              <a:buFontTx/>
              <a:buNone/>
              <a:defRPr/>
            </a:pPr>
            <a:endParaRPr lang="en-US" altLang="en-US" dirty="0" smtClean="0">
              <a:solidFill>
                <a:srgbClr val="FFFFFF"/>
              </a:solidFill>
              <a:latin typeface="Century Gothic" pitchFamily="32" charset="0"/>
            </a:endParaRPr>
          </a:p>
          <a:p>
            <a:pPr hangingPunct="1">
              <a:lnSpc>
                <a:spcPct val="100000"/>
              </a:lnSpc>
              <a:buClr>
                <a:srgbClr val="FFFFFF"/>
              </a:buClr>
              <a:buSzPct val="80000"/>
              <a:buFont typeface="Wingdings 2" pitchFamily="16" charset="0"/>
              <a:buChar char=""/>
              <a:defRPr/>
            </a:pPr>
            <a:r>
              <a:rPr lang="en-US" altLang="en-US" b="1" dirty="0" smtClean="0">
                <a:solidFill>
                  <a:srgbClr val="FFFFFF"/>
                </a:solidFill>
                <a:latin typeface="Century Gothic" pitchFamily="32" charset="0"/>
              </a:rPr>
              <a:t>Algorithm Style</a:t>
            </a:r>
          </a:p>
          <a:p>
            <a:pPr lvl="1" hangingPunct="1">
              <a:lnSpc>
                <a:spcPct val="100000"/>
              </a:lnSpc>
              <a:spcBef>
                <a:spcPts val="700"/>
              </a:spcBef>
              <a:buClr>
                <a:srgbClr val="60B5CC"/>
              </a:buClr>
              <a:buSzPct val="90000"/>
              <a:buFont typeface="Wingdings" charset="0"/>
              <a:buChar char=""/>
              <a:defRPr/>
            </a:pPr>
            <a:r>
              <a:rPr lang="en-US" altLang="en-US" dirty="0" smtClean="0">
                <a:solidFill>
                  <a:srgbClr val="FFFFFF"/>
                </a:solidFill>
                <a:latin typeface="Century Gothic" pitchFamily="32" charset="0"/>
              </a:rPr>
              <a:t>The game will check what buttons were pressed.  When the character is falling if he lands on a platform he stays on it until he moves again.  This will continue up and up until the play eventually falls and loses.  The game is continuous so there is no goal except to get as high as possible.</a:t>
            </a:r>
          </a:p>
        </p:txBody>
      </p:sp>
      <p:sp>
        <p:nvSpPr>
          <p:cNvPr id="7171" name="Rectangle 2"/>
          <p:cNvSpPr>
            <a:spLocks noChangeArrowheads="1"/>
          </p:cNvSpPr>
          <p:nvPr/>
        </p:nvSpPr>
        <p:spPr bwMode="auto">
          <a:xfrm>
            <a:off x="646113" y="457200"/>
            <a:ext cx="6021387"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p>
            <a:pPr hangingPunct="1">
              <a:lnSpc>
                <a:spcPct val="100000"/>
              </a:lnSpc>
              <a:spcAft>
                <a:spcPts val="1800"/>
              </a:spcAft>
              <a:tabLst>
                <a:tab pos="723900" algn="l"/>
                <a:tab pos="1447800" algn="l"/>
                <a:tab pos="2171700" algn="l"/>
                <a:tab pos="2895600" algn="l"/>
                <a:tab pos="3619500" algn="l"/>
                <a:tab pos="4343400" algn="l"/>
                <a:tab pos="5067300" algn="l"/>
                <a:tab pos="5791200" algn="l"/>
              </a:tabLst>
            </a:pPr>
            <a:r>
              <a:rPr lang="en-US" altLang="en-US" sz="3600" b="1">
                <a:solidFill>
                  <a:srgbClr val="FFFFFF"/>
                </a:solidFill>
                <a:latin typeface="Century Gothic" pitchFamily="32" charset="0"/>
              </a:rPr>
              <a:t>Development Specification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217" name="Rectangle 1"/>
          <p:cNvSpPr>
            <a:spLocks noChangeArrowheads="1"/>
          </p:cNvSpPr>
          <p:nvPr/>
        </p:nvSpPr>
        <p:spPr bwMode="auto">
          <a:xfrm>
            <a:off x="457200" y="1774825"/>
            <a:ext cx="8229600" cy="462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720" tIns="91440" rIns="90000" bIns="46800"/>
          <a:lstStyle>
            <a:lvl1pPr marL="647700" indent="-5318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1pPr>
            <a:lvl2pPr marL="1155700" indent="-481013">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2pPr>
            <a:lvl3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3pPr>
            <a:lvl4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4pPr>
            <a:lvl5pPr>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1077913" algn="l"/>
                <a:tab pos="1535113" algn="l"/>
                <a:tab pos="1992313" algn="l"/>
                <a:tab pos="2449513" algn="l"/>
                <a:tab pos="2906713" algn="l"/>
                <a:tab pos="3363913" algn="l"/>
                <a:tab pos="3821113" algn="l"/>
                <a:tab pos="4278313" algn="l"/>
                <a:tab pos="4735513" algn="l"/>
                <a:tab pos="5192713" algn="l"/>
                <a:tab pos="5649913" algn="l"/>
                <a:tab pos="6107113" algn="l"/>
                <a:tab pos="6564313" algn="l"/>
                <a:tab pos="7021513" algn="l"/>
                <a:tab pos="7478713" algn="l"/>
                <a:tab pos="7935913" algn="l"/>
                <a:tab pos="8393113" algn="l"/>
                <a:tab pos="8850313" algn="l"/>
                <a:tab pos="9307513" algn="l"/>
                <a:tab pos="9764713" algn="l"/>
                <a:tab pos="10221913" algn="l"/>
              </a:tabLst>
              <a:defRPr>
                <a:solidFill>
                  <a:srgbClr val="000000"/>
                </a:solidFill>
                <a:latin typeface="Arial" charset="0"/>
                <a:ea typeface="Microsoft YaHei" charset="-122"/>
              </a:defRPr>
            </a:lvl9pPr>
          </a:lstStyle>
          <a:p>
            <a:pPr hangingPunct="1">
              <a:lnSpc>
                <a:spcPct val="100000"/>
              </a:lnSpc>
              <a:buClr>
                <a:srgbClr val="FFFFFF"/>
              </a:buClr>
              <a:buSzPct val="80000"/>
              <a:buFont typeface="Wingdings 2" pitchFamily="16" charset="0"/>
              <a:buNone/>
              <a:defRPr/>
            </a:pPr>
            <a:endParaRPr lang="en-US" altLang="en-US" sz="2800" b="1" dirty="0" smtClean="0">
              <a:solidFill>
                <a:srgbClr val="FFFFFF"/>
              </a:solidFill>
              <a:latin typeface="Century Gothic" pitchFamily="32" charset="0"/>
            </a:endParaRPr>
          </a:p>
          <a:p>
            <a:pPr lvl="1" hangingPunct="1">
              <a:lnSpc>
                <a:spcPct val="100000"/>
              </a:lnSpc>
              <a:spcBef>
                <a:spcPts val="700"/>
              </a:spcBef>
              <a:buClr>
                <a:srgbClr val="60B5CC"/>
              </a:buClr>
              <a:buSzPct val="90000"/>
              <a:buFont typeface="Wingdings" charset="0"/>
              <a:buChar char=""/>
              <a:defRPr/>
            </a:pPr>
            <a:r>
              <a:rPr lang="en-US" altLang="en-US" sz="2800" dirty="0" smtClean="0">
                <a:solidFill>
                  <a:srgbClr val="FFFFFF"/>
                </a:solidFill>
                <a:latin typeface="Century Gothic" pitchFamily="32" charset="0"/>
              </a:rPr>
              <a:t>Casual gamer </a:t>
            </a:r>
          </a:p>
          <a:p>
            <a:pPr lvl="1" hangingPunct="1">
              <a:lnSpc>
                <a:spcPct val="100000"/>
              </a:lnSpc>
              <a:spcBef>
                <a:spcPts val="700"/>
              </a:spcBef>
              <a:buClr>
                <a:srgbClr val="60B5CC"/>
              </a:buClr>
              <a:buSzPct val="90000"/>
              <a:buFont typeface="Wingdings" charset="0"/>
              <a:buChar char=""/>
              <a:defRPr/>
            </a:pPr>
            <a:r>
              <a:rPr lang="en-US" altLang="en-US" sz="2800" dirty="0" smtClean="0">
                <a:solidFill>
                  <a:srgbClr val="FFFFFF"/>
                </a:solidFill>
                <a:latin typeface="Century Gothic" pitchFamily="32" charset="0"/>
              </a:rPr>
              <a:t>Enjoyable by people of all ages</a:t>
            </a:r>
          </a:p>
          <a:p>
            <a:pPr lvl="1" hangingPunct="1">
              <a:lnSpc>
                <a:spcPct val="100000"/>
              </a:lnSpc>
              <a:spcBef>
                <a:spcPts val="700"/>
              </a:spcBef>
              <a:buClr>
                <a:srgbClr val="60B5CC"/>
              </a:buClr>
              <a:buSzPct val="90000"/>
              <a:buFont typeface="Wingdings" charset="0"/>
              <a:buChar char=""/>
              <a:defRPr/>
            </a:pPr>
            <a:r>
              <a:rPr lang="en-US" altLang="en-US" sz="2800" dirty="0" smtClean="0">
                <a:solidFill>
                  <a:srgbClr val="FFFFFF"/>
                </a:solidFill>
                <a:latin typeface="Century Gothic" pitchFamily="32" charset="0"/>
              </a:rPr>
              <a:t>Great for passing time at work or at school</a:t>
            </a:r>
          </a:p>
          <a:p>
            <a:pPr marL="728663" indent="-265113" hangingPunct="1">
              <a:lnSpc>
                <a:spcPct val="100000"/>
              </a:lnSpc>
              <a:spcBef>
                <a:spcPts val="700"/>
              </a:spcBef>
              <a:buClrTx/>
              <a:buSzTx/>
              <a:buFontTx/>
              <a:buNone/>
              <a:defRPr/>
            </a:pPr>
            <a:endParaRPr lang="en-US" altLang="en-US" sz="2800" dirty="0" smtClean="0">
              <a:solidFill>
                <a:srgbClr val="FFFFFF"/>
              </a:solidFill>
              <a:latin typeface="Century Gothic" pitchFamily="32" charset="0"/>
            </a:endParaRPr>
          </a:p>
        </p:txBody>
      </p:sp>
      <p:pic>
        <p:nvPicPr>
          <p:cNvPr id="819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9175" y="4384675"/>
            <a:ext cx="1774825" cy="24733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Rectangle 3"/>
          <p:cNvSpPr>
            <a:spLocks noChangeArrowheads="1"/>
          </p:cNvSpPr>
          <p:nvPr/>
        </p:nvSpPr>
        <p:spPr bwMode="auto">
          <a:xfrm>
            <a:off x="646113" y="457200"/>
            <a:ext cx="6021387"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p>
            <a:pPr hangingPunct="1">
              <a:lnSpc>
                <a:spcPct val="100000"/>
              </a:lnSpc>
              <a:spcAft>
                <a:spcPts val="1800"/>
              </a:spcAft>
              <a:tabLst>
                <a:tab pos="723900" algn="l"/>
                <a:tab pos="1447800" algn="l"/>
                <a:tab pos="2171700" algn="l"/>
                <a:tab pos="2895600" algn="l"/>
                <a:tab pos="3619500" algn="l"/>
                <a:tab pos="4343400" algn="l"/>
                <a:tab pos="5067300" algn="l"/>
                <a:tab pos="5791200" algn="l"/>
              </a:tabLst>
            </a:pPr>
            <a:r>
              <a:rPr lang="en-US" altLang="en-US" sz="3600" b="1">
                <a:solidFill>
                  <a:srgbClr val="FFFFFF"/>
                </a:solidFill>
                <a:latin typeface="Century Gothic" pitchFamily="32" charset="0"/>
              </a:rPr>
              <a:t>Audience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646113" y="457200"/>
            <a:ext cx="6021387"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p>
            <a:pPr hangingPunct="1">
              <a:lnSpc>
                <a:spcPct val="100000"/>
              </a:lnSpc>
              <a:spcAft>
                <a:spcPts val="1800"/>
              </a:spcAft>
              <a:tabLst>
                <a:tab pos="723900" algn="l"/>
                <a:tab pos="1447800" algn="l"/>
                <a:tab pos="2171700" algn="l"/>
                <a:tab pos="2895600" algn="l"/>
                <a:tab pos="3619500" algn="l"/>
                <a:tab pos="4343400" algn="l"/>
                <a:tab pos="5067300" algn="l"/>
                <a:tab pos="5791200" algn="l"/>
              </a:tabLst>
            </a:pPr>
            <a:r>
              <a:rPr lang="en-US" altLang="en-US" sz="3600" b="1">
                <a:solidFill>
                  <a:srgbClr val="FFFFFF"/>
                </a:solidFill>
                <a:latin typeface="Century Gothic" pitchFamily="32" charset="0"/>
              </a:rPr>
              <a:t>Game Art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122829"/>
            <a:ext cx="3429000" cy="516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52</TotalTime>
  <Words>451</Words>
  <Application>Microsoft Office PowerPoint</Application>
  <PresentationFormat>On-screen Show (4:3)</PresentationFormat>
  <Paragraphs>41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dc:creator>
  <cp:lastModifiedBy>Ronnie</cp:lastModifiedBy>
  <cp:revision>8</cp:revision>
  <cp:lastPrinted>1601-01-01T00:00:00Z</cp:lastPrinted>
  <dcterms:created xsi:type="dcterms:W3CDTF">1601-01-01T00:00:00Z</dcterms:created>
  <dcterms:modified xsi:type="dcterms:W3CDTF">2013-12-18T05:38:37Z</dcterms:modified>
</cp:coreProperties>
</file>