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0.png" ContentType="image/png"/>
  <Override PartName="/ppt/media/image4.png" ContentType="image/png"/>
  <Override PartName="/ppt/media/image8.png" ContentType="image/png"/>
  <Override PartName="/ppt/media/image13.png" ContentType="image/png"/>
  <Override PartName="/ppt/media/image3.png" ContentType="image/png"/>
  <Override PartName="/ppt/media/image7.png" ContentType="image/png"/>
  <Override PartName="/ppt/media/image12.png" ContentType="image/png"/>
  <Override PartName="/ppt/media/image2.png" ContentType="image/png"/>
  <Override PartName="/ppt/media/image6.png" ContentType="image/png"/>
  <Override PartName="/ppt/media/image11.png" ContentType="image/png"/>
  <Override PartName="/ppt/media/image1.png" ContentType="image/png"/>
  <Override PartName="/ppt/media/image5.png" ContentType="image/png"/>
  <Override PartName="/ppt/media/image9.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pic>
        <p:nvPicPr>
          <p:cNvPr descr="" id="37" name=""/>
          <p:cNvPicPr/>
          <p:nvPr/>
        </p:nvPicPr>
        <p:blipFill>
          <a:blip r:embed="rId2"/>
          <a:stretch>
            <a:fillRect/>
          </a:stretch>
        </p:blipFill>
        <p:spPr>
          <a:xfrm>
            <a:off x="5328720" y="3963240"/>
            <a:ext cx="2704680" cy="2158200"/>
          </a:xfrm>
          <a:prstGeom prst="rect">
            <a:avLst/>
          </a:prstGeom>
          <a:ln>
            <a:noFill/>
          </a:ln>
        </p:spPr>
      </p:pic>
      <p:pic>
        <p:nvPicPr>
          <p:cNvPr descr="" id="38" name=""/>
          <p:cNvPicPr/>
          <p:nvPr/>
        </p:nvPicPr>
        <p:blipFill>
          <a:blip r:embed="rId3"/>
          <a:stretch>
            <a:fillRect/>
          </a:stretch>
        </p:blipFill>
        <p:spPr>
          <a:xfrm>
            <a:off x="1112400" y="3963240"/>
            <a:ext cx="2704680" cy="21582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0"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5"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6"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8"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9"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0"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3"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4"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6"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7"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9"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71"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2"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5" name="PlaceHolder 3"/>
          <p:cNvSpPr>
            <a:spLocks noGrp="1"/>
          </p:cNvSpPr>
          <p:nvPr>
            <p:ph type="body"/>
          </p:nvPr>
        </p:nvSpPr>
        <p:spPr>
          <a:xfrm>
            <a:off x="4673520" y="1600200"/>
            <a:ext cx="4015440" cy="2158200"/>
          </a:xfrm>
          <a:prstGeom prst="rect">
            <a:avLst/>
          </a:prstGeom>
        </p:spPr>
        <p:txBody>
          <a:bodyPr bIns="0" lIns="0" rIns="0" tIns="0" wrap="none"/>
          <a:p>
            <a:endParaRPr/>
          </a:p>
        </p:txBody>
      </p:sp>
      <p:pic>
        <p:nvPicPr>
          <p:cNvPr descr="" id="76" name=""/>
          <p:cNvPicPr/>
          <p:nvPr/>
        </p:nvPicPr>
        <p:blipFill>
          <a:blip r:embed="rId2"/>
          <a:stretch>
            <a:fillRect/>
          </a:stretch>
        </p:blipFill>
        <p:spPr>
          <a:xfrm>
            <a:off x="5328720" y="3963240"/>
            <a:ext cx="2704680" cy="2158200"/>
          </a:xfrm>
          <a:prstGeom prst="rect">
            <a:avLst/>
          </a:prstGeom>
          <a:ln>
            <a:noFill/>
          </a:ln>
        </p:spPr>
      </p:pic>
      <p:pic>
        <p:nvPicPr>
          <p:cNvPr descr="" id="77" name=""/>
          <p:cNvPicPr/>
          <p:nvPr/>
        </p:nvPicPr>
        <p:blipFill>
          <a:blip r:embed="rId3"/>
          <a:stretch>
            <a:fillRect/>
          </a:stretch>
        </p:blipFill>
        <p:spPr>
          <a:xfrm>
            <a:off x="1112400" y="3963240"/>
            <a:ext cx="2704680" cy="21582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10/14/13</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408C5F49-AC21-467D-807D-A2B1729B9984}" type="slidenum">
              <a:rPr lang="en-US" sz="1200">
                <a:solidFill>
                  <a:srgbClr val="8b8b8b"/>
                </a:solidFill>
                <a:latin typeface="Calibri"/>
              </a:rPr>
              <a:t>&lt;number&gt;</a:t>
            </a:fld>
            <a:endParaRPr/>
          </a:p>
        </p:txBody>
      </p:sp>
      <p:sp>
        <p:nvSpPr>
          <p:cNvPr id="4" name="PlaceHolder 5"/>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en-US" sz="3200">
                <a:solidFill>
                  <a:srgbClr val="000000"/>
                </a:solidFill>
                <a:latin typeface="Calibri"/>
              </a:rPr>
              <a:t>Click to edit the outline text format</a:t>
            </a:r>
            <a:endParaRPr/>
          </a:p>
          <a:p>
            <a:pPr lvl="1">
              <a:buSzPct val="25000"/>
              <a:buFont typeface="StarSymbol"/>
              <a:buChar char=""/>
            </a:pPr>
            <a:r>
              <a:rPr lang="en-US" sz="3200">
                <a:solidFill>
                  <a:srgbClr val="000000"/>
                </a:solidFill>
                <a:latin typeface="Calibri"/>
              </a:rPr>
              <a:t>Second Outline Level</a:t>
            </a:r>
            <a:endParaRPr/>
          </a:p>
          <a:p>
            <a:pPr lvl="2">
              <a:buSzPct val="25000"/>
              <a:buFont typeface="StarSymbol"/>
              <a:buChar char=""/>
            </a:pPr>
            <a:r>
              <a:rPr lang="en-US" sz="3200">
                <a:solidFill>
                  <a:srgbClr val="000000"/>
                </a:solidFill>
                <a:latin typeface="Calibri"/>
              </a:rPr>
              <a:t>Third Outline Level</a:t>
            </a:r>
            <a:endParaRPr/>
          </a:p>
          <a:p>
            <a:pPr lvl="3">
              <a:buSzPct val="25000"/>
              <a:buFont typeface="StarSymbol"/>
              <a:buChar char=""/>
            </a:pPr>
            <a:r>
              <a:rPr lang="en-US" sz="3200">
                <a:solidFill>
                  <a:srgbClr val="000000"/>
                </a:solidFill>
                <a:latin typeface="Calibri"/>
              </a:rPr>
              <a:t>Fourth Outline Level</a:t>
            </a:r>
            <a:endParaRPr/>
          </a:p>
          <a:p>
            <a:pPr lvl="4">
              <a:buSzPct val="25000"/>
              <a:buFont typeface="StarSymbol"/>
              <a:buChar char=""/>
            </a:pPr>
            <a:r>
              <a:rPr lang="en-US" sz="3200">
                <a:solidFill>
                  <a:srgbClr val="000000"/>
                </a:solidFill>
                <a:latin typeface="Calibri"/>
              </a:rPr>
              <a:t>Fifth Outline Level</a:t>
            </a:r>
            <a:endParaRPr/>
          </a:p>
          <a:p>
            <a:pPr lvl="5">
              <a:buSzPct val="25000"/>
              <a:buFont typeface="StarSymbol"/>
              <a:buChar char=""/>
            </a:pPr>
            <a:r>
              <a:rPr lang="en-US" sz="3200">
                <a:solidFill>
                  <a:srgbClr val="000000"/>
                </a:solidFill>
                <a:latin typeface="Calibri"/>
              </a:rPr>
              <a:t>Sixth Outline Level</a:t>
            </a:r>
            <a:endParaRPr/>
          </a:p>
          <a:p>
            <a:pPr>
              <a:lnSpc>
                <a:spcPct val="100000"/>
              </a:lnSpc>
              <a:buFont typeface="Arial"/>
              <a:buChar char="•"/>
            </a:pPr>
            <a:r>
              <a:rPr lang="en-US" sz="3200">
                <a:solidFill>
                  <a:srgbClr val="000000"/>
                </a:solidFill>
                <a:latin typeface="Calibri"/>
              </a:rPr>
              <a:t>Seventh Outline LevelClick to edit Master text styles</a:t>
            </a:r>
            <a:endParaRPr/>
          </a:p>
          <a:p>
            <a:pPr lvl="1">
              <a:lnSpc>
                <a:spcPct val="100000"/>
              </a:lnSpc>
              <a:buFont typeface="Arial"/>
              <a:buChar char="–"/>
            </a:pPr>
            <a:r>
              <a:rPr lang="en-US" sz="2800">
                <a:solidFill>
                  <a:srgbClr val="000000"/>
                </a:solidFill>
                <a:latin typeface="Calibri"/>
              </a:rPr>
              <a:t>Second level</a:t>
            </a:r>
            <a:endParaRPr/>
          </a:p>
          <a:p>
            <a:pPr lvl="2">
              <a:lnSpc>
                <a:spcPct val="100000"/>
              </a:lnSpc>
              <a:buFont typeface="Arial"/>
              <a:buChar char="•"/>
            </a:pPr>
            <a:r>
              <a:rPr lang="en-US" sz="2400">
                <a:solidFill>
                  <a:srgbClr val="000000"/>
                </a:solidFill>
                <a:latin typeface="Calibri"/>
              </a:rPr>
              <a:t>Third level</a:t>
            </a:r>
            <a:endParaRPr/>
          </a:p>
          <a:p>
            <a:pPr lvl="3">
              <a:lnSpc>
                <a:spcPct val="100000"/>
              </a:lnSpc>
              <a:buFont typeface="Arial"/>
              <a:buChar char="–"/>
            </a:pPr>
            <a:r>
              <a:rPr lang="en-US" sz="2000">
                <a:solidFill>
                  <a:srgbClr val="000000"/>
                </a:solidFill>
                <a:latin typeface="Calibri"/>
              </a:rPr>
              <a:t>Fourth level</a:t>
            </a:r>
            <a:endParaRPr/>
          </a:p>
          <a:p>
            <a:pPr lvl="4">
              <a:lnSpc>
                <a:spcPct val="100000"/>
              </a:lnSpc>
              <a:buFont typeface="Arial"/>
              <a:buChar char="»"/>
            </a:pPr>
            <a:r>
              <a:rPr lang="en-US" sz="2000">
                <a:solidFill>
                  <a:srgbClr val="000000"/>
                </a:solidFill>
                <a:latin typeface="Calibri"/>
              </a:rPr>
              <a:t>Fifth level</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10/14/13</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D6A30492-9AF4-49B8-967E-0951C1D49044}" type="slidenum">
              <a:rPr lang="en-US" sz="1200">
                <a:solidFill>
                  <a:srgbClr val="8b8b8b"/>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78" name=""/>
          <p:cNvPicPr/>
          <p:nvPr/>
        </p:nvPicPr>
        <p:blipFill>
          <a:blip r:embed="rId1"/>
          <a:stretch>
            <a:fillRect/>
          </a:stretch>
        </p:blipFill>
        <p:spPr>
          <a:xfrm>
            <a:off x="182880" y="576000"/>
            <a:ext cx="3017520" cy="2898720"/>
          </a:xfrm>
          <a:prstGeom prst="rect">
            <a:avLst/>
          </a:prstGeom>
          <a:ln>
            <a:noFill/>
          </a:ln>
        </p:spPr>
      </p:pic>
      <p:pic>
        <p:nvPicPr>
          <p:cNvPr descr="" id="79" name=""/>
          <p:cNvPicPr/>
          <p:nvPr/>
        </p:nvPicPr>
        <p:blipFill>
          <a:blip r:embed="rId2"/>
          <a:stretch>
            <a:fillRect/>
          </a:stretch>
        </p:blipFill>
        <p:spPr>
          <a:xfrm>
            <a:off x="6035040" y="274320"/>
            <a:ext cx="2834640" cy="2986200"/>
          </a:xfrm>
          <a:prstGeom prst="rect">
            <a:avLst/>
          </a:prstGeom>
          <a:ln>
            <a:noFill/>
          </a:ln>
        </p:spPr>
      </p:pic>
      <p:sp>
        <p:nvSpPr>
          <p:cNvPr id="80" name="TextShape 1"/>
          <p:cNvSpPr txBox="1"/>
          <p:nvPr/>
        </p:nvSpPr>
        <p:spPr>
          <a:xfrm>
            <a:off x="685800" y="2130480"/>
            <a:ext cx="7772040" cy="1469520"/>
          </a:xfrm>
          <a:prstGeom prst="rect">
            <a:avLst/>
          </a:prstGeom>
        </p:spPr>
        <p:txBody>
          <a:bodyPr anchor="ctr"/>
          <a:p>
            <a:pPr algn="ctr">
              <a:lnSpc>
                <a:spcPct val="100000"/>
              </a:lnSpc>
            </a:pPr>
            <a:r>
              <a:rPr lang="en-US" sz="4400">
                <a:solidFill>
                  <a:srgbClr val="000000"/>
                </a:solidFill>
                <a:latin typeface="Calibri"/>
              </a:rPr>
              <a:t>Conquer the Castle</a:t>
            </a:r>
            <a:endParaRPr/>
          </a:p>
        </p:txBody>
      </p:sp>
      <p:sp>
        <p:nvSpPr>
          <p:cNvPr id="81" name="TextShape 2"/>
          <p:cNvSpPr txBox="1"/>
          <p:nvPr/>
        </p:nvSpPr>
        <p:spPr>
          <a:xfrm>
            <a:off x="1371600" y="3886200"/>
            <a:ext cx="6400440" cy="1752120"/>
          </a:xfrm>
          <a:prstGeom prst="rect">
            <a:avLst/>
          </a:prstGeom>
        </p:spPr>
        <p:txBody>
          <a:bodyPr/>
          <a:p>
            <a:pPr algn="ctr">
              <a:lnSpc>
                <a:spcPct val="100000"/>
              </a:lnSpc>
            </a:pPr>
            <a:r>
              <a:rPr lang="en-US" sz="3200">
                <a:solidFill>
                  <a:srgbClr val="8b8b8b"/>
                </a:solidFill>
                <a:latin typeface="Calibri"/>
              </a:rPr>
              <a:t>2D Game Design Pitch</a:t>
            </a: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01" name=""/>
          <p:cNvPicPr/>
          <p:nvPr/>
        </p:nvPicPr>
        <p:blipFill>
          <a:blip r:embed="rId1"/>
          <a:stretch>
            <a:fillRect/>
          </a:stretch>
        </p:blipFill>
        <p:spPr>
          <a:xfrm>
            <a:off x="5151960" y="2408760"/>
            <a:ext cx="3809160" cy="3809160"/>
          </a:xfrm>
          <a:prstGeom prst="rect">
            <a:avLst/>
          </a:prstGeom>
          <a:ln>
            <a:noFill/>
          </a:ln>
        </p:spPr>
      </p:pic>
      <p:sp>
        <p:nvSpPr>
          <p:cNvPr id="102"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Required Software</a:t>
            </a:r>
            <a:endParaRPr/>
          </a:p>
        </p:txBody>
      </p:sp>
      <p:sp>
        <p:nvSpPr>
          <p:cNvPr id="103"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IDLE (Python IDE)</a:t>
            </a:r>
            <a:endParaRPr/>
          </a:p>
          <a:p>
            <a:pPr>
              <a:lnSpc>
                <a:spcPct val="100000"/>
              </a:lnSpc>
              <a:buFont typeface="Arial"/>
              <a:buChar char="•"/>
            </a:pPr>
            <a:r>
              <a:rPr lang="en-US" sz="3200">
                <a:solidFill>
                  <a:srgbClr val="000000"/>
                </a:solidFill>
                <a:latin typeface="Calibri"/>
              </a:rPr>
              <a:t>Py2exe (for deployment of executable)</a:t>
            </a:r>
            <a:endParaRPr/>
          </a:p>
        </p:txBody>
      </p:sp>
      <p:pic>
        <p:nvPicPr>
          <p:cNvPr descr="" id="104" name=""/>
          <p:cNvPicPr/>
          <p:nvPr/>
        </p:nvPicPr>
        <p:blipFill>
          <a:blip r:embed="rId2"/>
          <a:stretch>
            <a:fillRect/>
          </a:stretch>
        </p:blipFill>
        <p:spPr>
          <a:xfrm>
            <a:off x="0" y="3017520"/>
            <a:ext cx="3809160" cy="3809160"/>
          </a:xfrm>
          <a:prstGeom prst="rect">
            <a:avLst/>
          </a:prstGeom>
          <a:ln>
            <a:noFill/>
          </a:ln>
        </p:spPr>
      </p:pic>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Algorithm Styles</a:t>
            </a:r>
            <a:endParaRPr/>
          </a:p>
        </p:txBody>
      </p:sp>
      <p:sp>
        <p:nvSpPr>
          <p:cNvPr id="106"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2D Sprite Animation</a:t>
            </a:r>
            <a:endParaRPr/>
          </a:p>
          <a:p>
            <a:pPr lvl="1">
              <a:lnSpc>
                <a:spcPct val="100000"/>
              </a:lnSpc>
              <a:buFont typeface="Arial"/>
              <a:buChar char="–"/>
            </a:pPr>
            <a:r>
              <a:rPr lang="en-US" sz="2800">
                <a:solidFill>
                  <a:srgbClr val="000000"/>
                </a:solidFill>
                <a:latin typeface="Calibri"/>
              </a:rPr>
              <a:t>Idle animations will be applied to units</a:t>
            </a:r>
            <a:endParaRPr/>
          </a:p>
          <a:p>
            <a:pPr>
              <a:lnSpc>
                <a:spcPct val="100000"/>
              </a:lnSpc>
              <a:buFont typeface="Arial"/>
              <a:buChar char="•"/>
            </a:pPr>
            <a:r>
              <a:rPr lang="en-US" sz="3200">
                <a:solidFill>
                  <a:srgbClr val="000000"/>
                </a:solidFill>
                <a:latin typeface="Calibri"/>
              </a:rPr>
              <a:t>Perlin Noise for map generation</a:t>
            </a:r>
            <a:endParaRPr/>
          </a:p>
          <a:p>
            <a:pPr lvl="1">
              <a:lnSpc>
                <a:spcPct val="100000"/>
              </a:lnSpc>
              <a:buFont typeface="Arial"/>
              <a:buChar char="–"/>
            </a:pPr>
            <a:r>
              <a:rPr lang="en-US" sz="2800">
                <a:solidFill>
                  <a:srgbClr val="000000"/>
                </a:solidFill>
                <a:latin typeface="Calibri"/>
              </a:rPr>
              <a:t>Perlin Simplex Noise to provide heightmap values which are mapped to terrain types.</a:t>
            </a:r>
            <a:endParaRPr/>
          </a:p>
          <a:p>
            <a:pPr>
              <a:lnSpc>
                <a:spcPct val="100000"/>
              </a:lnSpc>
              <a:buFont typeface="Arial"/>
              <a:buChar char="•"/>
            </a:pPr>
            <a:r>
              <a:rPr lang="en-US" sz="3200">
                <a:solidFill>
                  <a:srgbClr val="000000"/>
                </a:solidFill>
                <a:latin typeface="Calibri"/>
              </a:rPr>
              <a:t>A* pathfinding to display possible moves</a:t>
            </a:r>
            <a:endParaRPr/>
          </a:p>
          <a:p>
            <a:pPr lvl="1">
              <a:lnSpc>
                <a:spcPct val="100000"/>
              </a:lnSpc>
              <a:buFont typeface="Arial"/>
              <a:buChar char="–"/>
            </a:pPr>
            <a:r>
              <a:rPr lang="en-US" sz="2800">
                <a:solidFill>
                  <a:srgbClr val="000000"/>
                </a:solidFill>
                <a:latin typeface="Calibri"/>
              </a:rPr>
              <a:t>the computer will display an overlay of all possible squares that unit could move to </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2" name=""/>
          <p:cNvPicPr/>
          <p:nvPr/>
        </p:nvPicPr>
        <p:blipFill>
          <a:blip r:embed="rId1"/>
          <a:srcRect b="40323" l="0" r="0" t="0"/>
          <a:stretch>
            <a:fillRect/>
          </a:stretch>
        </p:blipFill>
        <p:spPr>
          <a:xfrm>
            <a:off x="1828800" y="4581360"/>
            <a:ext cx="3809160" cy="2276640"/>
          </a:xfrm>
          <a:prstGeom prst="rect">
            <a:avLst/>
          </a:prstGeom>
          <a:ln>
            <a:noFill/>
          </a:ln>
        </p:spPr>
      </p:pic>
      <p:sp>
        <p:nvSpPr>
          <p:cNvPr id="83"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Game Story</a:t>
            </a:r>
            <a:endParaRPr/>
          </a:p>
        </p:txBody>
      </p:sp>
      <p:sp>
        <p:nvSpPr>
          <p:cNvPr id="84" name="TextShape 2"/>
          <p:cNvSpPr txBox="1"/>
          <p:nvPr/>
        </p:nvSpPr>
        <p:spPr>
          <a:xfrm>
            <a:off x="457200" y="1600200"/>
            <a:ext cx="8229240" cy="4525560"/>
          </a:xfrm>
          <a:prstGeom prst="rect">
            <a:avLst/>
          </a:prstGeom>
        </p:spPr>
        <p:txBody>
          <a:bodyPr/>
          <a:p>
            <a:pPr>
              <a:lnSpc>
                <a:spcPct val="100000"/>
              </a:lnSpc>
            </a:pPr>
            <a:r>
              <a:rPr lang="en-US" sz="3200">
                <a:solidFill>
                  <a:srgbClr val="000000"/>
                </a:solidFill>
                <a:latin typeface="Calibri"/>
              </a:rPr>
              <a:t>An entire war is started over the colors of two neighboring kingdoms. One Red and the other Blue. Each one believes the other color is inferior and is willing to fight to the death over it. They build large fortifications to house their generals and send their armies out to war.</a:t>
            </a:r>
            <a:endParaRPr/>
          </a:p>
        </p:txBody>
      </p:sp>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5" name="Picture 3"/>
          <p:cNvPicPr/>
          <p:nvPr/>
        </p:nvPicPr>
        <p:blipFill>
          <a:blip r:embed="rId1"/>
          <a:stretch>
            <a:fillRect/>
          </a:stretch>
        </p:blipFill>
        <p:spPr>
          <a:xfrm>
            <a:off x="1005840" y="1005840"/>
            <a:ext cx="7176600" cy="5382360"/>
          </a:xfrm>
          <a:prstGeom prst="rect">
            <a:avLst/>
          </a:prstGeom>
          <a:ln>
            <a:noFill/>
          </a:ln>
        </p:spPr>
      </p:pic>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Appearance</a:t>
            </a:r>
            <a:endParaRPr/>
          </a:p>
        </p:txBody>
      </p:sp>
      <p:sp>
        <p:nvSpPr>
          <p:cNvPr id="87"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Top down player view</a:t>
            </a:r>
            <a:endParaRPr/>
          </a:p>
          <a:p>
            <a:pPr lvl="1">
              <a:lnSpc>
                <a:spcPct val="100000"/>
              </a:lnSpc>
              <a:buFont typeface="Arial"/>
              <a:buChar char="–"/>
            </a:pPr>
            <a:r>
              <a:rPr lang="en-US" sz="2800">
                <a:solidFill>
                  <a:srgbClr val="000000"/>
                </a:solidFill>
                <a:latin typeface="Calibri"/>
              </a:rPr>
              <a:t>Maximizes information for the player</a:t>
            </a:r>
            <a:endParaRPr/>
          </a:p>
          <a:p>
            <a:pPr>
              <a:lnSpc>
                <a:spcPct val="100000"/>
              </a:lnSpc>
              <a:buFont typeface="Arial"/>
              <a:buChar char="•"/>
            </a:pPr>
            <a:r>
              <a:rPr lang="en-US" sz="3200">
                <a:solidFill>
                  <a:srgbClr val="000000"/>
                </a:solidFill>
                <a:latin typeface="Calibri"/>
              </a:rPr>
              <a:t>The terrain is composed of tiles in a grid</a:t>
            </a:r>
            <a:endParaRPr/>
          </a:p>
          <a:p>
            <a:pPr lvl="1">
              <a:lnSpc>
                <a:spcPct val="100000"/>
              </a:lnSpc>
              <a:buFont typeface="Arial"/>
              <a:buChar char="–"/>
            </a:pPr>
            <a:r>
              <a:rPr lang="en-US" sz="2800">
                <a:solidFill>
                  <a:srgbClr val="000000"/>
                </a:solidFill>
                <a:latin typeface="Calibri"/>
              </a:rPr>
              <a:t>The tiles look like landscapes rather than icons</a:t>
            </a:r>
            <a:endParaRPr/>
          </a:p>
          <a:p>
            <a:pPr>
              <a:lnSpc>
                <a:spcPct val="100000"/>
              </a:lnSpc>
              <a:buFont typeface="Arial"/>
              <a:buChar char="•"/>
            </a:pPr>
            <a:r>
              <a:rPr lang="en-US" sz="3200">
                <a:solidFill>
                  <a:srgbClr val="000000"/>
                </a:solidFill>
                <a:latin typeface="Calibri"/>
              </a:rPr>
              <a:t>Units are stylized icons wearing their colors</a:t>
            </a:r>
            <a:endParaRPr/>
          </a:p>
          <a:p>
            <a:pPr lvl="1">
              <a:lnSpc>
                <a:spcPct val="100000"/>
              </a:lnSpc>
              <a:buFont typeface="Arial"/>
              <a:buChar char="–"/>
            </a:pPr>
            <a:r>
              <a:rPr lang="en-US" sz="2800">
                <a:solidFill>
                  <a:srgbClr val="000000"/>
                </a:solidFill>
                <a:latin typeface="Calibri"/>
              </a:rPr>
              <a:t>Shows a single unit rather an entire battalion</a:t>
            </a:r>
            <a:endParaRPr/>
          </a:p>
          <a:p>
            <a:pPr>
              <a:lnSpc>
                <a:spcPct val="100000"/>
              </a:lnSpc>
              <a:buFont typeface="Arial"/>
              <a:buChar char="•"/>
            </a:pPr>
            <a:r>
              <a:rPr lang="en-US" sz="3200">
                <a:solidFill>
                  <a:srgbClr val="000000"/>
                </a:solidFill>
                <a:latin typeface="Calibri"/>
              </a:rPr>
              <a:t>Information is displayed to the right side</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8" name=""/>
          <p:cNvPicPr/>
          <p:nvPr/>
        </p:nvPicPr>
        <p:blipFill>
          <a:blip r:embed="rId1"/>
          <a:srcRect b="20169" l="0" r="24955" t="0"/>
          <a:stretch>
            <a:fillRect/>
          </a:stretch>
        </p:blipFill>
        <p:spPr>
          <a:xfrm>
            <a:off x="6255000" y="3529800"/>
            <a:ext cx="2889000" cy="3328200"/>
          </a:xfrm>
          <a:prstGeom prst="rect">
            <a:avLst/>
          </a:prstGeom>
          <a:ln>
            <a:noFill/>
          </a:ln>
        </p:spPr>
      </p:pic>
      <p:sp>
        <p:nvSpPr>
          <p:cNvPr id="89"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The Role of the Player</a:t>
            </a:r>
            <a:endParaRPr/>
          </a:p>
        </p:txBody>
      </p:sp>
      <p:sp>
        <p:nvSpPr>
          <p:cNvPr id="90" name="TextShape 2"/>
          <p:cNvSpPr txBox="1"/>
          <p:nvPr/>
        </p:nvSpPr>
        <p:spPr>
          <a:xfrm>
            <a:off x="457200" y="1600200"/>
            <a:ext cx="8229240" cy="4525560"/>
          </a:xfrm>
          <a:prstGeom prst="rect">
            <a:avLst/>
          </a:prstGeom>
        </p:spPr>
        <p:txBody>
          <a:bodyPr/>
          <a:p>
            <a:pPr>
              <a:lnSpc>
                <a:spcPct val="100000"/>
              </a:lnSpc>
            </a:pPr>
            <a:r>
              <a:rPr lang="en-US" sz="3200">
                <a:solidFill>
                  <a:srgbClr val="000000"/>
                </a:solidFill>
                <a:latin typeface="Calibri"/>
              </a:rPr>
              <a:t>The player represents a general of an army charged with the task of conquering the enemy castle. The player is not represented on the screen but rather an omnipresent being. The general is responsible for the creation, deployment, and action of his army.</a:t>
            </a:r>
            <a:endParaRPr/>
          </a:p>
        </p:txBody>
      </p:sp>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Player Strategies</a:t>
            </a:r>
            <a:endParaRPr/>
          </a:p>
        </p:txBody>
      </p:sp>
      <p:sp>
        <p:nvSpPr>
          <p:cNvPr id="92" name="TextShape 2"/>
          <p:cNvSpPr txBox="1"/>
          <p:nvPr/>
        </p:nvSpPr>
        <p:spPr>
          <a:xfrm>
            <a:off x="457200" y="1600200"/>
            <a:ext cx="8229240" cy="4525560"/>
          </a:xfrm>
          <a:prstGeom prst="rect">
            <a:avLst/>
          </a:prstGeom>
        </p:spPr>
        <p:txBody>
          <a:bodyPr/>
          <a:p>
            <a:r>
              <a:rPr lang="en-US" sz="3200">
                <a:solidFill>
                  <a:srgbClr val="000000"/>
                </a:solidFill>
                <a:latin typeface="Calibri"/>
                <a:ea typeface="Microsoft YaHei"/>
              </a:rPr>
              <a:t>Build an army by “purchasing” soldiers of varying types using Army Points. Decide whether to concentrate on offensive capability, defensive strength, mobility, ranged or melee attacks, or some balance of the above. Players must keep in mind the map they'll be fighting on in order to built a victorious army.</a:t>
            </a:r>
            <a:endParaRPr/>
          </a:p>
        </p:txBody>
      </p:sp>
    </p:spTree>
  </p:cSld>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Level Summary</a:t>
            </a:r>
            <a:endParaRPr/>
          </a:p>
        </p:txBody>
      </p:sp>
      <p:sp>
        <p:nvSpPr>
          <p:cNvPr id="94"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Levels are randomly generated at the beginning of each match.</a:t>
            </a:r>
            <a:endParaRPr/>
          </a:p>
          <a:p>
            <a:pPr>
              <a:lnSpc>
                <a:spcPct val="100000"/>
              </a:lnSpc>
              <a:buFont typeface="Arial"/>
              <a:buChar char="•"/>
            </a:pPr>
            <a:r>
              <a:rPr lang="en-US" sz="3200">
                <a:solidFill>
                  <a:srgbClr val="000000"/>
                </a:solidFill>
                <a:latin typeface="Calibri"/>
              </a:rPr>
              <a:t>Maps are divided up into multiple terrains</a:t>
            </a:r>
            <a:endParaRPr/>
          </a:p>
          <a:p>
            <a:pPr>
              <a:lnSpc>
                <a:spcPct val="100000"/>
              </a:lnSpc>
              <a:buFont typeface="Arial"/>
              <a:buChar char="•"/>
            </a:pPr>
            <a:r>
              <a:rPr lang="en-US" sz="3200">
                <a:solidFill>
                  <a:srgbClr val="000000"/>
                </a:solidFill>
                <a:latin typeface="Calibri"/>
              </a:rPr>
              <a:t>Terrains can help or hinder units.</a:t>
            </a:r>
            <a:endParaRPr/>
          </a:p>
          <a:p>
            <a:pPr lvl="1">
              <a:lnSpc>
                <a:spcPct val="100000"/>
              </a:lnSpc>
              <a:buFont typeface="Arial"/>
              <a:buChar char="–"/>
            </a:pPr>
            <a:r>
              <a:rPr lang="en-US" sz="2800">
                <a:solidFill>
                  <a:srgbClr val="000000"/>
                </a:solidFill>
                <a:latin typeface="Calibri"/>
              </a:rPr>
              <a:t>Trees provide cover but cost more to move through.</a:t>
            </a:r>
            <a:endParaRPr/>
          </a:p>
          <a:p>
            <a:pPr lvl="1">
              <a:lnSpc>
                <a:spcPct val="100000"/>
              </a:lnSpc>
              <a:buFont typeface="Arial"/>
              <a:buChar char="–"/>
            </a:pPr>
            <a:r>
              <a:rPr lang="en-US" sz="2800">
                <a:solidFill>
                  <a:srgbClr val="000000"/>
                </a:solidFill>
                <a:latin typeface="Calibri"/>
              </a:rPr>
              <a:t>Mountains provide sight and range but provide little cover and cost more to move through.</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95" name=""/>
          <p:cNvPicPr/>
          <p:nvPr/>
        </p:nvPicPr>
        <p:blipFill>
          <a:blip r:embed="rId1"/>
          <a:stretch>
            <a:fillRect/>
          </a:stretch>
        </p:blipFill>
        <p:spPr>
          <a:xfrm>
            <a:off x="5852160" y="3749040"/>
            <a:ext cx="3017520" cy="3017520"/>
          </a:xfrm>
          <a:prstGeom prst="rect">
            <a:avLst/>
          </a:prstGeom>
          <a:ln>
            <a:noFill/>
          </a:ln>
        </p:spPr>
      </p:pic>
      <p:pic>
        <p:nvPicPr>
          <p:cNvPr descr="" id="96" name=""/>
          <p:cNvPicPr/>
          <p:nvPr/>
        </p:nvPicPr>
        <p:blipFill>
          <a:blip r:embed="rId2"/>
          <a:stretch>
            <a:fillRect/>
          </a:stretch>
        </p:blipFill>
        <p:spPr>
          <a:xfrm>
            <a:off x="1005840" y="3840480"/>
            <a:ext cx="2834640" cy="2834640"/>
          </a:xfrm>
          <a:prstGeom prst="rect">
            <a:avLst/>
          </a:prstGeom>
          <a:ln>
            <a:noFill/>
          </a:ln>
        </p:spPr>
      </p:pic>
      <p:sp>
        <p:nvSpPr>
          <p:cNvPr id="97"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Story Progression</a:t>
            </a:r>
            <a:endParaRPr/>
          </a:p>
        </p:txBody>
      </p:sp>
      <p:sp>
        <p:nvSpPr>
          <p:cNvPr id="98" name="TextShape 2"/>
          <p:cNvSpPr txBox="1"/>
          <p:nvPr/>
        </p:nvSpPr>
        <p:spPr>
          <a:xfrm>
            <a:off x="457200" y="1600200"/>
            <a:ext cx="8229240" cy="4525560"/>
          </a:xfrm>
          <a:prstGeom prst="rect">
            <a:avLst/>
          </a:prstGeom>
        </p:spPr>
        <p:txBody>
          <a:bodyPr/>
          <a:p>
            <a:pPr>
              <a:lnSpc>
                <a:spcPct val="100000"/>
              </a:lnSpc>
            </a:pPr>
            <a:r>
              <a:rPr lang="en-US" sz="3200">
                <a:solidFill>
                  <a:srgbClr val="000000"/>
                </a:solidFill>
                <a:latin typeface="Calibri"/>
              </a:rPr>
              <a:t>Upon defeat of a castle the succeeding general receives a message from the conquered general stating that the now conquered castle wasn’t the real one and they will have to start their battle over again.</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Required Hardware</a:t>
            </a:r>
            <a:endParaRPr/>
          </a:p>
        </p:txBody>
      </p:sp>
      <p:sp>
        <p:nvSpPr>
          <p:cNvPr id="100"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Monitor (800x600 minimum resolution)</a:t>
            </a:r>
            <a:endParaRPr/>
          </a:p>
          <a:p>
            <a:pPr>
              <a:lnSpc>
                <a:spcPct val="100000"/>
              </a:lnSpc>
              <a:buFont typeface="Arial"/>
              <a:buChar char="•"/>
            </a:pPr>
            <a:r>
              <a:rPr lang="en-US" sz="3200">
                <a:solidFill>
                  <a:srgbClr val="000000"/>
                </a:solidFill>
                <a:latin typeface="Calibri"/>
              </a:rPr>
              <a:t>256MB RAM</a:t>
            </a:r>
            <a:endParaRPr/>
          </a:p>
          <a:p>
            <a:pPr>
              <a:lnSpc>
                <a:spcPct val="100000"/>
              </a:lnSpc>
              <a:buFont typeface="Arial"/>
              <a:buChar char="•"/>
            </a:pPr>
            <a:r>
              <a:rPr lang="en-US" sz="3200">
                <a:solidFill>
                  <a:srgbClr val="000000"/>
                </a:solidFill>
                <a:latin typeface="Calibri"/>
              </a:rPr>
              <a:t>Processor (1Ghz minimum) </a:t>
            </a:r>
            <a:endParaRPr/>
          </a:p>
          <a:p>
            <a:pPr>
              <a:lnSpc>
                <a:spcPct val="100000"/>
              </a:lnSpc>
              <a:buFont typeface="Arial"/>
              <a:buChar char="•"/>
            </a:pPr>
            <a:r>
              <a:rPr lang="en-US" sz="3200">
                <a:solidFill>
                  <a:srgbClr val="000000"/>
                </a:solidFill>
                <a:latin typeface="Calibri"/>
              </a:rPr>
              <a:t>Any form of Sound processing</a:t>
            </a:r>
            <a:endParaRPr/>
          </a:p>
          <a:p>
            <a:pPr>
              <a:lnSpc>
                <a:spcPct val="100000"/>
              </a:lnSpc>
              <a:buFont typeface="Arial"/>
              <a:buChar char="•"/>
            </a:pPr>
            <a:r>
              <a:rPr lang="en-US" sz="3200">
                <a:solidFill>
                  <a:srgbClr val="000000"/>
                </a:solidFill>
                <a:latin typeface="Calibri"/>
              </a:rPr>
              <a:t>Keyboard</a:t>
            </a:r>
            <a:endParaRPr/>
          </a:p>
          <a:p>
            <a:pPr>
              <a:lnSpc>
                <a:spcPct val="100000"/>
              </a:lnSpc>
              <a:buFont typeface="Arial"/>
              <a:buChar char="•"/>
            </a:pPr>
            <a:r>
              <a:rPr lang="en-US" sz="3200">
                <a:solidFill>
                  <a:srgbClr val="000000"/>
                </a:solidFill>
                <a:latin typeface="Calibri"/>
              </a:rPr>
              <a:t>Mouse</a:t>
            </a:r>
            <a:endParaRPr/>
          </a:p>
          <a:p>
            <a:pPr>
              <a:lnSpc>
                <a:spcPct val="100000"/>
              </a:lnSpc>
            </a:pP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