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31477904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sp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2090913"/>
            <a:ext cx="7772400" cy="1650599"/>
          </a:xfrm>
          <a:prstGeom prst="rect">
            <a:avLst/>
          </a:prstGeom>
        </p:spPr>
        <p:txBody>
          <a:bodyPr lIns="91425" tIns="91425" rIns="91425" bIns="91425" anchor="b" anchorCtr="0">
            <a:spAutoFit/>
          </a:bodyPr>
          <a:lstStyle/>
          <a:p>
            <a:pPr>
              <a:buNone/>
            </a:pPr>
            <a:r>
              <a:rPr lang="en"/>
              <a:t>Undead Tower Defense</a:t>
            </a:r>
          </a:p>
        </p:txBody>
      </p:sp>
      <p:sp>
        <p:nvSpPr>
          <p:cNvPr id="71" name="Shape 71"/>
          <p:cNvSpPr txBox="1">
            <a:spLocks noGrp="1"/>
          </p:cNvSpPr>
          <p:nvPr>
            <p:ph type="subTitle" idx="1"/>
          </p:nvPr>
        </p:nvSpPr>
        <p:spPr>
          <a:xfrm>
            <a:off x="685800" y="3886200"/>
            <a:ext cx="7772400" cy="878099"/>
          </a:xfrm>
          <a:prstGeom prst="rect">
            <a:avLst/>
          </a:prstGeom>
        </p:spPr>
        <p:txBody>
          <a:bodyPr lIns="91425" tIns="91425" rIns="91425" bIns="91425" anchor="t" anchorCtr="0">
            <a:spAutoFit/>
          </a:bodyPr>
          <a:lstStyle/>
          <a:p>
            <a:pPr>
              <a:buNone/>
            </a:pPr>
            <a:r>
              <a:rPr lang="en"/>
              <a:t>Terry Holt, Joe Shunia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Algorithm Style</a:t>
            </a:r>
          </a:p>
        </p:txBody>
      </p:sp>
      <p:sp>
        <p:nvSpPr>
          <p:cNvPr id="130" name="Shape 130"/>
          <p:cNvSpPr txBox="1">
            <a:spLocks noGrp="1"/>
          </p:cNvSpPr>
          <p:nvPr>
            <p:ph type="body" idx="1"/>
          </p:nvPr>
        </p:nvSpPr>
        <p:spPr>
          <a:xfrm>
            <a:off x="518600" y="1417637"/>
            <a:ext cx="8229600" cy="5032117"/>
          </a:xfrm>
          <a:prstGeom prst="rect">
            <a:avLst/>
          </a:prstGeom>
        </p:spPr>
        <p:txBody>
          <a:bodyPr lIns="91425" tIns="91425" rIns="91425" bIns="91425" anchor="t" anchorCtr="0">
            <a:spAutoFit/>
          </a:bodyPr>
          <a:lstStyle/>
          <a:p>
            <a:pPr lvl="0" rtl="0">
              <a:buNone/>
            </a:pPr>
            <a:r>
              <a:rPr lang="en" sz="1900" dirty="0"/>
              <a:t>Primarily using the kelly game engine from 2d programming language book.</a:t>
            </a:r>
          </a:p>
          <a:p>
            <a:pPr lvl="0" rtl="0">
              <a:buNone/>
            </a:pPr>
            <a:r>
              <a:rPr lang="en" sz="1900" dirty="0"/>
              <a:t>game objects (enemies, bullets, tower, menubar, button,selector)  will be made into classes which will hold the draw,update,and collision info for each object.  These methods will be used in the main game class UndeadDefense. </a:t>
            </a:r>
          </a:p>
          <a:p>
            <a:pPr lvl="0" rtl="0">
              <a:buNone/>
            </a:pPr>
            <a:r>
              <a:rPr lang="en" sz="1900" dirty="0"/>
              <a:t>Objects such as bullets will be initialized and stored in a vector list.  Each time the object is created another will be added to the list.</a:t>
            </a:r>
          </a:p>
          <a:p>
            <a:pPr lvl="0" rtl="0">
              <a:buNone/>
            </a:pPr>
            <a:r>
              <a:rPr lang="en" sz="1900" dirty="0"/>
              <a:t>Enemy AI:  enemies will be </a:t>
            </a:r>
            <a:r>
              <a:rPr lang="en" sz="1900" dirty="0" smtClean="0"/>
              <a:t>orient </a:t>
            </a:r>
            <a:r>
              <a:rPr lang="en" sz="1900" dirty="0"/>
              <a:t>and moved toward the </a:t>
            </a:r>
            <a:r>
              <a:rPr lang="en" sz="1900" dirty="0" smtClean="0"/>
              <a:t>tower.  Tower position and player position is used to do this.</a:t>
            </a:r>
          </a:p>
          <a:p>
            <a:pPr lvl="0" rtl="0">
              <a:buNone/>
            </a:pPr>
            <a:r>
              <a:rPr lang="en" sz="1900" dirty="0" smtClean="0"/>
              <a:t>Tower</a:t>
            </a:r>
            <a:r>
              <a:rPr lang="en" sz="1900" dirty="0"/>
              <a:t>:  When arrow keys are used a turn method will be used in the tower class to turn the tower. </a:t>
            </a:r>
          </a:p>
          <a:p>
            <a:pPr lvl="0" rtl="0">
              <a:buNone/>
            </a:pPr>
            <a:r>
              <a:rPr lang="en" sz="1900" dirty="0"/>
              <a:t>Bullet: When space bar is hit a fire method will be used in the bullet class to fire a new bullet. </a:t>
            </a:r>
          </a:p>
          <a:p>
            <a:endParaRPr lang="en" sz="1900"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79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Abstract of Game Story</a:t>
            </a:r>
          </a:p>
        </p:txBody>
      </p:sp>
      <p:sp>
        <p:nvSpPr>
          <p:cNvPr id="77" name="Shape 7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2200" dirty="0">
                <a:latin typeface="Calibri"/>
                <a:ea typeface="Calibri"/>
                <a:cs typeface="Calibri"/>
                <a:sym typeface="Calibri"/>
              </a:rPr>
              <a:t> Storyline:</a:t>
            </a:r>
          </a:p>
          <a:p>
            <a:pPr lvl="0" rtl="0">
              <a:buNone/>
            </a:pPr>
            <a:r>
              <a:rPr lang="en" sz="2200" dirty="0">
                <a:latin typeface="Calibri"/>
                <a:ea typeface="Calibri"/>
                <a:cs typeface="Calibri"/>
                <a:sym typeface="Calibri"/>
              </a:rPr>
              <a:t> An infectious disease has spread across the world to the human and various animal populations.  This disease kills the host transforming them into hideous creatures "the undead".  These new creatures have a hunger for brains and infect anyone they come into contact with.  Survivors must avoid contact with the creatures at all costs.  The last remaining survivors are held up in a tower and must defend themselves from the oncoming onslaught of undead.  </a:t>
            </a:r>
          </a:p>
          <a:p>
            <a:endParaRPr lang="en" sz="2200" dirty="0">
              <a:latin typeface="Calibri"/>
              <a:ea typeface="Calibri"/>
              <a:cs typeface="Calibri"/>
              <a:sym typeface="Calibri"/>
            </a:endParaRPr>
          </a:p>
          <a:p>
            <a:pPr lvl="0" rtl="0">
              <a:buNone/>
            </a:pPr>
            <a:r>
              <a:rPr lang="en" sz="2200" dirty="0">
                <a:latin typeface="Calibri"/>
                <a:ea typeface="Calibri"/>
                <a:cs typeface="Calibri"/>
                <a:sym typeface="Calibri"/>
              </a:rPr>
              <a:t>Story Goals:</a:t>
            </a:r>
          </a:p>
          <a:p>
            <a:pPr lvl="0" rtl="0">
              <a:buNone/>
            </a:pPr>
            <a:r>
              <a:rPr lang="en" sz="2200" dirty="0">
                <a:latin typeface="Calibri"/>
                <a:ea typeface="Calibri"/>
                <a:cs typeface="Calibri"/>
                <a:sym typeface="Calibri"/>
              </a:rPr>
              <a:t>Survivors must use all weapons and fortifications at their disposal to keep the undead at bay.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Appearance</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84" name="Shape 84"/>
          <p:cNvSpPr/>
          <p:nvPr/>
        </p:nvSpPr>
        <p:spPr>
          <a:xfrm>
            <a:off x="428866" y="1448064"/>
            <a:ext cx="8257934" cy="5119834"/>
          </a:xfrm>
          <a:prstGeom prst="rect">
            <a:avLst/>
          </a:prstGeom>
          <a:blipFill>
            <a:blip r:embed="rId3"/>
            <a:stretch>
              <a:fillRect/>
            </a:stretch>
          </a:blipFill>
          <a:ln>
            <a:noFill/>
          </a:ln>
        </p:spPr>
      </p:sp>
      <p:sp>
        <p:nvSpPr>
          <p:cNvPr id="85" name="Shape 85"/>
          <p:cNvSpPr txBox="1"/>
          <p:nvPr/>
        </p:nvSpPr>
        <p:spPr>
          <a:xfrm>
            <a:off x="2345625" y="1902475"/>
            <a:ext cx="3657600" cy="457200"/>
          </a:xfrm>
          <a:prstGeom prst="rect">
            <a:avLst/>
          </a:prstGeom>
          <a:noFill/>
        </p:spPr>
        <p:txBody>
          <a:bodyPr lIns="91425" tIns="91425" rIns="91425" bIns="91425" anchor="t" anchorCtr="0">
            <a:spAutoFit/>
          </a:bodyPr>
          <a:lstStyle/>
          <a:p>
            <a:pPr>
              <a:buNone/>
            </a:pPr>
            <a:r>
              <a:rPr lang="en" sz="2400"/>
              <a:t>Undead</a:t>
            </a:r>
          </a:p>
        </p:txBody>
      </p:sp>
      <p:sp>
        <p:nvSpPr>
          <p:cNvPr id="86" name="Shape 86"/>
          <p:cNvSpPr txBox="1"/>
          <p:nvPr/>
        </p:nvSpPr>
        <p:spPr>
          <a:xfrm>
            <a:off x="4525225" y="3262375"/>
            <a:ext cx="3279599" cy="403499"/>
          </a:xfrm>
          <a:prstGeom prst="rect">
            <a:avLst/>
          </a:prstGeom>
          <a:noFill/>
        </p:spPr>
        <p:txBody>
          <a:bodyPr lIns="91425" tIns="91425" rIns="91425" bIns="91425" anchor="t" anchorCtr="0">
            <a:spAutoFit/>
          </a:bodyPr>
          <a:lstStyle/>
          <a:p>
            <a:pPr>
              <a:buNone/>
            </a:pPr>
            <a:r>
              <a:rPr lang="en" sz="2400"/>
              <a:t>Bullet (Ammo Types)</a:t>
            </a:r>
          </a:p>
        </p:txBody>
      </p:sp>
      <p:sp>
        <p:nvSpPr>
          <p:cNvPr id="87" name="Shape 87"/>
          <p:cNvSpPr txBox="1"/>
          <p:nvPr/>
        </p:nvSpPr>
        <p:spPr>
          <a:xfrm>
            <a:off x="4739800" y="5848875"/>
            <a:ext cx="3657600" cy="457200"/>
          </a:xfrm>
          <a:prstGeom prst="rect">
            <a:avLst/>
          </a:prstGeom>
          <a:noFill/>
        </p:spPr>
        <p:txBody>
          <a:bodyPr lIns="91425" tIns="91425" rIns="91425" bIns="91425" anchor="t" anchorCtr="0">
            <a:spAutoFit/>
          </a:bodyPr>
          <a:lstStyle/>
          <a:p>
            <a:pPr>
              <a:buNone/>
            </a:pPr>
            <a:r>
              <a:rPr lang="en" sz="2400"/>
              <a:t>Tower (Main weapon)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Appearance Continued...</a:t>
            </a:r>
          </a:p>
        </p:txBody>
      </p:sp>
      <p:sp>
        <p:nvSpPr>
          <p:cNvPr id="93" name="Shape 9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94" name="Shape 94"/>
          <p:cNvSpPr/>
          <p:nvPr/>
        </p:nvSpPr>
        <p:spPr>
          <a:xfrm>
            <a:off x="541575" y="1600200"/>
            <a:ext cx="3434990" cy="2901512"/>
          </a:xfrm>
          <a:prstGeom prst="rect">
            <a:avLst/>
          </a:prstGeom>
          <a:blipFill>
            <a:blip r:embed="rId3"/>
            <a:stretch>
              <a:fillRect/>
            </a:stretch>
          </a:blipFill>
          <a:ln>
            <a:noFill/>
          </a:ln>
        </p:spPr>
      </p:sp>
      <p:sp>
        <p:nvSpPr>
          <p:cNvPr id="95" name="Shape 95"/>
          <p:cNvSpPr/>
          <p:nvPr/>
        </p:nvSpPr>
        <p:spPr>
          <a:xfrm>
            <a:off x="4531515" y="1616804"/>
            <a:ext cx="4153461" cy="4504430"/>
          </a:xfrm>
          <a:prstGeom prst="rect">
            <a:avLst/>
          </a:prstGeom>
          <a:blipFill>
            <a:blip r:embed="rId4"/>
            <a:stretch>
              <a:fillRect/>
            </a:stretch>
          </a:blipFill>
          <a:ln>
            <a:noFill/>
          </a:ln>
        </p:spPr>
      </p:sp>
      <p:sp>
        <p:nvSpPr>
          <p:cNvPr id="96" name="Shape 96"/>
          <p:cNvSpPr/>
          <p:nvPr/>
        </p:nvSpPr>
        <p:spPr>
          <a:xfrm>
            <a:off x="457200" y="4720951"/>
            <a:ext cx="3714750" cy="1885950"/>
          </a:xfrm>
          <a:prstGeom prst="rect">
            <a:avLst/>
          </a:prstGeom>
          <a:blipFill>
            <a:blip r:embed="rId5"/>
            <a:stretch>
              <a:fillRect/>
            </a:stretch>
          </a:blipFill>
          <a:ln>
            <a:noFill/>
          </a:ln>
        </p:spPr>
      </p:sp>
      <p:sp>
        <p:nvSpPr>
          <p:cNvPr id="97" name="Shape 97"/>
          <p:cNvSpPr txBox="1"/>
          <p:nvPr/>
        </p:nvSpPr>
        <p:spPr>
          <a:xfrm>
            <a:off x="1152950" y="4044512"/>
            <a:ext cx="3657600" cy="457200"/>
          </a:xfrm>
          <a:prstGeom prst="rect">
            <a:avLst/>
          </a:prstGeom>
          <a:noFill/>
        </p:spPr>
        <p:txBody>
          <a:bodyPr lIns="91425" tIns="91425" rIns="91425" bIns="91425" anchor="t" anchorCtr="0">
            <a:spAutoFit/>
          </a:bodyPr>
          <a:lstStyle/>
          <a:p>
            <a:pPr>
              <a:buNone/>
            </a:pPr>
            <a:r>
              <a:rPr lang="en"/>
              <a:t>Button (for fortification)</a:t>
            </a:r>
          </a:p>
        </p:txBody>
      </p:sp>
      <p:sp>
        <p:nvSpPr>
          <p:cNvPr id="98" name="Shape 98"/>
          <p:cNvSpPr txBox="1"/>
          <p:nvPr/>
        </p:nvSpPr>
        <p:spPr>
          <a:xfrm>
            <a:off x="5432625" y="5559475"/>
            <a:ext cx="3657600" cy="457200"/>
          </a:xfrm>
          <a:prstGeom prst="rect">
            <a:avLst/>
          </a:prstGeom>
          <a:noFill/>
        </p:spPr>
        <p:txBody>
          <a:bodyPr lIns="91425" tIns="91425" rIns="91425" bIns="91425" anchor="t" anchorCtr="0">
            <a:spAutoFit/>
          </a:bodyPr>
          <a:lstStyle/>
          <a:p>
            <a:pPr>
              <a:buNone/>
            </a:pPr>
            <a:r>
              <a:rPr lang="en"/>
              <a:t>Pushed Button</a:t>
            </a:r>
          </a:p>
        </p:txBody>
      </p:sp>
      <p:sp>
        <p:nvSpPr>
          <p:cNvPr id="99" name="Shape 99"/>
          <p:cNvSpPr txBox="1"/>
          <p:nvPr/>
        </p:nvSpPr>
        <p:spPr>
          <a:xfrm>
            <a:off x="4531515" y="2209400"/>
            <a:ext cx="4543500" cy="457200"/>
          </a:xfrm>
          <a:prstGeom prst="rect">
            <a:avLst/>
          </a:prstGeom>
          <a:noFill/>
        </p:spPr>
        <p:txBody>
          <a:bodyPr lIns="91425" tIns="91425" rIns="91425" bIns="91425" anchor="t" anchorCtr="0">
            <a:spAutoFit/>
          </a:bodyPr>
          <a:lstStyle/>
          <a:p>
            <a:pPr>
              <a:buNone/>
            </a:pPr>
            <a:r>
              <a:rPr lang="en"/>
              <a:t>Selector (choosing where to place fortification)</a:t>
            </a:r>
          </a:p>
        </p:txBody>
      </p:sp>
      <p:sp>
        <p:nvSpPr>
          <p:cNvPr id="100" name="Shape 100"/>
          <p:cNvSpPr txBox="1"/>
          <p:nvPr/>
        </p:nvSpPr>
        <p:spPr>
          <a:xfrm>
            <a:off x="609200" y="6121235"/>
            <a:ext cx="3657600" cy="457200"/>
          </a:xfrm>
          <a:prstGeom prst="rect">
            <a:avLst/>
          </a:prstGeom>
          <a:noFill/>
        </p:spPr>
        <p:txBody>
          <a:bodyPr lIns="91425" tIns="91425" rIns="91425" bIns="91425" anchor="t" anchorCtr="0">
            <a:spAutoFit/>
          </a:bodyPr>
          <a:lstStyle/>
          <a:p>
            <a:pPr>
              <a:buNone/>
            </a:pPr>
            <a:r>
              <a:rPr lang="en"/>
              <a:t>Fortification in place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Player Roles and Actions</a:t>
            </a:r>
          </a:p>
        </p:txBody>
      </p:sp>
      <p:sp>
        <p:nvSpPr>
          <p:cNvPr id="106" name="Shape 10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2400"/>
              <a:t>Player must use whatever means necessary to keep the undead at bay and defend the last remaining human stronghold (your tower). </a:t>
            </a:r>
          </a:p>
          <a:p>
            <a:pPr lvl="0" rtl="0">
              <a:buNone/>
            </a:pPr>
            <a:r>
              <a:rPr lang="en" sz="2400"/>
              <a:t>The tower must be defended at all costs. Once tower is lost the game is lost.</a:t>
            </a:r>
          </a:p>
          <a:p>
            <a:pPr lvl="0" rtl="0">
              <a:buNone/>
            </a:pPr>
            <a:r>
              <a:rPr lang="en" sz="2400"/>
              <a:t>The Player uses mainly the tower's gun to kill the undead to keep them away.</a:t>
            </a:r>
          </a:p>
          <a:p>
            <a:pPr lvl="0" rtl="0">
              <a:buNone/>
            </a:pPr>
            <a:r>
              <a:rPr lang="en" sz="2400"/>
              <a:t>Killing enemies (the undead) gains the player experience points which can be used to purchase fortifications, improvements, and upgrades.</a:t>
            </a:r>
          </a:p>
          <a:p>
            <a:endParaRPr lang="en" sz="2400"/>
          </a:p>
          <a:p>
            <a:endParaRPr lang="en" sz="2400"/>
          </a:p>
          <a:p>
            <a:endParaRPr lang="en" sz="2400"/>
          </a:p>
          <a:p>
            <a:endParaRPr lang="en" sz="2400"/>
          </a:p>
          <a:p>
            <a:endParaRPr lang="en" sz="2400"/>
          </a:p>
          <a:p>
            <a:endParaRPr lang="en" sz="24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Strategies and Motivations</a:t>
            </a:r>
          </a:p>
        </p:txBody>
      </p:sp>
      <p:sp>
        <p:nvSpPr>
          <p:cNvPr id="112" name="Shape 112"/>
          <p:cNvSpPr txBox="1">
            <a:spLocks noGrp="1"/>
          </p:cNvSpPr>
          <p:nvPr>
            <p:ph type="body" idx="1"/>
          </p:nvPr>
        </p:nvSpPr>
        <p:spPr>
          <a:xfrm>
            <a:off x="457200" y="1600200"/>
            <a:ext cx="8229600" cy="5601503"/>
          </a:xfrm>
          <a:prstGeom prst="rect">
            <a:avLst/>
          </a:prstGeom>
        </p:spPr>
        <p:txBody>
          <a:bodyPr lIns="91425" tIns="91425" rIns="91425" bIns="91425" anchor="t" anchorCtr="0">
            <a:spAutoFit/>
          </a:bodyPr>
          <a:lstStyle/>
          <a:p>
            <a:pPr lvl="0" rtl="0">
              <a:buNone/>
            </a:pPr>
            <a:r>
              <a:rPr lang="en" sz="2400" dirty="0"/>
              <a:t>Key motivation: survival (not outlasting the waves of enemies means death)</a:t>
            </a:r>
          </a:p>
          <a:p>
            <a:pPr lvl="0" rtl="0">
              <a:buClr>
                <a:srgbClr val="000000"/>
              </a:buClr>
              <a:buSzPct val="45833"/>
              <a:buFont typeface="Arial"/>
              <a:buNone/>
            </a:pPr>
            <a:r>
              <a:rPr lang="en" sz="2400" dirty="0"/>
              <a:t>Additional motivation:  challenge (what methods will get me the farthest, which will get me past the next wave of enemies</a:t>
            </a:r>
            <a:r>
              <a:rPr lang="en" sz="2400" dirty="0" smtClean="0"/>
              <a:t>)</a:t>
            </a:r>
            <a:endParaRPr lang="en" sz="2400" dirty="0"/>
          </a:p>
          <a:p>
            <a:pPr lvl="0" rtl="0">
              <a:buClr>
                <a:srgbClr val="000000"/>
              </a:buClr>
              <a:buSzPct val="45833"/>
              <a:buFont typeface="Arial"/>
              <a:buNone/>
            </a:pPr>
            <a:r>
              <a:rPr lang="en" sz="2400" dirty="0"/>
              <a:t>Strategies that can be used:</a:t>
            </a:r>
          </a:p>
          <a:p>
            <a:pPr marL="457200" lvl="0" indent="-381000" rtl="0">
              <a:buClr>
                <a:schemeClr val="lt1"/>
              </a:buClr>
              <a:buSzPct val="166666"/>
              <a:buFont typeface="Arial"/>
              <a:buChar char="•"/>
            </a:pPr>
            <a:r>
              <a:rPr lang="en" sz="2400" dirty="0"/>
              <a:t>Shooting enemies with main tower gun.</a:t>
            </a:r>
          </a:p>
          <a:p>
            <a:pPr marL="457200" lvl="0" indent="-381000" rtl="0">
              <a:buClr>
                <a:schemeClr val="lt1"/>
              </a:buClr>
              <a:buSzPct val="166666"/>
              <a:buFont typeface="Arial"/>
              <a:buChar char="•"/>
            </a:pPr>
            <a:r>
              <a:rPr lang="en" sz="2400" dirty="0"/>
              <a:t>Setting traps to disable or kill enemies.</a:t>
            </a:r>
          </a:p>
          <a:p>
            <a:pPr marL="457200" lvl="0" indent="-381000" rtl="0">
              <a:buClr>
                <a:schemeClr val="lt1"/>
              </a:buClr>
              <a:buSzPct val="166666"/>
              <a:buFont typeface="Arial"/>
              <a:buChar char="•"/>
            </a:pPr>
            <a:r>
              <a:rPr lang="en" sz="2400" dirty="0"/>
              <a:t>Using barricades to delay enemy movement.</a:t>
            </a:r>
          </a:p>
          <a:p>
            <a:pPr marL="457200" lvl="0" indent="-381000" rtl="0">
              <a:buClr>
                <a:schemeClr val="lt1"/>
              </a:buClr>
              <a:buSzPct val="166666"/>
              <a:buFont typeface="Arial"/>
              <a:buChar char="•"/>
            </a:pPr>
            <a:r>
              <a:rPr lang="en" sz="2400" dirty="0"/>
              <a:t>Using abilities (ammo types)</a:t>
            </a:r>
          </a:p>
          <a:p>
            <a:pPr marL="457200" lvl="0" indent="-381000" rtl="0">
              <a:buClr>
                <a:schemeClr val="lt1"/>
              </a:buClr>
              <a:buSzPct val="166666"/>
              <a:buFont typeface="Arial"/>
              <a:buChar char="•"/>
            </a:pPr>
            <a:r>
              <a:rPr lang="en" sz="2400" dirty="0"/>
              <a:t>Upgrading tower so that you stay stronger than your enemies.</a:t>
            </a:r>
          </a:p>
          <a:p>
            <a:endParaRPr lang="en" sz="2400"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Level Summary/Progression</a:t>
            </a:r>
          </a:p>
        </p:txBody>
      </p:sp>
      <p:sp>
        <p:nvSpPr>
          <p:cNvPr id="118" name="Shape 11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2400" dirty="0"/>
              <a:t>Levels are wave based:</a:t>
            </a:r>
          </a:p>
          <a:p>
            <a:pPr marL="457200" lvl="0" indent="-381000" rtl="0">
              <a:buClr>
                <a:schemeClr val="lt1"/>
              </a:buClr>
              <a:buSzPct val="166666"/>
              <a:buFont typeface="Arial"/>
              <a:buChar char="•"/>
            </a:pPr>
            <a:r>
              <a:rPr lang="en" sz="2400" dirty="0"/>
              <a:t>Player must survive a certain number of waves to get to next level.</a:t>
            </a:r>
          </a:p>
          <a:p>
            <a:pPr lvl="0" rtl="0">
              <a:buNone/>
            </a:pPr>
            <a:r>
              <a:rPr lang="en" sz="2400" dirty="0"/>
              <a:t>Each wave of enemies is stronger than the last:</a:t>
            </a:r>
          </a:p>
          <a:p>
            <a:pPr marL="457200" lvl="0" indent="-381000" rtl="0">
              <a:buClr>
                <a:schemeClr val="lt1"/>
              </a:buClr>
              <a:buSzPct val="166666"/>
              <a:buFont typeface="Arial"/>
              <a:buChar char="•"/>
            </a:pPr>
            <a:r>
              <a:rPr lang="en" sz="2400" dirty="0"/>
              <a:t>Enemies get faster, have more health, cause more damage, and become more numerous.</a:t>
            </a:r>
          </a:p>
          <a:p>
            <a:pPr lvl="0" rtl="0">
              <a:buNone/>
            </a:pPr>
            <a:r>
              <a:rPr lang="en" sz="2400" dirty="0"/>
              <a:t>Each level might add new enemy types into the mix to add more variety in gameplay.</a:t>
            </a:r>
          </a:p>
          <a:p>
            <a:pPr lvl="0">
              <a:buNone/>
            </a:pPr>
            <a:r>
              <a:rPr lang="en" sz="2400" dirty="0"/>
              <a:t>These enemy types would be stronger, faster, and/or have special abilities(moving past barriers).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a:t>
            </a:r>
            <a:endParaRPr lang="en-US" dirty="0"/>
          </a:p>
        </p:txBody>
      </p:sp>
      <p:sp>
        <p:nvSpPr>
          <p:cNvPr id="3" name="Text Placeholder 2"/>
          <p:cNvSpPr>
            <a:spLocks noGrp="1"/>
          </p:cNvSpPr>
          <p:nvPr>
            <p:ph type="body" idx="1"/>
          </p:nvPr>
        </p:nvSpPr>
        <p:spPr/>
        <p:txBody>
          <a:bodyPr/>
          <a:lstStyle/>
          <a:p>
            <a:r>
              <a:rPr lang="en-US" dirty="0" smtClean="0"/>
              <a:t>Windows OS</a:t>
            </a:r>
          </a:p>
          <a:p>
            <a:r>
              <a:rPr lang="en-US" dirty="0" smtClean="0"/>
              <a:t>32MB Graphics card DirectX 9 compatible</a:t>
            </a:r>
          </a:p>
          <a:p>
            <a:endParaRPr lang="en-US" dirty="0" smtClean="0"/>
          </a:p>
        </p:txBody>
      </p:sp>
    </p:spTree>
    <p:extLst>
      <p:ext uri="{BB962C8B-B14F-4D97-AF65-F5344CB8AC3E}">
        <p14:creationId xmlns:p14="http://schemas.microsoft.com/office/powerpoint/2010/main" val="98533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Software</a:t>
            </a:r>
          </a:p>
        </p:txBody>
      </p:sp>
      <p:sp>
        <p:nvSpPr>
          <p:cNvPr id="124" name="Shape 124"/>
          <p:cNvSpPr txBox="1">
            <a:spLocks noGrp="1"/>
          </p:cNvSpPr>
          <p:nvPr>
            <p:ph type="body" idx="1"/>
          </p:nvPr>
        </p:nvSpPr>
        <p:spPr>
          <a:xfrm>
            <a:off x="457200" y="1600200"/>
            <a:ext cx="8229600" cy="2800736"/>
          </a:xfrm>
          <a:prstGeom prst="rect">
            <a:avLst/>
          </a:prstGeom>
        </p:spPr>
        <p:txBody>
          <a:bodyPr lIns="91425" tIns="91425" rIns="91425" bIns="91425" anchor="t" anchorCtr="0">
            <a:spAutoFit/>
          </a:bodyPr>
          <a:lstStyle/>
          <a:p>
            <a:pPr lvl="0" rtl="0">
              <a:buNone/>
            </a:pPr>
            <a:r>
              <a:rPr lang="en" dirty="0"/>
              <a:t>Visual Studio 2010</a:t>
            </a:r>
          </a:p>
          <a:p>
            <a:pPr lvl="0" rtl="0">
              <a:buNone/>
            </a:pPr>
            <a:r>
              <a:rPr lang="en" dirty="0" smtClean="0"/>
              <a:t>DirectX SDK (June </a:t>
            </a:r>
            <a:r>
              <a:rPr lang="en" dirty="0"/>
              <a:t>2010)</a:t>
            </a:r>
          </a:p>
          <a:p>
            <a:pPr lvl="0" rtl="0">
              <a:buNone/>
            </a:pPr>
            <a:r>
              <a:rPr lang="en" dirty="0" smtClean="0"/>
              <a:t>DirectX </a:t>
            </a:r>
            <a:r>
              <a:rPr lang="en" dirty="0"/>
              <a:t>9</a:t>
            </a:r>
          </a:p>
          <a:p>
            <a:pPr lvl="0" rtl="0">
              <a:buNone/>
            </a:pPr>
            <a:r>
              <a:rPr lang="en" dirty="0" smtClean="0"/>
              <a:t>Paint.Net and Photoshop</a:t>
            </a:r>
            <a:endParaRPr lang="en" dirty="0"/>
          </a:p>
          <a:p>
            <a:pPr>
              <a:buNone/>
            </a:pPr>
            <a:r>
              <a:rPr lang="en" dirty="0" smtClean="0"/>
              <a:t>Windows API</a:t>
            </a:r>
            <a:endParaRPr lang="en" dirty="0"/>
          </a:p>
        </p:txBody>
      </p:sp>
    </p:spTree>
  </p:cSld>
  <p:clrMapOvr>
    <a:masterClrMapping/>
  </p:clrMapOvr>
  <p:transition spd="slow">
    <p:cut/>
  </p:transition>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580</Words>
  <Application>Microsoft Office PowerPoint</Application>
  <PresentationFormat>On-screen Show (4:3)</PresentationFormat>
  <Paragraphs>59</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vt:lpstr>Undead Tower Defense</vt:lpstr>
      <vt:lpstr>Abstract of Game Story</vt:lpstr>
      <vt:lpstr>Appearance</vt:lpstr>
      <vt:lpstr>Appearance Continued...</vt:lpstr>
      <vt:lpstr>Player Roles and Actions</vt:lpstr>
      <vt:lpstr>Strategies and Motivations</vt:lpstr>
      <vt:lpstr>Level Summary/Progression</vt:lpstr>
      <vt:lpstr>Hardware</vt:lpstr>
      <vt:lpstr>Software</vt:lpstr>
      <vt:lpstr>Algorithm Style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Undead Tower Defense</dc:title>
  <cp:lastModifiedBy>CIS</cp:lastModifiedBy>
  <cp:revision>5</cp:revision>
  <dcterms:modified xsi:type="dcterms:W3CDTF">2012-10-17T20:04:28Z</dcterms:modified>
</cp:coreProperties>
</file>