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notesMasterIdLst>
    <p:notesMasterId r:id="rId58"/>
  </p:notesMasterIdLst>
  <p:sldIdLst>
    <p:sldId id="256" r:id="rId2"/>
    <p:sldId id="257" r:id="rId3"/>
    <p:sldId id="335" r:id="rId4"/>
    <p:sldId id="336" r:id="rId5"/>
    <p:sldId id="258" r:id="rId6"/>
    <p:sldId id="259" r:id="rId7"/>
    <p:sldId id="260" r:id="rId8"/>
    <p:sldId id="291" r:id="rId9"/>
    <p:sldId id="262" r:id="rId10"/>
    <p:sldId id="263" r:id="rId11"/>
    <p:sldId id="264" r:id="rId12"/>
    <p:sldId id="292" r:id="rId13"/>
    <p:sldId id="293" r:id="rId14"/>
    <p:sldId id="294" r:id="rId15"/>
    <p:sldId id="295" r:id="rId16"/>
    <p:sldId id="296" r:id="rId17"/>
    <p:sldId id="298" r:id="rId18"/>
    <p:sldId id="283" r:id="rId19"/>
    <p:sldId id="276" r:id="rId20"/>
    <p:sldId id="300" r:id="rId21"/>
    <p:sldId id="301" r:id="rId22"/>
    <p:sldId id="302" r:id="rId23"/>
    <p:sldId id="303" r:id="rId24"/>
    <p:sldId id="304" r:id="rId25"/>
    <p:sldId id="305" r:id="rId26"/>
    <p:sldId id="306" r:id="rId27"/>
    <p:sldId id="307" r:id="rId28"/>
    <p:sldId id="286" r:id="rId29"/>
    <p:sldId id="334" r:id="rId30"/>
    <p:sldId id="327" r:id="rId31"/>
    <p:sldId id="328" r:id="rId32"/>
    <p:sldId id="329" r:id="rId33"/>
    <p:sldId id="330" r:id="rId34"/>
    <p:sldId id="331" r:id="rId35"/>
    <p:sldId id="332" r:id="rId36"/>
    <p:sldId id="333" r:id="rId37"/>
    <p:sldId id="268" r:id="rId38"/>
    <p:sldId id="321" r:id="rId39"/>
    <p:sldId id="311" r:id="rId40"/>
    <p:sldId id="281" r:id="rId41"/>
    <p:sldId id="309" r:id="rId42"/>
    <p:sldId id="312" r:id="rId43"/>
    <p:sldId id="313" r:id="rId44"/>
    <p:sldId id="314" r:id="rId45"/>
    <p:sldId id="315" r:id="rId46"/>
    <p:sldId id="316" r:id="rId47"/>
    <p:sldId id="317" r:id="rId48"/>
    <p:sldId id="318" r:id="rId49"/>
    <p:sldId id="319" r:id="rId50"/>
    <p:sldId id="322" r:id="rId51"/>
    <p:sldId id="323" r:id="rId52"/>
    <p:sldId id="324" r:id="rId53"/>
    <p:sldId id="325" r:id="rId54"/>
    <p:sldId id="326" r:id="rId55"/>
    <p:sldId id="308"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autoAdjust="0"/>
    <p:restoredTop sz="94660"/>
  </p:normalViewPr>
  <p:slideViewPr>
    <p:cSldViewPr snapToGrid="0">
      <p:cViewPr varScale="1">
        <p:scale>
          <a:sx n="89" d="100"/>
          <a:sy n="89" d="100"/>
        </p:scale>
        <p:origin x="144"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009E0-6CC0-469C-B2D2-A843343C03B8}" type="datetimeFigureOut">
              <a:rPr lang="en-US" smtClean="0"/>
              <a:t>12/16/2015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72209-67D5-4D4C-B7F7-3DC72C7640CC}" type="slidenum">
              <a:rPr lang="en-US" smtClean="0"/>
              <a:t>‹#›</a:t>
            </a:fld>
            <a:endParaRPr lang="en-US" dirty="0"/>
          </a:p>
        </p:txBody>
      </p:sp>
    </p:spTree>
    <p:extLst>
      <p:ext uri="{BB962C8B-B14F-4D97-AF65-F5344CB8AC3E}">
        <p14:creationId xmlns:p14="http://schemas.microsoft.com/office/powerpoint/2010/main" val="67433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https://www.assetstore.unity3d.com/en/#!/content/48768</a:t>
            </a:r>
            <a:endParaRPr lang="en-US" dirty="0"/>
          </a:p>
        </p:txBody>
      </p:sp>
      <p:sp>
        <p:nvSpPr>
          <p:cNvPr id="4" name="Slide Number Placeholder 3"/>
          <p:cNvSpPr>
            <a:spLocks noGrp="1"/>
          </p:cNvSpPr>
          <p:nvPr>
            <p:ph type="sldNum" sz="quarter" idx="10"/>
          </p:nvPr>
        </p:nvSpPr>
        <p:spPr/>
        <p:txBody>
          <a:bodyPr/>
          <a:lstStyle/>
          <a:p>
            <a:fld id="{03F72E42-35EB-4408-92C0-246078807E73}" type="slidenum">
              <a:rPr lang="en-US" smtClean="0"/>
              <a:t>42</a:t>
            </a:fld>
            <a:endParaRPr lang="en-US" dirty="0"/>
          </a:p>
        </p:txBody>
      </p:sp>
    </p:spTree>
    <p:extLst>
      <p:ext uri="{BB962C8B-B14F-4D97-AF65-F5344CB8AC3E}">
        <p14:creationId xmlns:p14="http://schemas.microsoft.com/office/powerpoint/2010/main" val="329220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https://www.assetstore.unity3d.com/en/#!/content/7004 </a:t>
            </a:r>
            <a:endParaRPr lang="en-US" dirty="0"/>
          </a:p>
        </p:txBody>
      </p:sp>
      <p:sp>
        <p:nvSpPr>
          <p:cNvPr id="4" name="Slide Number Placeholder 3"/>
          <p:cNvSpPr>
            <a:spLocks noGrp="1"/>
          </p:cNvSpPr>
          <p:nvPr>
            <p:ph type="sldNum" sz="quarter" idx="10"/>
          </p:nvPr>
        </p:nvSpPr>
        <p:spPr/>
        <p:txBody>
          <a:bodyPr/>
          <a:lstStyle/>
          <a:p>
            <a:fld id="{03F72E42-35EB-4408-92C0-246078807E73}" type="slidenum">
              <a:rPr lang="en-US" smtClean="0"/>
              <a:t>43</a:t>
            </a:fld>
            <a:endParaRPr lang="en-US" dirty="0"/>
          </a:p>
        </p:txBody>
      </p:sp>
    </p:spTree>
    <p:extLst>
      <p:ext uri="{BB962C8B-B14F-4D97-AF65-F5344CB8AC3E}">
        <p14:creationId xmlns:p14="http://schemas.microsoft.com/office/powerpoint/2010/main" val="177783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https://3dwarehouse.sketchup.com/model.html?id=u75b0a1e8-1cad-4e27-b5e5-d9bdf32ae194 </a:t>
            </a:r>
            <a:endParaRPr lang="en-US" dirty="0"/>
          </a:p>
        </p:txBody>
      </p:sp>
      <p:sp>
        <p:nvSpPr>
          <p:cNvPr id="4" name="Slide Number Placeholder 3"/>
          <p:cNvSpPr>
            <a:spLocks noGrp="1"/>
          </p:cNvSpPr>
          <p:nvPr>
            <p:ph type="sldNum" sz="quarter" idx="10"/>
          </p:nvPr>
        </p:nvSpPr>
        <p:spPr/>
        <p:txBody>
          <a:bodyPr/>
          <a:lstStyle/>
          <a:p>
            <a:fld id="{03F72E42-35EB-4408-92C0-246078807E73}" type="slidenum">
              <a:rPr lang="en-US" smtClean="0"/>
              <a:t>44</a:t>
            </a:fld>
            <a:endParaRPr lang="en-US" dirty="0"/>
          </a:p>
        </p:txBody>
      </p:sp>
    </p:spTree>
    <p:extLst>
      <p:ext uri="{BB962C8B-B14F-4D97-AF65-F5344CB8AC3E}">
        <p14:creationId xmlns:p14="http://schemas.microsoft.com/office/powerpoint/2010/main" val="93018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https://3dwarehouse.sketchup.com/model.html?id=d96ec2200bd7c8e0ca40d48ec57bb53 </a:t>
            </a:r>
            <a:endParaRPr lang="en-US" dirty="0"/>
          </a:p>
        </p:txBody>
      </p:sp>
      <p:sp>
        <p:nvSpPr>
          <p:cNvPr id="4" name="Slide Number Placeholder 3"/>
          <p:cNvSpPr>
            <a:spLocks noGrp="1"/>
          </p:cNvSpPr>
          <p:nvPr>
            <p:ph type="sldNum" sz="quarter" idx="10"/>
          </p:nvPr>
        </p:nvSpPr>
        <p:spPr/>
        <p:txBody>
          <a:bodyPr/>
          <a:lstStyle/>
          <a:p>
            <a:fld id="{03F72E42-35EB-4408-92C0-246078807E73}" type="slidenum">
              <a:rPr lang="en-US" smtClean="0"/>
              <a:t>45</a:t>
            </a:fld>
            <a:endParaRPr lang="en-US" dirty="0"/>
          </a:p>
        </p:txBody>
      </p:sp>
    </p:spTree>
    <p:extLst>
      <p:ext uri="{BB962C8B-B14F-4D97-AF65-F5344CB8AC3E}">
        <p14:creationId xmlns:p14="http://schemas.microsoft.com/office/powerpoint/2010/main" val="213232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Risks with statements CTC format</a:t>
            </a:r>
          </a:p>
          <a:p>
            <a:r>
              <a:rPr lang="en-US" dirty="0" smtClean="0"/>
              <a:t>Risk table</a:t>
            </a:r>
          </a:p>
          <a:p>
            <a:r>
              <a:rPr lang="en-US" dirty="0" smtClean="0"/>
              <a:t>RMMM</a:t>
            </a:r>
          </a:p>
          <a:p>
            <a:endParaRPr lang="en-US" dirty="0"/>
          </a:p>
        </p:txBody>
      </p:sp>
      <p:sp>
        <p:nvSpPr>
          <p:cNvPr id="4" name="Slide Number Placeholder 3"/>
          <p:cNvSpPr>
            <a:spLocks noGrp="1"/>
          </p:cNvSpPr>
          <p:nvPr>
            <p:ph type="sldNum" sz="quarter" idx="10"/>
          </p:nvPr>
        </p:nvSpPr>
        <p:spPr/>
        <p:txBody>
          <a:bodyPr/>
          <a:lstStyle/>
          <a:p>
            <a:fld id="{03F72E42-35EB-4408-92C0-246078807E73}" type="slidenum">
              <a:rPr lang="en-US" smtClean="0"/>
              <a:t>46</a:t>
            </a:fld>
            <a:endParaRPr lang="en-US" dirty="0"/>
          </a:p>
        </p:txBody>
      </p:sp>
    </p:spTree>
    <p:extLst>
      <p:ext uri="{BB962C8B-B14F-4D97-AF65-F5344CB8AC3E}">
        <p14:creationId xmlns:p14="http://schemas.microsoft.com/office/powerpoint/2010/main" val="977934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Risks with statements CTC format</a:t>
            </a:r>
          </a:p>
          <a:p>
            <a:r>
              <a:rPr lang="en-US" dirty="0" smtClean="0"/>
              <a:t>Risk table</a:t>
            </a:r>
          </a:p>
          <a:p>
            <a:r>
              <a:rPr lang="en-US" dirty="0" smtClean="0"/>
              <a:t>RMMM</a:t>
            </a:r>
          </a:p>
          <a:p>
            <a:endParaRPr lang="en-US" dirty="0"/>
          </a:p>
        </p:txBody>
      </p:sp>
      <p:sp>
        <p:nvSpPr>
          <p:cNvPr id="4" name="Slide Number Placeholder 3"/>
          <p:cNvSpPr>
            <a:spLocks noGrp="1"/>
          </p:cNvSpPr>
          <p:nvPr>
            <p:ph type="sldNum" sz="quarter" idx="10"/>
          </p:nvPr>
        </p:nvSpPr>
        <p:spPr/>
        <p:txBody>
          <a:bodyPr/>
          <a:lstStyle/>
          <a:p>
            <a:fld id="{03F72E42-35EB-4408-92C0-246078807E73}" type="slidenum">
              <a:rPr lang="en-US" smtClean="0"/>
              <a:t>47</a:t>
            </a:fld>
            <a:endParaRPr lang="en-US" dirty="0"/>
          </a:p>
        </p:txBody>
      </p:sp>
    </p:spTree>
    <p:extLst>
      <p:ext uri="{BB962C8B-B14F-4D97-AF65-F5344CB8AC3E}">
        <p14:creationId xmlns:p14="http://schemas.microsoft.com/office/powerpoint/2010/main" val="347755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3F6BE7-D4D5-4552-B70D-333AD8BDE680}" type="datetimeFigureOut">
              <a:rPr lang="en-US" smtClean="0"/>
              <a:t>12/16/2015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BFB435-8752-4CCE-B741-977540D58913}" type="slidenum">
              <a:rPr lang="en-US" smtClean="0"/>
              <a:t>‹#›</a:t>
            </a:fld>
            <a:endParaRPr lang="en-US" dirty="0"/>
          </a:p>
        </p:txBody>
      </p:sp>
    </p:spTree>
    <p:extLst>
      <p:ext uri="{BB962C8B-B14F-4D97-AF65-F5344CB8AC3E}">
        <p14:creationId xmlns:p14="http://schemas.microsoft.com/office/powerpoint/2010/main" val="2850246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F6BE7-D4D5-4552-B70D-333AD8BDE680}" type="datetimeFigureOut">
              <a:rPr lang="en-US" smtClean="0"/>
              <a:t>12/16/2015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BFB435-8752-4CCE-B741-977540D58913}" type="slidenum">
              <a:rPr lang="en-US" smtClean="0"/>
              <a:t>‹#›</a:t>
            </a:fld>
            <a:endParaRPr lang="en-US" dirty="0"/>
          </a:p>
        </p:txBody>
      </p:sp>
    </p:spTree>
    <p:extLst>
      <p:ext uri="{BB962C8B-B14F-4D97-AF65-F5344CB8AC3E}">
        <p14:creationId xmlns:p14="http://schemas.microsoft.com/office/powerpoint/2010/main" val="163156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F6BE7-D4D5-4552-B70D-333AD8BDE680}" type="datetimeFigureOut">
              <a:rPr lang="en-US" smtClean="0"/>
              <a:t>12/16/2015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BFB435-8752-4CCE-B741-977540D58913}" type="slidenum">
              <a:rPr lang="en-US" smtClean="0"/>
              <a:t>‹#›</a:t>
            </a:fld>
            <a:endParaRPr lang="en-US" dirty="0"/>
          </a:p>
        </p:txBody>
      </p:sp>
    </p:spTree>
    <p:extLst>
      <p:ext uri="{BB962C8B-B14F-4D97-AF65-F5344CB8AC3E}">
        <p14:creationId xmlns:p14="http://schemas.microsoft.com/office/powerpoint/2010/main" val="2942066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F6BE7-D4D5-4552-B70D-333AD8BDE680}" type="datetimeFigureOut">
              <a:rPr lang="en-US" smtClean="0"/>
              <a:t>12/16/2015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BFB435-8752-4CCE-B741-977540D58913}"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62708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F6BE7-D4D5-4552-B70D-333AD8BDE680}" type="datetimeFigureOut">
              <a:rPr lang="en-US" smtClean="0"/>
              <a:t>12/16/2015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BFB435-8752-4CCE-B741-977540D58913}" type="slidenum">
              <a:rPr lang="en-US" smtClean="0"/>
              <a:t>‹#›</a:t>
            </a:fld>
            <a:endParaRPr lang="en-US" dirty="0"/>
          </a:p>
        </p:txBody>
      </p:sp>
    </p:spTree>
    <p:extLst>
      <p:ext uri="{BB962C8B-B14F-4D97-AF65-F5344CB8AC3E}">
        <p14:creationId xmlns:p14="http://schemas.microsoft.com/office/powerpoint/2010/main" val="3004751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F3F6BE7-D4D5-4552-B70D-333AD8BDE680}" type="datetimeFigureOut">
              <a:rPr lang="en-US" smtClean="0"/>
              <a:t>12/16/2015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BFB435-8752-4CCE-B741-977540D58913}" type="slidenum">
              <a:rPr lang="en-US" smtClean="0"/>
              <a:t>‹#›</a:t>
            </a:fld>
            <a:endParaRPr lang="en-US" dirty="0"/>
          </a:p>
        </p:txBody>
      </p:sp>
    </p:spTree>
    <p:extLst>
      <p:ext uri="{BB962C8B-B14F-4D97-AF65-F5344CB8AC3E}">
        <p14:creationId xmlns:p14="http://schemas.microsoft.com/office/powerpoint/2010/main" val="114293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F3F6BE7-D4D5-4552-B70D-333AD8BDE680}" type="datetimeFigureOut">
              <a:rPr lang="en-US" smtClean="0"/>
              <a:t>12/16/2015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BFB435-8752-4CCE-B741-977540D58913}" type="slidenum">
              <a:rPr lang="en-US" smtClean="0"/>
              <a:t>‹#›</a:t>
            </a:fld>
            <a:endParaRPr lang="en-US" dirty="0"/>
          </a:p>
        </p:txBody>
      </p:sp>
    </p:spTree>
    <p:extLst>
      <p:ext uri="{BB962C8B-B14F-4D97-AF65-F5344CB8AC3E}">
        <p14:creationId xmlns:p14="http://schemas.microsoft.com/office/powerpoint/2010/main" val="156178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3F6BE7-D4D5-4552-B70D-333AD8BDE680}" type="datetimeFigureOut">
              <a:rPr lang="en-US" smtClean="0"/>
              <a:t>12/16/2015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BFB435-8752-4CCE-B741-977540D58913}" type="slidenum">
              <a:rPr lang="en-US" smtClean="0"/>
              <a:t>‹#›</a:t>
            </a:fld>
            <a:endParaRPr lang="en-US" dirty="0"/>
          </a:p>
        </p:txBody>
      </p:sp>
    </p:spTree>
    <p:extLst>
      <p:ext uri="{BB962C8B-B14F-4D97-AF65-F5344CB8AC3E}">
        <p14:creationId xmlns:p14="http://schemas.microsoft.com/office/powerpoint/2010/main" val="3897075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3F6BE7-D4D5-4552-B70D-333AD8BDE680}" type="datetimeFigureOut">
              <a:rPr lang="en-US" smtClean="0"/>
              <a:t>12/16/2015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BFB435-8752-4CCE-B741-977540D58913}" type="slidenum">
              <a:rPr lang="en-US" smtClean="0"/>
              <a:t>‹#›</a:t>
            </a:fld>
            <a:endParaRPr lang="en-US" dirty="0"/>
          </a:p>
        </p:txBody>
      </p:sp>
    </p:spTree>
    <p:extLst>
      <p:ext uri="{BB962C8B-B14F-4D97-AF65-F5344CB8AC3E}">
        <p14:creationId xmlns:p14="http://schemas.microsoft.com/office/powerpoint/2010/main" val="58371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720000" marR="0" indent="-270000" algn="l" defTabSz="457200" rtl="0" eaLnBrk="1" fontAlgn="auto" latinLnBrk="0" hangingPunct="1">
              <a:lnSpc>
                <a:spcPct val="100000"/>
              </a:lnSpc>
              <a:spcBef>
                <a:spcPct val="20000"/>
              </a:spcBef>
              <a:spcAft>
                <a:spcPts val="600"/>
              </a:spcAft>
              <a:buClr>
                <a:schemeClr val="tx2"/>
              </a:buClr>
              <a:buSzPct val="70000"/>
              <a:buFont typeface="Wingdings 2" charset="2"/>
              <a:buChar char=""/>
              <a:tabLst/>
              <a:defRPr/>
            </a:lvl2pPr>
          </a:lstStyle>
          <a:p>
            <a:pPr lvl="0"/>
            <a:r>
              <a:rPr lang="en-US" dirty="0" smtClean="0"/>
              <a:t>Click to edit Master text styles</a:t>
            </a:r>
          </a:p>
          <a:p>
            <a:pPr marL="720000" marR="0" lvl="1" indent="-270000" algn="l" defTabSz="457200" rtl="0" eaLnBrk="1" fontAlgn="auto" latinLnBrk="0" hangingPunct="1">
              <a:lnSpc>
                <a:spcPct val="100000"/>
              </a:lnSpc>
              <a:spcBef>
                <a:spcPct val="20000"/>
              </a:spcBef>
              <a:spcAft>
                <a:spcPts val="600"/>
              </a:spcAft>
              <a:buClr>
                <a:schemeClr val="tx2"/>
              </a:buClr>
              <a:buSzPct val="70000"/>
              <a:buFont typeface="Wingdings 2" charset="2"/>
              <a:buChar char=""/>
              <a:tabLst/>
              <a:defRP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F3F6BE7-D4D5-4552-B70D-333AD8BDE680}" type="datetimeFigureOut">
              <a:rPr lang="en-US" smtClean="0"/>
              <a:t>12/16/2015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BFB435-8752-4CCE-B741-977540D58913}" type="slidenum">
              <a:rPr lang="en-US" smtClean="0"/>
              <a:t>‹#›</a:t>
            </a:fld>
            <a:endParaRPr lang="en-US" dirty="0"/>
          </a:p>
        </p:txBody>
      </p:sp>
      <p:sp>
        <p:nvSpPr>
          <p:cNvPr id="8" name="Rectangle 7"/>
          <p:cNvSpPr/>
          <p:nvPr userDrawn="1"/>
        </p:nvSpPr>
        <p:spPr>
          <a:xfrm>
            <a:off x="9018738" y="6404311"/>
            <a:ext cx="3306872" cy="369332"/>
          </a:xfrm>
          <a:prstGeom prst="rect">
            <a:avLst/>
          </a:prstGeom>
        </p:spPr>
        <p:txBody>
          <a:bodyPr wrap="square">
            <a:spAutoFit/>
          </a:bodyPr>
          <a:lstStyle/>
          <a:p>
            <a:pPr marL="450000" marR="0" lvl="1" indent="0" algn="l" defTabSz="457200" rtl="0" eaLnBrk="1" fontAlgn="auto" latinLnBrk="0" hangingPunct="1">
              <a:lnSpc>
                <a:spcPct val="100000"/>
              </a:lnSpc>
              <a:spcBef>
                <a:spcPct val="20000"/>
              </a:spcBef>
              <a:spcAft>
                <a:spcPts val="600"/>
              </a:spcAft>
              <a:buClr>
                <a:srgbClr val="E5C243"/>
              </a:buClr>
              <a:buSzPct val="70000"/>
              <a:buFont typeface="Wingdings 2" charset="2"/>
              <a:buNone/>
              <a:tabLst/>
              <a:defRPr/>
            </a:pPr>
            <a:r>
              <a:rPr kumimoji="0" lang="en-US" sz="1800" b="0" i="0" u="none" strike="noStrike" kern="1200" cap="none" spc="0" normalizeH="0" baseline="0" noProof="0" dirty="0" smtClean="0">
                <a:ln>
                  <a:solidFill>
                    <a:prstClr val="black">
                      <a:lumMod val="75000"/>
                      <a:lumOff val="25000"/>
                      <a:alpha val="10000"/>
                    </a:prstClr>
                  </a:solidFill>
                </a:ln>
                <a:solidFill>
                  <a:srgbClr val="E5C243"/>
                </a:solidFill>
                <a:effectLst>
                  <a:outerShdw blurRad="9525" dist="25400" dir="14640000" algn="tl" rotWithShape="0">
                    <a:prstClr val="black">
                      <a:alpha val="30000"/>
                    </a:prstClr>
                  </a:outerShdw>
                </a:effectLst>
                <a:uLnTx/>
                <a:uFillTx/>
                <a:latin typeface="+mn-lt"/>
                <a:ea typeface="+mn-ea"/>
                <a:cs typeface="+mn-cs"/>
                <a:hlinkClick r:id="rId2" action="ppaction://hlinksldjump"/>
              </a:rPr>
              <a:t>Back to Table of Contents</a:t>
            </a:r>
            <a:endParaRPr kumimoji="0" lang="en-US" sz="1800" b="0" i="0" u="none" strike="noStrike" kern="1200" cap="none" spc="0" normalizeH="0" baseline="0" noProof="0" dirty="0" smtClean="0">
              <a:ln>
                <a:solidFill>
                  <a:prstClr val="black">
                    <a:lumMod val="75000"/>
                    <a:lumOff val="25000"/>
                    <a:alpha val="10000"/>
                  </a:prstClr>
                </a:solidFill>
              </a:ln>
              <a:solidFill>
                <a:srgbClr val="E5C243"/>
              </a:solidFill>
              <a:effectLst>
                <a:outerShdw blurRad="9525" dist="25400" dir="14640000" algn="tl" rotWithShape="0">
                  <a:prstClr val="black">
                    <a:alpha val="30000"/>
                  </a:prstClr>
                </a:outerShdw>
              </a:effectLst>
              <a:uLnTx/>
              <a:uFillTx/>
              <a:latin typeface="+mn-lt"/>
              <a:ea typeface="+mn-ea"/>
              <a:cs typeface="+mn-cs"/>
            </a:endParaRPr>
          </a:p>
        </p:txBody>
      </p:sp>
    </p:spTree>
    <p:extLst>
      <p:ext uri="{BB962C8B-B14F-4D97-AF65-F5344CB8AC3E}">
        <p14:creationId xmlns:p14="http://schemas.microsoft.com/office/powerpoint/2010/main" val="250477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3F6BE7-D4D5-4552-B70D-333AD8BDE680}" type="datetimeFigureOut">
              <a:rPr lang="en-US" smtClean="0"/>
              <a:t>12/16/2015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BFB435-8752-4CCE-B741-977540D58913}" type="slidenum">
              <a:rPr lang="en-US" smtClean="0"/>
              <a:t>‹#›</a:t>
            </a:fld>
            <a:endParaRPr lang="en-US" dirty="0"/>
          </a:p>
        </p:txBody>
      </p:sp>
    </p:spTree>
    <p:extLst>
      <p:ext uri="{BB962C8B-B14F-4D97-AF65-F5344CB8AC3E}">
        <p14:creationId xmlns:p14="http://schemas.microsoft.com/office/powerpoint/2010/main" val="155340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3F6BE7-D4D5-4552-B70D-333AD8BDE680}" type="datetimeFigureOut">
              <a:rPr lang="en-US" smtClean="0"/>
              <a:t>12/16/2015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BFB435-8752-4CCE-B741-977540D58913}" type="slidenum">
              <a:rPr lang="en-US" smtClean="0"/>
              <a:t>‹#›</a:t>
            </a:fld>
            <a:endParaRPr lang="en-US" dirty="0"/>
          </a:p>
        </p:txBody>
      </p:sp>
    </p:spTree>
    <p:extLst>
      <p:ext uri="{BB962C8B-B14F-4D97-AF65-F5344CB8AC3E}">
        <p14:creationId xmlns:p14="http://schemas.microsoft.com/office/powerpoint/2010/main" val="365981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3F6BE7-D4D5-4552-B70D-333AD8BDE680}" type="datetimeFigureOut">
              <a:rPr lang="en-US" smtClean="0"/>
              <a:t>12/16/2015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BFB435-8752-4CCE-B741-977540D58913}" type="slidenum">
              <a:rPr lang="en-US" smtClean="0"/>
              <a:t>‹#›</a:t>
            </a:fld>
            <a:endParaRPr lang="en-US" dirty="0"/>
          </a:p>
        </p:txBody>
      </p:sp>
    </p:spTree>
    <p:extLst>
      <p:ext uri="{BB962C8B-B14F-4D97-AF65-F5344CB8AC3E}">
        <p14:creationId xmlns:p14="http://schemas.microsoft.com/office/powerpoint/2010/main" val="424764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3F6BE7-D4D5-4552-B70D-333AD8BDE680}" type="datetimeFigureOut">
              <a:rPr lang="en-US" smtClean="0"/>
              <a:t>12/16/2015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BFB435-8752-4CCE-B741-977540D58913}" type="slidenum">
              <a:rPr lang="en-US" smtClean="0"/>
              <a:t>‹#›</a:t>
            </a:fld>
            <a:endParaRPr lang="en-US" dirty="0"/>
          </a:p>
        </p:txBody>
      </p:sp>
    </p:spTree>
    <p:extLst>
      <p:ext uri="{BB962C8B-B14F-4D97-AF65-F5344CB8AC3E}">
        <p14:creationId xmlns:p14="http://schemas.microsoft.com/office/powerpoint/2010/main" val="245366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F6BE7-D4D5-4552-B70D-333AD8BDE680}" type="datetimeFigureOut">
              <a:rPr lang="en-US" smtClean="0"/>
              <a:t>12/16/2015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BFB435-8752-4CCE-B741-977540D58913}" type="slidenum">
              <a:rPr lang="en-US" smtClean="0"/>
              <a:t>‹#›</a:t>
            </a:fld>
            <a:endParaRPr lang="en-US" dirty="0"/>
          </a:p>
        </p:txBody>
      </p:sp>
    </p:spTree>
    <p:extLst>
      <p:ext uri="{BB962C8B-B14F-4D97-AF65-F5344CB8AC3E}">
        <p14:creationId xmlns:p14="http://schemas.microsoft.com/office/powerpoint/2010/main" val="161162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F6BE7-D4D5-4552-B70D-333AD8BDE680}" type="datetimeFigureOut">
              <a:rPr lang="en-US" smtClean="0"/>
              <a:t>12/16/2015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BFB435-8752-4CCE-B741-977540D58913}" type="slidenum">
              <a:rPr lang="en-US" smtClean="0"/>
              <a:t>‹#›</a:t>
            </a:fld>
            <a:endParaRPr lang="en-US" dirty="0"/>
          </a:p>
        </p:txBody>
      </p:sp>
    </p:spTree>
    <p:extLst>
      <p:ext uri="{BB962C8B-B14F-4D97-AF65-F5344CB8AC3E}">
        <p14:creationId xmlns:p14="http://schemas.microsoft.com/office/powerpoint/2010/main" val="183762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F6BE7-D4D5-4552-B70D-333AD8BDE680}" type="datetimeFigureOut">
              <a:rPr lang="en-US" smtClean="0"/>
              <a:t>12/16/2015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BFB435-8752-4CCE-B741-977540D58913}" type="slidenum">
              <a:rPr lang="en-US" smtClean="0"/>
              <a:t>‹#›</a:t>
            </a:fld>
            <a:endParaRPr lang="en-US" dirty="0"/>
          </a:p>
        </p:txBody>
      </p:sp>
    </p:spTree>
    <p:extLst>
      <p:ext uri="{BB962C8B-B14F-4D97-AF65-F5344CB8AC3E}">
        <p14:creationId xmlns:p14="http://schemas.microsoft.com/office/powerpoint/2010/main" val="23587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F3F6BE7-D4D5-4552-B70D-333AD8BDE680}" type="datetimeFigureOut">
              <a:rPr lang="en-US" smtClean="0"/>
              <a:t>12/16/2015</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1BFB435-8752-4CCE-B741-977540D58913}" type="slidenum">
              <a:rPr lang="en-US" smtClean="0"/>
              <a:t>‹#›</a:t>
            </a:fld>
            <a:endParaRPr lang="en-US" dirty="0"/>
          </a:p>
        </p:txBody>
      </p:sp>
    </p:spTree>
    <p:extLst>
      <p:ext uri="{BB962C8B-B14F-4D97-AF65-F5344CB8AC3E}">
        <p14:creationId xmlns:p14="http://schemas.microsoft.com/office/powerpoint/2010/main" val="2262508521"/>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6.xml"/><Relationship Id="rId7" Type="http://schemas.openxmlformats.org/officeDocument/2006/relationships/slide" Target="slide10.xml"/><Relationship Id="rId12" Type="http://schemas.openxmlformats.org/officeDocument/2006/relationships/slide" Target="slide1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6.xml"/><Relationship Id="rId5" Type="http://schemas.openxmlformats.org/officeDocument/2006/relationships/slide" Target="slide8.xml"/><Relationship Id="rId10" Type="http://schemas.openxmlformats.org/officeDocument/2006/relationships/slide" Target="slide14.xml"/><Relationship Id="rId4" Type="http://schemas.openxmlformats.org/officeDocument/2006/relationships/slide" Target="slide7.xml"/><Relationship Id="rId9" Type="http://schemas.openxmlformats.org/officeDocument/2006/relationships/slide" Target="slide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1.xml"/><Relationship Id="rId7" Type="http://schemas.openxmlformats.org/officeDocument/2006/relationships/slide" Target="slide27.xml"/><Relationship Id="rId12" Type="http://schemas.openxmlformats.org/officeDocument/2006/relationships/slide" Target="slide40.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39.xml"/><Relationship Id="rId5" Type="http://schemas.openxmlformats.org/officeDocument/2006/relationships/slide" Target="slide24.xml"/><Relationship Id="rId10" Type="http://schemas.openxmlformats.org/officeDocument/2006/relationships/slide" Target="slide38.xml"/><Relationship Id="rId4" Type="http://schemas.openxmlformats.org/officeDocument/2006/relationships/slide" Target="slide22.xml"/><Relationship Id="rId9" Type="http://schemas.openxmlformats.org/officeDocument/2006/relationships/slide" Target="slide3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slide" Target="slide56.xml"/><Relationship Id="rId2"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4.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906" y="1107831"/>
            <a:ext cx="9985094" cy="1012948"/>
          </a:xfrm>
        </p:spPr>
        <p:txBody>
          <a:bodyPr>
            <a:noAutofit/>
          </a:bodyPr>
          <a:lstStyle/>
          <a:p>
            <a:r>
              <a:rPr lang="en-US" sz="7000" dirty="0" smtClean="0"/>
              <a:t>Castle Engagement</a:t>
            </a:r>
            <a:endParaRPr lang="en-US" sz="7000" dirty="0"/>
          </a:p>
        </p:txBody>
      </p:sp>
      <p:sp>
        <p:nvSpPr>
          <p:cNvPr id="3" name="Subtitle 2"/>
          <p:cNvSpPr>
            <a:spLocks noGrp="1"/>
          </p:cNvSpPr>
          <p:nvPr>
            <p:ph type="subTitle" idx="1"/>
          </p:nvPr>
        </p:nvSpPr>
        <p:spPr>
          <a:xfrm>
            <a:off x="1524000" y="2356338"/>
            <a:ext cx="9144000" cy="4026878"/>
          </a:xfrm>
        </p:spPr>
        <p:txBody>
          <a:bodyPr>
            <a:normAutofit/>
          </a:bodyPr>
          <a:lstStyle/>
          <a:p>
            <a:r>
              <a:rPr lang="en-US" dirty="0" smtClean="0"/>
              <a:t>CIS 487 3D Game Design Document Version </a:t>
            </a:r>
            <a:r>
              <a:rPr lang="en-US" dirty="0" smtClean="0"/>
              <a:t>1.3</a:t>
            </a:r>
            <a:endParaRPr lang="en-US" dirty="0" smtClean="0"/>
          </a:p>
          <a:p>
            <a:r>
              <a:rPr lang="en-US" dirty="0" smtClean="0"/>
              <a:t>16 December 2015</a:t>
            </a:r>
            <a:endParaRPr lang="en-US" dirty="0" smtClean="0"/>
          </a:p>
          <a:p>
            <a:endParaRPr lang="en-US" dirty="0"/>
          </a:p>
          <a:p>
            <a:r>
              <a:rPr lang="en-US" dirty="0" smtClean="0"/>
              <a:t>Team 2</a:t>
            </a:r>
          </a:p>
          <a:p>
            <a:r>
              <a:rPr lang="en-US" dirty="0" smtClean="0"/>
              <a:t>Alexandra Alioto</a:t>
            </a:r>
          </a:p>
          <a:p>
            <a:r>
              <a:rPr lang="en-US" dirty="0" smtClean="0"/>
              <a:t>Andrew Berg</a:t>
            </a:r>
          </a:p>
          <a:p>
            <a:r>
              <a:rPr lang="en-US" dirty="0" smtClean="0"/>
              <a:t>Ryan McHenry</a:t>
            </a:r>
          </a:p>
          <a:p>
            <a:r>
              <a:rPr lang="en-US" dirty="0" smtClean="0"/>
              <a:t>Jeffery Yackley</a:t>
            </a:r>
            <a:endParaRPr lang="en-US" dirty="0"/>
          </a:p>
        </p:txBody>
      </p:sp>
    </p:spTree>
    <p:extLst>
      <p:ext uri="{BB962C8B-B14F-4D97-AF65-F5344CB8AC3E}">
        <p14:creationId xmlns:p14="http://schemas.microsoft.com/office/powerpoint/2010/main" val="727546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Scope</a:t>
            </a:r>
            <a:endParaRPr lang="en-US" dirty="0"/>
          </a:p>
        </p:txBody>
      </p:sp>
      <p:sp>
        <p:nvSpPr>
          <p:cNvPr id="3" name="Content Placeholder 2"/>
          <p:cNvSpPr>
            <a:spLocks noGrp="1"/>
          </p:cNvSpPr>
          <p:nvPr>
            <p:ph idx="1"/>
          </p:nvPr>
        </p:nvSpPr>
        <p:spPr>
          <a:xfrm>
            <a:off x="566057" y="1451429"/>
            <a:ext cx="10701500" cy="5065485"/>
          </a:xfrm>
        </p:spPr>
        <p:txBody>
          <a:bodyPr>
            <a:normAutofit fontScale="92500" lnSpcReduction="10000"/>
          </a:bodyPr>
          <a:lstStyle/>
          <a:p>
            <a:pPr fontAlgn="base"/>
            <a:r>
              <a:rPr lang="en-US" dirty="0"/>
              <a:t>Maze game</a:t>
            </a:r>
          </a:p>
          <a:p>
            <a:pPr fontAlgn="base"/>
            <a:r>
              <a:rPr lang="en-US" dirty="0"/>
              <a:t>Number of Locations: 2</a:t>
            </a:r>
          </a:p>
          <a:p>
            <a:pPr lvl="1" fontAlgn="base"/>
            <a:r>
              <a:rPr lang="en-US" dirty="0" smtClean="0"/>
              <a:t>Balcony (Start location for introduction)</a:t>
            </a:r>
            <a:endParaRPr lang="en-US" dirty="0"/>
          </a:p>
          <a:p>
            <a:pPr lvl="1" fontAlgn="base"/>
            <a:r>
              <a:rPr lang="en-US" dirty="0" smtClean="0"/>
              <a:t>Maze </a:t>
            </a:r>
            <a:endParaRPr lang="en-US" dirty="0"/>
          </a:p>
          <a:p>
            <a:pPr fontAlgn="base"/>
            <a:r>
              <a:rPr lang="en-US" dirty="0"/>
              <a:t>Number of Levels: </a:t>
            </a:r>
            <a:r>
              <a:rPr lang="en-US" dirty="0" smtClean="0"/>
              <a:t>2</a:t>
            </a:r>
            <a:endParaRPr lang="en-US" dirty="0"/>
          </a:p>
          <a:p>
            <a:pPr lvl="1" fontAlgn="base"/>
            <a:r>
              <a:rPr lang="en-US" dirty="0"/>
              <a:t>Easy </a:t>
            </a:r>
            <a:r>
              <a:rPr lang="en-US" dirty="0" smtClean="0"/>
              <a:t>Level</a:t>
            </a:r>
            <a:endParaRPr lang="en-US" dirty="0"/>
          </a:p>
          <a:p>
            <a:pPr lvl="1" fontAlgn="base"/>
            <a:r>
              <a:rPr lang="en-US" dirty="0"/>
              <a:t>Hard Level</a:t>
            </a:r>
          </a:p>
          <a:p>
            <a:pPr fontAlgn="base"/>
            <a:r>
              <a:rPr lang="en-US" dirty="0"/>
              <a:t>Number of NPCs: 1</a:t>
            </a:r>
          </a:p>
          <a:p>
            <a:pPr lvl="1" fontAlgn="base"/>
            <a:r>
              <a:rPr lang="en-US" dirty="0"/>
              <a:t>Prince </a:t>
            </a:r>
            <a:r>
              <a:rPr lang="en-US" dirty="0" smtClean="0"/>
              <a:t>Edwin</a:t>
            </a:r>
          </a:p>
          <a:p>
            <a:pPr fontAlgn="base"/>
            <a:r>
              <a:rPr lang="en-US" dirty="0" smtClean="0"/>
              <a:t>Number of Player Characters: 1</a:t>
            </a:r>
          </a:p>
          <a:p>
            <a:pPr lvl="1" fontAlgn="base"/>
            <a:r>
              <a:rPr lang="en-US" dirty="0" smtClean="0"/>
              <a:t>Princess Regina</a:t>
            </a:r>
            <a:endParaRPr lang="en-US" dirty="0"/>
          </a:p>
          <a:p>
            <a:pPr fontAlgn="base"/>
            <a:r>
              <a:rPr lang="en-US" dirty="0"/>
              <a:t>Number of </a:t>
            </a:r>
            <a:r>
              <a:rPr lang="en-US" dirty="0" smtClean="0"/>
              <a:t>Weapons / Items: </a:t>
            </a:r>
            <a:r>
              <a:rPr lang="en-US" dirty="0"/>
              <a:t>0</a:t>
            </a:r>
          </a:p>
          <a:p>
            <a:pPr lvl="1" fontAlgn="base"/>
            <a:r>
              <a:rPr lang="en-US" dirty="0"/>
              <a:t>No </a:t>
            </a:r>
            <a:r>
              <a:rPr lang="en-US" dirty="0" smtClean="0"/>
              <a:t>weapons or items </a:t>
            </a:r>
            <a:r>
              <a:rPr lang="en-US" dirty="0"/>
              <a:t>in the </a:t>
            </a:r>
            <a:r>
              <a:rPr lang="en-US" dirty="0" smtClean="0"/>
              <a:t>game</a:t>
            </a:r>
            <a:endParaRPr lang="en-US" dirty="0"/>
          </a:p>
        </p:txBody>
      </p:sp>
    </p:spTree>
    <p:extLst>
      <p:ext uri="{BB962C8B-B14F-4D97-AF65-F5344CB8AC3E}">
        <p14:creationId xmlns:p14="http://schemas.microsoft.com/office/powerpoint/2010/main" val="3422567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Gameplay and Mechanics - Gameplay</a:t>
            </a:r>
            <a:endParaRPr lang="en-US" dirty="0"/>
          </a:p>
        </p:txBody>
      </p:sp>
      <p:sp>
        <p:nvSpPr>
          <p:cNvPr id="3" name="Content Placeholder 2"/>
          <p:cNvSpPr>
            <a:spLocks noGrp="1"/>
          </p:cNvSpPr>
          <p:nvPr>
            <p:ph idx="1"/>
          </p:nvPr>
        </p:nvSpPr>
        <p:spPr>
          <a:xfrm>
            <a:off x="420914" y="1582057"/>
            <a:ext cx="11350171" cy="5167086"/>
          </a:xfrm>
        </p:spPr>
        <p:txBody>
          <a:bodyPr>
            <a:normAutofit/>
          </a:bodyPr>
          <a:lstStyle/>
          <a:p>
            <a:r>
              <a:rPr lang="en-US" u="sng" dirty="0"/>
              <a:t>Game Progression: </a:t>
            </a:r>
            <a:r>
              <a:rPr lang="en-US" dirty="0"/>
              <a:t>Getting closer and closer to catching </a:t>
            </a:r>
            <a:r>
              <a:rPr lang="en-US" dirty="0" smtClean="0"/>
              <a:t>Edwin until he either escapes and you lose or you catch him and you win.</a:t>
            </a:r>
            <a:endParaRPr lang="en-US" b="0" dirty="0" smtClean="0">
              <a:effectLst/>
            </a:endParaRPr>
          </a:p>
          <a:p>
            <a:r>
              <a:rPr lang="en-US" u="sng" dirty="0" smtClean="0"/>
              <a:t>Mission/ Challenge</a:t>
            </a:r>
            <a:r>
              <a:rPr lang="en-US" u="sng" dirty="0"/>
              <a:t>: </a:t>
            </a:r>
            <a:r>
              <a:rPr lang="en-US" dirty="0"/>
              <a:t>Trying to cut off/find Edwin in order to capture </a:t>
            </a:r>
            <a:r>
              <a:rPr lang="en-US" dirty="0" smtClean="0"/>
              <a:t>him before he escapes.</a:t>
            </a:r>
            <a:endParaRPr lang="en-US" b="0" dirty="0" smtClean="0">
              <a:effectLst/>
            </a:endParaRPr>
          </a:p>
          <a:p>
            <a:r>
              <a:rPr lang="en-US" u="sng" dirty="0"/>
              <a:t>Puzzle Structure:</a:t>
            </a:r>
            <a:r>
              <a:rPr lang="en-US" dirty="0"/>
              <a:t> Finding shortcuts, or other ways to quickly get to your </a:t>
            </a:r>
            <a:r>
              <a:rPr lang="en-US" dirty="0" smtClean="0"/>
              <a:t>target, the prince.</a:t>
            </a:r>
            <a:endParaRPr lang="en-US" b="0" dirty="0" smtClean="0">
              <a:effectLst/>
            </a:endParaRPr>
          </a:p>
          <a:p>
            <a:r>
              <a:rPr lang="en-US" b="0" u="sng" dirty="0" smtClean="0">
                <a:effectLst/>
              </a:rPr>
              <a:t>Objectives:</a:t>
            </a:r>
            <a:r>
              <a:rPr lang="en-US" b="0" dirty="0" smtClean="0">
                <a:effectLst/>
              </a:rPr>
              <a:t> Capture Prince Edwin before he escapes the maze.</a:t>
            </a:r>
            <a:endParaRPr lang="en-US" dirty="0">
              <a:effectLst/>
            </a:endParaRPr>
          </a:p>
          <a:p>
            <a:r>
              <a:rPr lang="en-US" u="sng" dirty="0" smtClean="0">
                <a:effectLst/>
              </a:rPr>
              <a:t>Play</a:t>
            </a:r>
            <a:r>
              <a:rPr lang="en-US" b="0" u="sng" dirty="0" smtClean="0">
                <a:effectLst/>
              </a:rPr>
              <a:t> Flow:</a:t>
            </a:r>
            <a:r>
              <a:rPr lang="en-US" b="0" dirty="0" smtClean="0">
                <a:effectLst/>
              </a:rPr>
              <a:t> </a:t>
            </a:r>
          </a:p>
          <a:p>
            <a:pPr lvl="1"/>
            <a:r>
              <a:rPr lang="en-US" b="0" dirty="0" smtClean="0">
                <a:effectLst/>
              </a:rPr>
              <a:t>The player starts behind Prince Edwin who gets a short head start.</a:t>
            </a:r>
          </a:p>
          <a:p>
            <a:pPr lvl="1"/>
            <a:r>
              <a:rPr lang="en-US" dirty="0" smtClean="0">
                <a:effectLst/>
              </a:rPr>
              <a:t>The player then chases Prince Edwin through the maze attempting to catch him.</a:t>
            </a:r>
            <a:r>
              <a:rPr lang="en-US" b="0" dirty="0" smtClean="0">
                <a:effectLst/>
              </a:rPr>
              <a:t> </a:t>
            </a:r>
            <a:endParaRPr lang="en-US" u="sng" dirty="0">
              <a:effectLst/>
            </a:endParaRPr>
          </a:p>
          <a:p>
            <a:pPr lvl="1"/>
            <a:r>
              <a:rPr lang="en-US" dirty="0" smtClean="0">
                <a:effectLst/>
              </a:rPr>
              <a:t>The player wins if they catch Prince Edwin through the maze.</a:t>
            </a:r>
          </a:p>
          <a:p>
            <a:pPr lvl="1"/>
            <a:r>
              <a:rPr lang="en-US" b="0" dirty="0" smtClean="0">
                <a:effectLst/>
              </a:rPr>
              <a:t>The  prince wins if he reaches the exit to the maze.</a:t>
            </a:r>
          </a:p>
        </p:txBody>
      </p:sp>
    </p:spTree>
    <p:extLst>
      <p:ext uri="{BB962C8B-B14F-4D97-AF65-F5344CB8AC3E}">
        <p14:creationId xmlns:p14="http://schemas.microsoft.com/office/powerpoint/2010/main" val="188591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Gameplay and Mechanics - Game Mechanics</a:t>
            </a:r>
            <a:endParaRPr lang="en-US" dirty="0"/>
          </a:p>
        </p:txBody>
      </p:sp>
      <p:sp>
        <p:nvSpPr>
          <p:cNvPr id="3" name="Content Placeholder 2"/>
          <p:cNvSpPr>
            <a:spLocks noGrp="1"/>
          </p:cNvSpPr>
          <p:nvPr>
            <p:ph idx="1"/>
          </p:nvPr>
        </p:nvSpPr>
        <p:spPr/>
        <p:txBody>
          <a:bodyPr>
            <a:normAutofit/>
          </a:bodyPr>
          <a:lstStyle/>
          <a:p>
            <a:r>
              <a:rPr lang="en-US" u="sng" dirty="0" smtClean="0"/>
              <a:t>Game Rules:</a:t>
            </a:r>
            <a:endParaRPr lang="en-US" dirty="0" smtClean="0"/>
          </a:p>
          <a:p>
            <a:pPr lvl="1"/>
            <a:r>
              <a:rPr lang="en-US" dirty="0" smtClean="0"/>
              <a:t>The  player and prince can only move through the maze. </a:t>
            </a:r>
            <a:endParaRPr lang="en-US" dirty="0"/>
          </a:p>
          <a:p>
            <a:pPr lvl="2"/>
            <a:r>
              <a:rPr lang="en-US" dirty="0" smtClean="0"/>
              <a:t>They both may not move through walls and must stay on the maze path.</a:t>
            </a:r>
          </a:p>
          <a:p>
            <a:pPr lvl="1"/>
            <a:r>
              <a:rPr lang="en-US" dirty="0" smtClean="0"/>
              <a:t>The prince gets  a short, few second head start, as you jump off the balcony wall.</a:t>
            </a:r>
          </a:p>
          <a:p>
            <a:pPr lvl="1"/>
            <a:r>
              <a:rPr lang="en-US" dirty="0" smtClean="0"/>
              <a:t>The player  catches the prince  by colliding with him.</a:t>
            </a:r>
          </a:p>
          <a:p>
            <a:pPr lvl="1"/>
            <a:r>
              <a:rPr lang="en-US" dirty="0" smtClean="0"/>
              <a:t>The prince wins by reaching the exit to the maze without the player catching them. </a:t>
            </a:r>
          </a:p>
          <a:p>
            <a:r>
              <a:rPr lang="en-US" u="sng" dirty="0" smtClean="0"/>
              <a:t>Physics</a:t>
            </a:r>
            <a:r>
              <a:rPr lang="en-US" u="sng" dirty="0"/>
              <a:t>:</a:t>
            </a:r>
            <a:r>
              <a:rPr lang="en-US" dirty="0"/>
              <a:t> Normal collision and gravity mechanics. </a:t>
            </a:r>
            <a:endParaRPr lang="en-US" dirty="0" smtClean="0"/>
          </a:p>
          <a:p>
            <a:pPr lvl="1"/>
            <a:r>
              <a:rPr lang="en-US" dirty="0"/>
              <a:t>N</a:t>
            </a:r>
            <a:r>
              <a:rPr lang="en-US" dirty="0" smtClean="0"/>
              <a:t>o </a:t>
            </a:r>
            <a:r>
              <a:rPr lang="en-US" dirty="0"/>
              <a:t>moving through the ground or through walls</a:t>
            </a:r>
            <a:r>
              <a:rPr lang="en-US" dirty="0" smtClean="0"/>
              <a:t>.</a:t>
            </a:r>
          </a:p>
          <a:p>
            <a:pPr lvl="1"/>
            <a:r>
              <a:rPr lang="en-US" dirty="0" smtClean="0"/>
              <a:t>No jumping.</a:t>
            </a:r>
            <a:endParaRPr lang="en-US" dirty="0"/>
          </a:p>
        </p:txBody>
      </p:sp>
    </p:spTree>
    <p:extLst>
      <p:ext uri="{BB962C8B-B14F-4D97-AF65-F5344CB8AC3E}">
        <p14:creationId xmlns:p14="http://schemas.microsoft.com/office/powerpoint/2010/main" val="2905802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Gameplay and Mechanics - Game Mechanics</a:t>
            </a:r>
            <a:endParaRPr lang="en-US" dirty="0"/>
          </a:p>
        </p:txBody>
      </p:sp>
      <p:sp>
        <p:nvSpPr>
          <p:cNvPr id="3" name="Content Placeholder 2"/>
          <p:cNvSpPr>
            <a:spLocks noGrp="1"/>
          </p:cNvSpPr>
          <p:nvPr>
            <p:ph idx="1"/>
          </p:nvPr>
        </p:nvSpPr>
        <p:spPr>
          <a:xfrm>
            <a:off x="696686" y="1538514"/>
            <a:ext cx="10871200" cy="5138057"/>
          </a:xfrm>
        </p:spPr>
        <p:txBody>
          <a:bodyPr>
            <a:normAutofit lnSpcReduction="10000"/>
          </a:bodyPr>
          <a:lstStyle/>
          <a:p>
            <a:r>
              <a:rPr lang="en-US" u="sng" dirty="0" smtClean="0"/>
              <a:t>Movement:</a:t>
            </a:r>
            <a:endParaRPr lang="en-US" dirty="0" smtClean="0"/>
          </a:p>
          <a:p>
            <a:pPr lvl="1"/>
            <a:r>
              <a:rPr lang="en-US" dirty="0" smtClean="0"/>
              <a:t>WASD or Arrow Keys: Forward / Left / Backward / Right</a:t>
            </a:r>
          </a:p>
          <a:p>
            <a:pPr lvl="1"/>
            <a:r>
              <a:rPr lang="en-US" dirty="0" smtClean="0"/>
              <a:t>Look Around / Head Movement: Mouse </a:t>
            </a:r>
          </a:p>
          <a:p>
            <a:r>
              <a:rPr lang="en-US" u="sng" dirty="0" smtClean="0"/>
              <a:t>Objects:</a:t>
            </a:r>
            <a:r>
              <a:rPr lang="en-US" dirty="0" smtClean="0"/>
              <a:t> No objects in game that can be picked up or moved.</a:t>
            </a:r>
            <a:endParaRPr lang="en-US" dirty="0"/>
          </a:p>
          <a:p>
            <a:r>
              <a:rPr lang="en-US" u="sng" dirty="0" smtClean="0"/>
              <a:t>Actions: </a:t>
            </a:r>
          </a:p>
          <a:p>
            <a:pPr lvl="1"/>
            <a:r>
              <a:rPr lang="en-US" dirty="0" smtClean="0"/>
              <a:t>Switches / Buttons: No switches or buttons</a:t>
            </a:r>
          </a:p>
          <a:p>
            <a:pPr lvl="1"/>
            <a:r>
              <a:rPr lang="en-US" dirty="0" smtClean="0"/>
              <a:t>Objects: No picking up, carrying, or dropping objects</a:t>
            </a:r>
          </a:p>
          <a:p>
            <a:pPr lvl="1"/>
            <a:r>
              <a:rPr lang="en-US" dirty="0" smtClean="0"/>
              <a:t>Reading: Nothing to read in the game for the characters.</a:t>
            </a:r>
          </a:p>
          <a:p>
            <a:r>
              <a:rPr lang="en-US" u="sng" dirty="0" smtClean="0"/>
              <a:t>Combat:</a:t>
            </a:r>
          </a:p>
          <a:p>
            <a:pPr lvl="1"/>
            <a:r>
              <a:rPr lang="en-US" dirty="0" smtClean="0"/>
              <a:t>No combat in the game.</a:t>
            </a:r>
          </a:p>
          <a:p>
            <a:pPr lvl="1"/>
            <a:r>
              <a:rPr lang="en-US" dirty="0" smtClean="0"/>
              <a:t> Player must collide  with Edwin to win is the only potential conflict and it is modeled through the characters meshes touching.</a:t>
            </a:r>
          </a:p>
          <a:p>
            <a:r>
              <a:rPr lang="en-US" u="sng" dirty="0" smtClean="0"/>
              <a:t>Economy:</a:t>
            </a:r>
            <a:r>
              <a:rPr lang="en-US" dirty="0" smtClean="0"/>
              <a:t> There is no economy in the game.</a:t>
            </a:r>
          </a:p>
        </p:txBody>
      </p:sp>
    </p:spTree>
    <p:extLst>
      <p:ext uri="{BB962C8B-B14F-4D97-AF65-F5344CB8AC3E}">
        <p14:creationId xmlns:p14="http://schemas.microsoft.com/office/powerpoint/2010/main" val="739137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309" y="0"/>
            <a:ext cx="10353762" cy="899886"/>
          </a:xfrm>
        </p:spPr>
        <p:txBody>
          <a:bodyPr/>
          <a:lstStyle/>
          <a:p>
            <a:r>
              <a:rPr lang="en-US" dirty="0" smtClean="0"/>
              <a:t>Gameplay and Mechanics – Screen Flow</a:t>
            </a:r>
            <a:endParaRPr lang="en-US" dirty="0"/>
          </a:p>
        </p:txBody>
      </p:sp>
      <p:sp>
        <p:nvSpPr>
          <p:cNvPr id="3" name="Content Placeholder 2"/>
          <p:cNvSpPr>
            <a:spLocks noGrp="1"/>
          </p:cNvSpPr>
          <p:nvPr>
            <p:ph idx="1"/>
          </p:nvPr>
        </p:nvSpPr>
        <p:spPr>
          <a:xfrm>
            <a:off x="432593" y="725714"/>
            <a:ext cx="10871200" cy="5138057"/>
          </a:xfrm>
        </p:spPr>
        <p:txBody>
          <a:bodyPr>
            <a:normAutofit/>
          </a:bodyPr>
          <a:lstStyle/>
          <a:p>
            <a:pPr marL="36900" indent="0" algn="ctr">
              <a:buNone/>
            </a:pPr>
            <a:r>
              <a:rPr lang="en-US" dirty="0" smtClean="0"/>
              <a:t>Screen Flow Chart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536" y="1136196"/>
            <a:ext cx="7625669" cy="5289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791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405" y="0"/>
            <a:ext cx="10353762" cy="970450"/>
          </a:xfrm>
        </p:spPr>
        <p:txBody>
          <a:bodyPr/>
          <a:lstStyle/>
          <a:p>
            <a:r>
              <a:rPr lang="en-US" dirty="0" smtClean="0"/>
              <a:t>Gameplay and Mechanics – Screen Flow</a:t>
            </a:r>
            <a:endParaRPr lang="en-US" dirty="0"/>
          </a:p>
        </p:txBody>
      </p:sp>
      <p:sp>
        <p:nvSpPr>
          <p:cNvPr id="3" name="Content Placeholder 2"/>
          <p:cNvSpPr>
            <a:spLocks noGrp="1"/>
          </p:cNvSpPr>
          <p:nvPr>
            <p:ph idx="1"/>
          </p:nvPr>
        </p:nvSpPr>
        <p:spPr>
          <a:xfrm>
            <a:off x="377190" y="852714"/>
            <a:ext cx="11430000" cy="6005286"/>
          </a:xfrm>
        </p:spPr>
        <p:txBody>
          <a:bodyPr>
            <a:normAutofit fontScale="62500" lnSpcReduction="20000"/>
          </a:bodyPr>
          <a:lstStyle/>
          <a:p>
            <a:pPr marL="36900" indent="0">
              <a:buNone/>
            </a:pPr>
            <a:r>
              <a:rPr lang="en-US" dirty="0" smtClean="0"/>
              <a:t>Screen Descriptions</a:t>
            </a:r>
          </a:p>
          <a:p>
            <a:r>
              <a:rPr lang="en-US" dirty="0" smtClean="0"/>
              <a:t>Start Screen</a:t>
            </a:r>
          </a:p>
          <a:p>
            <a:pPr lvl="1"/>
            <a:r>
              <a:rPr lang="en-US" dirty="0" smtClean="0"/>
              <a:t>Start Screen giving the option for the player to begin a new game, view the game credits, or exit the game. </a:t>
            </a:r>
          </a:p>
          <a:p>
            <a:pPr lvl="1"/>
            <a:r>
              <a:rPr lang="en-US" dirty="0" smtClean="0"/>
              <a:t>The Start Screen leads to the Directions Screen after the start game button has been pressed.</a:t>
            </a:r>
          </a:p>
          <a:p>
            <a:r>
              <a:rPr lang="en-US" dirty="0" smtClean="0"/>
              <a:t>Directions Screen</a:t>
            </a:r>
          </a:p>
          <a:p>
            <a:pPr lvl="1"/>
            <a:r>
              <a:rPr lang="en-US" dirty="0" smtClean="0"/>
              <a:t>The Directions Screen informs the player of the controls and rules of the game.</a:t>
            </a:r>
          </a:p>
          <a:p>
            <a:pPr lvl="1"/>
            <a:r>
              <a:rPr lang="en-US" dirty="0" smtClean="0"/>
              <a:t>The Directions Screen leads the player to the Story Screen after the continue button has been pressed.</a:t>
            </a:r>
          </a:p>
          <a:p>
            <a:r>
              <a:rPr lang="en-US" dirty="0" smtClean="0"/>
              <a:t>Story Screen</a:t>
            </a:r>
          </a:p>
          <a:p>
            <a:pPr lvl="1"/>
            <a:r>
              <a:rPr lang="en-US" dirty="0" smtClean="0"/>
              <a:t>The Story Screen tells the player the game story and background.</a:t>
            </a:r>
          </a:p>
          <a:p>
            <a:pPr lvl="1"/>
            <a:r>
              <a:rPr lang="en-US" dirty="0" smtClean="0"/>
              <a:t>The Story Screen leads the player to the Difficulty Screen after the continue button has been pressed.</a:t>
            </a:r>
          </a:p>
          <a:p>
            <a:r>
              <a:rPr lang="en-US" dirty="0" smtClean="0"/>
              <a:t>Difficulty Screen</a:t>
            </a:r>
          </a:p>
          <a:p>
            <a:pPr lvl="1"/>
            <a:r>
              <a:rPr lang="en-US" dirty="0" smtClean="0"/>
              <a:t>The Difficulty Screen is where the player chooses one of three difficulty settings (easy/ medium / hard) which effects the level design.</a:t>
            </a:r>
          </a:p>
          <a:p>
            <a:pPr lvl="1"/>
            <a:r>
              <a:rPr lang="en-US" dirty="0" smtClean="0"/>
              <a:t>The Difficulty Screen leads the player to the Gameplay Screen after selecting a difficulty and the start button has been pressed.</a:t>
            </a:r>
          </a:p>
          <a:p>
            <a:r>
              <a:rPr lang="en-US" dirty="0" smtClean="0"/>
              <a:t>Gameplay Screen</a:t>
            </a:r>
          </a:p>
          <a:p>
            <a:pPr lvl="1"/>
            <a:r>
              <a:rPr lang="en-US" dirty="0" smtClean="0"/>
              <a:t>The Gameplay Screen is where the player will actually play the game. It includes the HUD for the player as well as the first person view of the game from Princess Regina’s point of view.</a:t>
            </a:r>
          </a:p>
          <a:p>
            <a:pPr lvl="1"/>
            <a:r>
              <a:rPr lang="en-US" dirty="0" smtClean="0"/>
              <a:t>The player from the Gameplay Screen can either move to the Pause Screen by pressing the pause button, Victory Screen by catching the prince, or Defeat Screen by letting Edwin exit the maze.</a:t>
            </a:r>
          </a:p>
          <a:p>
            <a:r>
              <a:rPr lang="en-US" dirty="0" smtClean="0"/>
              <a:t>Pause Screen</a:t>
            </a:r>
          </a:p>
          <a:p>
            <a:pPr lvl="1"/>
            <a:r>
              <a:rPr lang="en-US" dirty="0" smtClean="0"/>
              <a:t>The Pause Screen is where the player can freeze the game or unfreeze the game. </a:t>
            </a:r>
          </a:p>
          <a:p>
            <a:r>
              <a:rPr lang="en-US" dirty="0" smtClean="0"/>
              <a:t>Victory Screen</a:t>
            </a:r>
          </a:p>
          <a:p>
            <a:pPr lvl="1"/>
            <a:r>
              <a:rPr lang="en-US" dirty="0" smtClean="0"/>
              <a:t>The Victory Screen displays to the player that they have won the game and gives them the option to restart or quit the game.</a:t>
            </a:r>
          </a:p>
          <a:p>
            <a:r>
              <a:rPr lang="en-US" dirty="0" smtClean="0"/>
              <a:t>Defeat Screen</a:t>
            </a:r>
          </a:p>
          <a:p>
            <a:pPr lvl="1"/>
            <a:r>
              <a:rPr lang="en-US" dirty="0" smtClean="0"/>
              <a:t>The Defeat Screen displays to the player that they have lost the game and gives them the option to restart or quit the game. </a:t>
            </a:r>
          </a:p>
        </p:txBody>
      </p:sp>
    </p:spTree>
    <p:extLst>
      <p:ext uri="{BB962C8B-B14F-4D97-AF65-F5344CB8AC3E}">
        <p14:creationId xmlns:p14="http://schemas.microsoft.com/office/powerpoint/2010/main" val="1102232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18110"/>
            <a:ext cx="11704320" cy="1116330"/>
          </a:xfrm>
        </p:spPr>
        <p:txBody>
          <a:bodyPr>
            <a:normAutofit fontScale="90000"/>
          </a:bodyPr>
          <a:lstStyle/>
          <a:p>
            <a:r>
              <a:rPr lang="en-US" dirty="0" smtClean="0"/>
              <a:t>Gameplay and Mechanics – Game Options, Replaying, and Saving</a:t>
            </a:r>
            <a:endParaRPr lang="en-US" dirty="0"/>
          </a:p>
        </p:txBody>
      </p:sp>
      <p:sp>
        <p:nvSpPr>
          <p:cNvPr id="3" name="Content Placeholder 2"/>
          <p:cNvSpPr>
            <a:spLocks noGrp="1"/>
          </p:cNvSpPr>
          <p:nvPr>
            <p:ph idx="1"/>
          </p:nvPr>
        </p:nvSpPr>
        <p:spPr>
          <a:xfrm>
            <a:off x="696686" y="1538514"/>
            <a:ext cx="10871200" cy="5138057"/>
          </a:xfrm>
        </p:spPr>
        <p:txBody>
          <a:bodyPr>
            <a:normAutofit/>
          </a:bodyPr>
          <a:lstStyle/>
          <a:p>
            <a:r>
              <a:rPr lang="en-US" u="sng" dirty="0"/>
              <a:t>2</a:t>
            </a:r>
            <a:r>
              <a:rPr lang="en-US" u="sng" dirty="0" smtClean="0"/>
              <a:t> Game Options: </a:t>
            </a:r>
            <a:r>
              <a:rPr lang="en-US" dirty="0" smtClean="0"/>
              <a:t>– Effect the level of difficulty and the level design of the game.</a:t>
            </a:r>
          </a:p>
          <a:p>
            <a:pPr lvl="1"/>
            <a:r>
              <a:rPr lang="en-US" dirty="0" smtClean="0"/>
              <a:t>Easy</a:t>
            </a:r>
            <a:r>
              <a:rPr lang="en-US" dirty="0"/>
              <a:t>: </a:t>
            </a:r>
          </a:p>
          <a:p>
            <a:pPr lvl="2"/>
            <a:r>
              <a:rPr lang="en-US" dirty="0" smtClean="0"/>
              <a:t>The player will move faster than the AI.</a:t>
            </a:r>
            <a:endParaRPr lang="en-US" dirty="0">
              <a:effectLst/>
            </a:endParaRPr>
          </a:p>
          <a:p>
            <a:pPr lvl="1"/>
            <a:r>
              <a:rPr lang="en-US" dirty="0" smtClean="0"/>
              <a:t>Hard</a:t>
            </a:r>
            <a:r>
              <a:rPr lang="en-US" dirty="0"/>
              <a:t>: </a:t>
            </a:r>
          </a:p>
          <a:p>
            <a:pPr lvl="2"/>
            <a:r>
              <a:rPr lang="en-US" dirty="0" smtClean="0"/>
              <a:t>The AI will move faster than the player.</a:t>
            </a:r>
            <a:endParaRPr lang="en-US" dirty="0"/>
          </a:p>
          <a:p>
            <a:r>
              <a:rPr lang="en-US" u="sng" dirty="0" smtClean="0"/>
              <a:t>Replaying:</a:t>
            </a:r>
            <a:r>
              <a:rPr lang="en-US" dirty="0" smtClean="0"/>
              <a:t> The player may select to restart the game from the pause screen, victory screen, or defeat screen. Selecting restart the game results in taking the player back to the difficulty selection screen. No data is saved from the previous play through.</a:t>
            </a:r>
            <a:endParaRPr lang="en-US" u="sng" dirty="0"/>
          </a:p>
          <a:p>
            <a:r>
              <a:rPr lang="en-US" u="sng" dirty="0" smtClean="0"/>
              <a:t>Saving:</a:t>
            </a:r>
            <a:r>
              <a:rPr lang="en-US" dirty="0" smtClean="0"/>
              <a:t> There is no option to save a game or any data in this game.</a:t>
            </a:r>
            <a:endParaRPr lang="en-US" u="sng" dirty="0"/>
          </a:p>
          <a:p>
            <a:pPr marL="36900" indent="0">
              <a:buNone/>
            </a:pPr>
            <a:endParaRPr lang="en-US" dirty="0" smtClean="0"/>
          </a:p>
        </p:txBody>
      </p:sp>
    </p:spTree>
    <p:extLst>
      <p:ext uri="{BB962C8B-B14F-4D97-AF65-F5344CB8AC3E}">
        <p14:creationId xmlns:p14="http://schemas.microsoft.com/office/powerpoint/2010/main" val="3713273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Gameplay and Mechanics – Level Summary</a:t>
            </a:r>
            <a:endParaRPr lang="en-US" dirty="0"/>
          </a:p>
        </p:txBody>
      </p:sp>
      <p:sp>
        <p:nvSpPr>
          <p:cNvPr id="3" name="Content Placeholder 2"/>
          <p:cNvSpPr>
            <a:spLocks noGrp="1"/>
          </p:cNvSpPr>
          <p:nvPr>
            <p:ph idx="1"/>
          </p:nvPr>
        </p:nvSpPr>
        <p:spPr>
          <a:xfrm>
            <a:off x="696686" y="1538514"/>
            <a:ext cx="10871200" cy="5162911"/>
          </a:xfrm>
        </p:spPr>
        <p:txBody>
          <a:bodyPr>
            <a:normAutofit/>
          </a:bodyPr>
          <a:lstStyle/>
          <a:p>
            <a:r>
              <a:rPr lang="en-US" dirty="0"/>
              <a:t>Synopsis: </a:t>
            </a:r>
          </a:p>
          <a:p>
            <a:pPr lvl="1"/>
            <a:r>
              <a:rPr lang="en-US" dirty="0"/>
              <a:t>Regina’s castle built to capture Prince Edwin.</a:t>
            </a:r>
            <a:endParaRPr lang="en-US" dirty="0">
              <a:effectLst/>
            </a:endParaRPr>
          </a:p>
          <a:p>
            <a:r>
              <a:rPr lang="en-US" dirty="0"/>
              <a:t>Physical Description: </a:t>
            </a:r>
          </a:p>
          <a:p>
            <a:pPr lvl="1"/>
            <a:r>
              <a:rPr lang="en-US" dirty="0"/>
              <a:t>A dynamic maze with many directions to got, but with some clues as to where Prince Edwin is. Some windows and high up places will be accessible by the player so they can figure out how to cut them off. A dark castle like design will be implemented on a flat terrain surface. The maze will have four exits where at the start of the game, the AI will choose a path to take to one of the exits. </a:t>
            </a:r>
            <a:endParaRPr lang="en-US" dirty="0">
              <a:effectLst/>
            </a:endParaRPr>
          </a:p>
          <a:p>
            <a:r>
              <a:rPr lang="en-US" dirty="0"/>
              <a:t>Objective: </a:t>
            </a:r>
          </a:p>
          <a:p>
            <a:pPr lvl="1"/>
            <a:r>
              <a:rPr lang="en-US" dirty="0"/>
              <a:t>The player must figure out which exit they are going for and cut them off to capture them.</a:t>
            </a:r>
            <a:endParaRPr lang="en-US" dirty="0" smtClean="0"/>
          </a:p>
        </p:txBody>
      </p:sp>
    </p:spTree>
    <p:extLst>
      <p:ext uri="{BB962C8B-B14F-4D97-AF65-F5344CB8AC3E}">
        <p14:creationId xmlns:p14="http://schemas.microsoft.com/office/powerpoint/2010/main" val="1919450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609600"/>
            <a:ext cx="11852910" cy="970450"/>
          </a:xfrm>
        </p:spPr>
        <p:txBody>
          <a:bodyPr>
            <a:normAutofit/>
          </a:bodyPr>
          <a:lstStyle/>
          <a:p>
            <a:r>
              <a:rPr lang="en-US" dirty="0" smtClean="0"/>
              <a:t>Story, Setting, and Character – Story and Narrative</a:t>
            </a:r>
            <a:endParaRPr lang="en-US" dirty="0"/>
          </a:p>
        </p:txBody>
      </p:sp>
      <p:sp>
        <p:nvSpPr>
          <p:cNvPr id="3" name="Content Placeholder 2"/>
          <p:cNvSpPr>
            <a:spLocks noGrp="1"/>
          </p:cNvSpPr>
          <p:nvPr>
            <p:ph idx="1"/>
          </p:nvPr>
        </p:nvSpPr>
        <p:spPr>
          <a:xfrm>
            <a:off x="320040" y="1732449"/>
            <a:ext cx="11555730" cy="4896951"/>
          </a:xfrm>
        </p:spPr>
        <p:txBody>
          <a:bodyPr>
            <a:normAutofit fontScale="92500" lnSpcReduction="20000"/>
          </a:bodyPr>
          <a:lstStyle/>
          <a:p>
            <a:pPr marL="36900" indent="0">
              <a:buNone/>
            </a:pPr>
            <a:r>
              <a:rPr lang="en-US" u="sng" dirty="0" smtClean="0"/>
              <a:t>Plot Summary:</a:t>
            </a:r>
          </a:p>
          <a:p>
            <a:r>
              <a:rPr lang="en-US" u="sng" dirty="0" smtClean="0"/>
              <a:t>Backstory</a:t>
            </a:r>
            <a:r>
              <a:rPr lang="en-US" u="sng" dirty="0"/>
              <a:t>: </a:t>
            </a:r>
            <a:r>
              <a:rPr lang="en-US" dirty="0"/>
              <a:t>A fair Princess named Regina who lives in a beautiful castle was betrothed to a Prince named Edwin from a far away kingdom to strengthen the Princesses eventual reign. Unfortunately, after the Prince appeared in shining armor and gave the princess a very large and expensive engagement ring he removed his helmet to reveal a disfigured, battle-scarred face. In short, he was hideous and the fair but shallow princess broke off the engagement. Yet, she kept the ring. The Prince now seeks to reclaim the ring and return to his kingdom but Princess Regina will do anything to stop him. Prince Edwin snuck into Regina’s castle and stole the ring, but Regina spotted him from her balcony and must chase him through the maze (that was built in order to stop him from stealing it) to get it back!</a:t>
            </a:r>
          </a:p>
          <a:p>
            <a:r>
              <a:rPr lang="en-US" u="sng" dirty="0" smtClean="0"/>
              <a:t>Plot Elements: </a:t>
            </a:r>
          </a:p>
          <a:p>
            <a:pPr lvl="1"/>
            <a:r>
              <a:rPr lang="en-US" dirty="0" smtClean="0"/>
              <a:t>Exposition: See backstory. It is presented to the player on the Story Screen before the start of the game.</a:t>
            </a:r>
          </a:p>
          <a:p>
            <a:pPr lvl="1"/>
            <a:r>
              <a:rPr lang="en-US" dirty="0" smtClean="0"/>
              <a:t>Rising Action: As the game starts, the player sees Prince Edwin with the ring in the center of the maze and jumps off her balcony to begin to chase him. </a:t>
            </a:r>
          </a:p>
          <a:p>
            <a:pPr lvl="1"/>
            <a:r>
              <a:rPr lang="en-US" dirty="0" smtClean="0"/>
              <a:t>Climax: The player as Princes Regina chases Prince Edwin through the maze in hectic race for control of the ring.</a:t>
            </a:r>
          </a:p>
          <a:p>
            <a:pPr lvl="1"/>
            <a:r>
              <a:rPr lang="en-US" dirty="0" smtClean="0"/>
              <a:t>Falling Action: The player catches the prince or he escapes the maze with the ring.</a:t>
            </a:r>
          </a:p>
          <a:p>
            <a:pPr lvl="1"/>
            <a:r>
              <a:rPr lang="en-US" dirty="0" smtClean="0"/>
              <a:t>Resolution: The player is presented with either the victory or defeat screen based upon the event that occurred in the falling action. </a:t>
            </a:r>
          </a:p>
          <a:p>
            <a:pPr lvl="1"/>
            <a:endParaRPr lang="en-US" dirty="0"/>
          </a:p>
        </p:txBody>
      </p:sp>
    </p:spTree>
    <p:extLst>
      <p:ext uri="{BB962C8B-B14F-4D97-AF65-F5344CB8AC3E}">
        <p14:creationId xmlns:p14="http://schemas.microsoft.com/office/powerpoint/2010/main" val="1385488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Story, Setting, and Character – Story and Narrative</a:t>
            </a:r>
            <a:endParaRPr lang="en-US" dirty="0"/>
          </a:p>
        </p:txBody>
      </p:sp>
      <p:sp>
        <p:nvSpPr>
          <p:cNvPr id="3" name="Content Placeholder 2"/>
          <p:cNvSpPr>
            <a:spLocks noGrp="1"/>
          </p:cNvSpPr>
          <p:nvPr>
            <p:ph idx="1"/>
          </p:nvPr>
        </p:nvSpPr>
        <p:spPr>
          <a:xfrm>
            <a:off x="422910" y="1732449"/>
            <a:ext cx="11281410" cy="4828371"/>
          </a:xfrm>
        </p:spPr>
        <p:txBody>
          <a:bodyPr>
            <a:normAutofit lnSpcReduction="10000"/>
          </a:bodyPr>
          <a:lstStyle/>
          <a:p>
            <a:r>
              <a:rPr lang="en-US" u="sng" dirty="0" smtClean="0"/>
              <a:t>Game </a:t>
            </a:r>
            <a:r>
              <a:rPr lang="en-US" u="sng" dirty="0"/>
              <a:t>Progression</a:t>
            </a:r>
            <a:r>
              <a:rPr lang="en-US" u="sng" dirty="0" smtClean="0"/>
              <a:t>:</a:t>
            </a:r>
            <a:endParaRPr lang="en-US" dirty="0" smtClean="0"/>
          </a:p>
          <a:p>
            <a:pPr lvl="1"/>
            <a:r>
              <a:rPr lang="en-US" dirty="0"/>
              <a:t>There will be four scenes</a:t>
            </a:r>
            <a:r>
              <a:rPr lang="en-US" dirty="0" smtClean="0"/>
              <a:t>:</a:t>
            </a:r>
            <a:endParaRPr lang="en-US" b="0" dirty="0" smtClean="0">
              <a:effectLst/>
            </a:endParaRPr>
          </a:p>
          <a:p>
            <a:pPr lvl="1" fontAlgn="base"/>
            <a:r>
              <a:rPr lang="en-US" dirty="0"/>
              <a:t>Opening/balcony scene: This scene will be the start of the game where Princess Regina will see Prince Edwin running into her maze castle with her engagement ring. Princess Regina will have to jump/fall off her balcony to start chasing Prince Edwin</a:t>
            </a:r>
          </a:p>
          <a:p>
            <a:pPr lvl="1" fontAlgn="base"/>
            <a:r>
              <a:rPr lang="en-US" dirty="0"/>
              <a:t>Running through castle scene: This scene is where the player will be able to move and control </a:t>
            </a:r>
          </a:p>
          <a:p>
            <a:pPr lvl="1" fontAlgn="base"/>
            <a:r>
              <a:rPr lang="en-US" u="sng" dirty="0"/>
              <a:t>Victory scene:</a:t>
            </a:r>
            <a:r>
              <a:rPr lang="en-US" dirty="0"/>
              <a:t> </a:t>
            </a:r>
            <a:r>
              <a:rPr lang="en-US" dirty="0" smtClean="0"/>
              <a:t>This screen will be an opaque yellow color over the gameplay screen with the statement “victory” and a button to start the game again or quit.</a:t>
            </a:r>
            <a:endParaRPr lang="en-US" dirty="0"/>
          </a:p>
          <a:p>
            <a:pPr lvl="1" fontAlgn="base"/>
            <a:r>
              <a:rPr lang="en-US" u="sng" dirty="0"/>
              <a:t>Defeat scene: </a:t>
            </a:r>
            <a:r>
              <a:rPr lang="en-US" dirty="0"/>
              <a:t>This screen will be an opaque yellow color over the gameplay screen with the statement </a:t>
            </a:r>
            <a:r>
              <a:rPr lang="en-US" dirty="0" smtClean="0"/>
              <a:t>“defeat” </a:t>
            </a:r>
            <a:r>
              <a:rPr lang="en-US" dirty="0"/>
              <a:t>and a button to start the game again or quit</a:t>
            </a:r>
            <a:r>
              <a:rPr lang="en-US" dirty="0" smtClean="0"/>
              <a:t>.</a:t>
            </a:r>
            <a:endParaRPr lang="en-US" dirty="0"/>
          </a:p>
          <a:p>
            <a:pPr lvl="1" fontAlgn="base"/>
            <a:r>
              <a:rPr lang="en-US" dirty="0" smtClean="0"/>
              <a:t>There will be two levels but only one maze. Each level will be based upon the difficulty chosen by the player at the beginning of the game</a:t>
            </a:r>
          </a:p>
          <a:p>
            <a:r>
              <a:rPr lang="en-US" u="sng" dirty="0" smtClean="0"/>
              <a:t>License Considerations: </a:t>
            </a:r>
            <a:r>
              <a:rPr lang="en-US" dirty="0" smtClean="0"/>
              <a:t>There are no licensing considerations related to the story, characters, or places.</a:t>
            </a:r>
            <a:br>
              <a:rPr lang="en-US" dirty="0" smtClean="0"/>
            </a:br>
            <a:endParaRPr lang="en-US" dirty="0"/>
          </a:p>
        </p:txBody>
      </p:sp>
    </p:spTree>
    <p:extLst>
      <p:ext uri="{BB962C8B-B14F-4D97-AF65-F5344CB8AC3E}">
        <p14:creationId xmlns:p14="http://schemas.microsoft.com/office/powerpoint/2010/main" val="151257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5" name="Content Placeholder 4"/>
          <p:cNvSpPr>
            <a:spLocks noGrp="1"/>
          </p:cNvSpPr>
          <p:nvPr>
            <p:ph idx="1"/>
          </p:nvPr>
        </p:nvSpPr>
        <p:spPr>
          <a:xfrm>
            <a:off x="901270" y="1506980"/>
            <a:ext cx="10353762" cy="4918872"/>
          </a:xfrm>
        </p:spPr>
        <p:txBody>
          <a:bodyPr>
            <a:normAutofit fontScale="92500" lnSpcReduction="10000"/>
          </a:bodyPr>
          <a:lstStyle/>
          <a:p>
            <a:r>
              <a:rPr lang="en-US" dirty="0" smtClean="0">
                <a:hlinkClick r:id="rId2" action="ppaction://hlinksldjump"/>
              </a:rPr>
              <a:t>Design History</a:t>
            </a:r>
            <a:endParaRPr lang="en-US" dirty="0" smtClean="0"/>
          </a:p>
          <a:p>
            <a:r>
              <a:rPr lang="en-US" dirty="0" smtClean="0">
                <a:hlinkMouseOver r:id="rId3" action="ppaction://hlinksldjump"/>
              </a:rPr>
              <a:t>Game Overview</a:t>
            </a:r>
            <a:endParaRPr lang="en-US" dirty="0" smtClean="0"/>
          </a:p>
          <a:p>
            <a:r>
              <a:rPr lang="en-US" dirty="0">
                <a:hlinkClick r:id="rId4" action="ppaction://hlinksldjump"/>
              </a:rPr>
              <a:t>G</a:t>
            </a:r>
            <a:r>
              <a:rPr lang="en-US" dirty="0" smtClean="0">
                <a:hlinkClick r:id="rId4" action="ppaction://hlinksldjump"/>
              </a:rPr>
              <a:t>ame Concept</a:t>
            </a:r>
            <a:endParaRPr lang="en-US" dirty="0" smtClean="0"/>
          </a:p>
          <a:p>
            <a:pPr lvl="1"/>
            <a:r>
              <a:rPr lang="en-US" dirty="0" smtClean="0">
                <a:hlinkClick r:id="rId4" action="ppaction://hlinksldjump"/>
              </a:rPr>
              <a:t>Story Abstract</a:t>
            </a:r>
            <a:endParaRPr lang="en-US" dirty="0" smtClean="0"/>
          </a:p>
          <a:p>
            <a:pPr lvl="1"/>
            <a:r>
              <a:rPr lang="en-US" dirty="0" smtClean="0">
                <a:hlinkClick r:id="rId5" action="ppaction://hlinksldjump"/>
              </a:rPr>
              <a:t>Game Flow Summary and Gameplay</a:t>
            </a:r>
            <a:endParaRPr lang="en-US" dirty="0" smtClean="0"/>
          </a:p>
          <a:p>
            <a:pPr lvl="1"/>
            <a:r>
              <a:rPr lang="en-US" dirty="0" smtClean="0">
                <a:hlinkClick r:id="rId6" action="ppaction://hlinksldjump"/>
              </a:rPr>
              <a:t>Look and Feel</a:t>
            </a:r>
            <a:endParaRPr lang="en-US" dirty="0" smtClean="0"/>
          </a:p>
          <a:p>
            <a:r>
              <a:rPr lang="en-US" dirty="0" smtClean="0">
                <a:hlinkClick r:id="rId7" action="ppaction://hlinksldjump"/>
              </a:rPr>
              <a:t>Project Scope</a:t>
            </a:r>
            <a:endParaRPr lang="en-US" dirty="0" smtClean="0"/>
          </a:p>
          <a:p>
            <a:r>
              <a:rPr lang="en-US" dirty="0" smtClean="0">
                <a:hlinkClick r:id="rId8" action="ppaction://hlinksldjump"/>
              </a:rPr>
              <a:t>Gameplay and Mechanics</a:t>
            </a:r>
            <a:endParaRPr lang="en-US" dirty="0" smtClean="0"/>
          </a:p>
          <a:p>
            <a:pPr lvl="1"/>
            <a:r>
              <a:rPr lang="en-US" dirty="0" smtClean="0">
                <a:hlinkClick r:id="rId8" action="ppaction://hlinksldjump"/>
              </a:rPr>
              <a:t>Gameplay</a:t>
            </a:r>
            <a:endParaRPr lang="en-US" dirty="0" smtClean="0"/>
          </a:p>
          <a:p>
            <a:pPr lvl="1"/>
            <a:r>
              <a:rPr lang="en-US" dirty="0" smtClean="0">
                <a:hlinkClick r:id="rId9" action="ppaction://hlinksldjump"/>
              </a:rPr>
              <a:t>Game Mechanics</a:t>
            </a:r>
            <a:endParaRPr lang="en-US" dirty="0" smtClean="0"/>
          </a:p>
          <a:p>
            <a:pPr lvl="1"/>
            <a:r>
              <a:rPr lang="en-US" dirty="0" smtClean="0">
                <a:hlinkClick r:id="rId10" action="ppaction://hlinksldjump"/>
              </a:rPr>
              <a:t>Screen Flow</a:t>
            </a:r>
            <a:endParaRPr lang="en-US" dirty="0" smtClean="0"/>
          </a:p>
          <a:p>
            <a:pPr lvl="1"/>
            <a:r>
              <a:rPr lang="en-US" dirty="0" smtClean="0">
                <a:hlinkClick r:id="rId11" action="ppaction://hlinksldjump"/>
              </a:rPr>
              <a:t>Game Options, Replaying, and Saving</a:t>
            </a:r>
            <a:endParaRPr lang="en-US" dirty="0" smtClean="0"/>
          </a:p>
          <a:p>
            <a:pPr lvl="1"/>
            <a:r>
              <a:rPr lang="en-US" dirty="0" smtClean="0">
                <a:hlinkClick r:id="rId12" action="ppaction://hlinksldjump"/>
              </a:rPr>
              <a:t>Level Summary</a:t>
            </a:r>
            <a:endParaRPr lang="en-US" dirty="0" smtClean="0"/>
          </a:p>
          <a:p>
            <a:pPr lvl="1"/>
            <a:endParaRPr lang="en-US" dirty="0"/>
          </a:p>
        </p:txBody>
      </p:sp>
    </p:spTree>
    <p:extLst>
      <p:ext uri="{BB962C8B-B14F-4D97-AF65-F5344CB8AC3E}">
        <p14:creationId xmlns:p14="http://schemas.microsoft.com/office/powerpoint/2010/main" val="1631414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Story, Setting, and Character – Story and Narrative</a:t>
            </a:r>
            <a:endParaRPr lang="en-US" dirty="0"/>
          </a:p>
        </p:txBody>
      </p:sp>
      <p:sp>
        <p:nvSpPr>
          <p:cNvPr id="3" name="Content Placeholder 2"/>
          <p:cNvSpPr>
            <a:spLocks noGrp="1"/>
          </p:cNvSpPr>
          <p:nvPr>
            <p:ph idx="1"/>
          </p:nvPr>
        </p:nvSpPr>
        <p:spPr>
          <a:xfrm>
            <a:off x="422910" y="1732449"/>
            <a:ext cx="11281410" cy="4828371"/>
          </a:xfrm>
        </p:spPr>
        <p:txBody>
          <a:bodyPr>
            <a:normAutofit fontScale="92500" lnSpcReduction="20000"/>
          </a:bodyPr>
          <a:lstStyle/>
          <a:p>
            <a:r>
              <a:rPr lang="en-US" u="sng" dirty="0" smtClean="0"/>
              <a:t>Scenes and Storyboards: </a:t>
            </a:r>
          </a:p>
          <a:p>
            <a:pPr lvl="1"/>
            <a:r>
              <a:rPr lang="en-US" dirty="0" smtClean="0"/>
              <a:t>Scene 1: Maze Chase Beings</a:t>
            </a:r>
          </a:p>
          <a:p>
            <a:pPr lvl="2"/>
            <a:r>
              <a:rPr lang="en-US" dirty="0" smtClean="0"/>
              <a:t>Actors: Prince Edwin and Princess Regina</a:t>
            </a:r>
          </a:p>
          <a:p>
            <a:pPr lvl="2"/>
            <a:r>
              <a:rPr lang="en-US" dirty="0" smtClean="0"/>
              <a:t>Description: The prince begins to run with the ring from the center of the maze towards the exit. The princess watching from her balcony overlooking the center of the maze jumps from the balcony to chase after the prince. </a:t>
            </a:r>
          </a:p>
          <a:p>
            <a:pPr lvl="2"/>
            <a:r>
              <a:rPr lang="en-US" dirty="0" smtClean="0"/>
              <a:t>Storyboard: TBD</a:t>
            </a:r>
          </a:p>
          <a:p>
            <a:pPr lvl="2"/>
            <a:r>
              <a:rPr lang="en-US" dirty="0" smtClean="0"/>
              <a:t>Script: The script has no dialogue. The camera pans down from the balcony representing the princesses point of view in order to see the prince beginning to run from the center of he maze. A few seconds later the princess jumps down from the balcony into the center of the maze and beings chasing the prince.</a:t>
            </a:r>
          </a:p>
          <a:p>
            <a:pPr lvl="1"/>
            <a:r>
              <a:rPr lang="en-US" dirty="0" smtClean="0"/>
              <a:t>Scene 2: Maze Chase</a:t>
            </a:r>
          </a:p>
          <a:p>
            <a:pPr lvl="2"/>
            <a:r>
              <a:rPr lang="en-US" dirty="0" smtClean="0"/>
              <a:t>Actors: Prince Edwin and Princess Regina</a:t>
            </a:r>
          </a:p>
          <a:p>
            <a:pPr lvl="2"/>
            <a:r>
              <a:rPr lang="en-US" dirty="0" smtClean="0"/>
              <a:t>Description: The prince runs through the maze attempting to reach the exit while the princess pursues him in an attempt to catch the prince before he leaves the maze.</a:t>
            </a:r>
          </a:p>
          <a:p>
            <a:pPr lvl="2"/>
            <a:r>
              <a:rPr lang="en-US" dirty="0" smtClean="0"/>
              <a:t>Storyboard: TBD</a:t>
            </a:r>
          </a:p>
          <a:p>
            <a:pPr lvl="2"/>
            <a:r>
              <a:rPr lang="en-US" dirty="0" smtClean="0"/>
              <a:t>Script: The princess will shout a few select random phrases at the prince. The prince runs non-stop towards the exit traveling through the maze. The princess pursues him as per the players controls until the prince reaches the exit and the player loses or the player catches the prince and wins.</a:t>
            </a:r>
            <a:br>
              <a:rPr lang="en-US" dirty="0" smtClean="0"/>
            </a:br>
            <a:endParaRPr lang="en-US" dirty="0"/>
          </a:p>
        </p:txBody>
      </p:sp>
    </p:spTree>
    <p:extLst>
      <p:ext uri="{BB962C8B-B14F-4D97-AF65-F5344CB8AC3E}">
        <p14:creationId xmlns:p14="http://schemas.microsoft.com/office/powerpoint/2010/main" val="3593672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935" y="655320"/>
            <a:ext cx="10353762" cy="970450"/>
          </a:xfrm>
        </p:spPr>
        <p:txBody>
          <a:bodyPr>
            <a:normAutofit/>
          </a:bodyPr>
          <a:lstStyle/>
          <a:p>
            <a:r>
              <a:rPr lang="en-US" dirty="0" smtClean="0"/>
              <a:t>Story, Setting, and Character – Game World</a:t>
            </a:r>
            <a:endParaRPr lang="en-US" dirty="0"/>
          </a:p>
        </p:txBody>
      </p:sp>
      <p:sp>
        <p:nvSpPr>
          <p:cNvPr id="3" name="Content Placeholder 2"/>
          <p:cNvSpPr>
            <a:spLocks noGrp="1"/>
          </p:cNvSpPr>
          <p:nvPr>
            <p:ph idx="1"/>
          </p:nvPr>
        </p:nvSpPr>
        <p:spPr>
          <a:xfrm>
            <a:off x="422910" y="1732449"/>
            <a:ext cx="11281410" cy="4828371"/>
          </a:xfrm>
        </p:spPr>
        <p:txBody>
          <a:bodyPr>
            <a:normAutofit fontScale="77500" lnSpcReduction="20000"/>
          </a:bodyPr>
          <a:lstStyle/>
          <a:p>
            <a:r>
              <a:rPr lang="en-US" u="sng" dirty="0" smtClean="0"/>
              <a:t>General Look and Feel of World: </a:t>
            </a:r>
          </a:p>
          <a:p>
            <a:pPr lvl="1"/>
            <a:r>
              <a:rPr lang="en-US" dirty="0" smtClean="0"/>
              <a:t>The game takes place in a medieval fantasy setting of a large castle (belonging to the princess) with a maze built outside of it.</a:t>
            </a:r>
          </a:p>
          <a:p>
            <a:pPr lvl="1"/>
            <a:r>
              <a:rPr lang="en-US" dirty="0" smtClean="0"/>
              <a:t>The maze will have a generally dark color scheme to help represent that the main character is the antagonist of the story.</a:t>
            </a:r>
          </a:p>
          <a:p>
            <a:pPr lvl="1"/>
            <a:r>
              <a:rPr lang="en-US" dirty="0" smtClean="0"/>
              <a:t>The maze will be brightly lit with the “sun” and a sunset sky.</a:t>
            </a:r>
          </a:p>
          <a:p>
            <a:r>
              <a:rPr lang="en-US" u="sng" dirty="0" smtClean="0"/>
              <a:t>Area 1: Balcony Overlooking Maze</a:t>
            </a:r>
          </a:p>
          <a:p>
            <a:pPr lvl="1"/>
            <a:r>
              <a:rPr lang="en-US" dirty="0" smtClean="0"/>
              <a:t>General Description: A simple, stone balcony overlooking the center of the maze inside the castle courtyard.</a:t>
            </a:r>
          </a:p>
          <a:p>
            <a:pPr lvl="1"/>
            <a:r>
              <a:rPr lang="en-US" dirty="0" smtClean="0"/>
              <a:t>Physical Characteristics: Small, stone, relatively low  to the maze so a jump from the balcony to the maze wouldn’t be too unrealistic from a survival standpoint. </a:t>
            </a:r>
          </a:p>
          <a:p>
            <a:pPr lvl="1"/>
            <a:r>
              <a:rPr lang="en-US" dirty="0" smtClean="0"/>
              <a:t>Levels That Use Area 1: Easy/ Hard Levels</a:t>
            </a:r>
          </a:p>
          <a:p>
            <a:pPr lvl="1"/>
            <a:r>
              <a:rPr lang="en-US" dirty="0" smtClean="0"/>
              <a:t>Connections to Other Areas: Overlooks the maze which is reached by jumping (“falling”) down to the maze floor.</a:t>
            </a:r>
          </a:p>
          <a:p>
            <a:r>
              <a:rPr lang="en-US" u="sng" dirty="0" smtClean="0"/>
              <a:t>Area 2: Maze</a:t>
            </a:r>
          </a:p>
          <a:p>
            <a:pPr lvl="1"/>
            <a:r>
              <a:rPr lang="en-US" dirty="0"/>
              <a:t>General Description: A </a:t>
            </a:r>
            <a:r>
              <a:rPr lang="en-US" dirty="0" smtClean="0"/>
              <a:t>complicated maze of stone and hedge-work built into the castle courtyard and castle walls. </a:t>
            </a:r>
          </a:p>
          <a:p>
            <a:pPr lvl="1"/>
            <a:r>
              <a:rPr lang="en-US" dirty="0" smtClean="0"/>
              <a:t>Physical </a:t>
            </a:r>
            <a:r>
              <a:rPr lang="en-US" dirty="0"/>
              <a:t>Characteristics: </a:t>
            </a:r>
            <a:r>
              <a:rPr lang="en-US" dirty="0" smtClean="0"/>
              <a:t>Long and winding, flat path brightly lit by numerous torches .</a:t>
            </a:r>
          </a:p>
          <a:p>
            <a:pPr lvl="1"/>
            <a:r>
              <a:rPr lang="en-US" dirty="0" smtClean="0"/>
              <a:t>Levels </a:t>
            </a:r>
            <a:r>
              <a:rPr lang="en-US" dirty="0"/>
              <a:t>That Use Area </a:t>
            </a:r>
            <a:r>
              <a:rPr lang="en-US" dirty="0" smtClean="0"/>
              <a:t>2: </a:t>
            </a:r>
            <a:r>
              <a:rPr lang="en-US" dirty="0"/>
              <a:t>Easy </a:t>
            </a:r>
            <a:r>
              <a:rPr lang="en-US" dirty="0" smtClean="0"/>
              <a:t>/ Hard </a:t>
            </a:r>
            <a:r>
              <a:rPr lang="en-US" dirty="0"/>
              <a:t>Levels</a:t>
            </a:r>
          </a:p>
          <a:p>
            <a:pPr lvl="1"/>
            <a:r>
              <a:rPr lang="en-US" dirty="0"/>
              <a:t>Connections to Other Areas: </a:t>
            </a:r>
            <a:r>
              <a:rPr lang="en-US" dirty="0" smtClean="0"/>
              <a:t>Maze is the final area of the game and while the princess can get to the maze from the balcony there is not way to get back up to the balcony from the maze.</a:t>
            </a:r>
            <a:br>
              <a:rPr lang="en-US" dirty="0" smtClean="0"/>
            </a:br>
            <a:endParaRPr lang="en-US" dirty="0"/>
          </a:p>
        </p:txBody>
      </p:sp>
    </p:spTree>
    <p:extLst>
      <p:ext uri="{BB962C8B-B14F-4D97-AF65-F5344CB8AC3E}">
        <p14:creationId xmlns:p14="http://schemas.microsoft.com/office/powerpoint/2010/main" val="366631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935" y="655320"/>
            <a:ext cx="10353762" cy="970450"/>
          </a:xfrm>
        </p:spPr>
        <p:txBody>
          <a:bodyPr>
            <a:normAutofit/>
          </a:bodyPr>
          <a:lstStyle/>
          <a:p>
            <a:r>
              <a:rPr lang="en-US" dirty="0" smtClean="0"/>
              <a:t>Story, Setting, and Character – Character Bible</a:t>
            </a:r>
            <a:endParaRPr lang="en-US" dirty="0"/>
          </a:p>
        </p:txBody>
      </p:sp>
      <p:sp>
        <p:nvSpPr>
          <p:cNvPr id="3" name="Content Placeholder 2"/>
          <p:cNvSpPr>
            <a:spLocks noGrp="1"/>
          </p:cNvSpPr>
          <p:nvPr>
            <p:ph idx="1"/>
          </p:nvPr>
        </p:nvSpPr>
        <p:spPr>
          <a:xfrm>
            <a:off x="422910" y="1732449"/>
            <a:ext cx="11281410" cy="4828371"/>
          </a:xfrm>
        </p:spPr>
        <p:txBody>
          <a:bodyPr>
            <a:normAutofit/>
          </a:bodyPr>
          <a:lstStyle/>
          <a:p>
            <a:r>
              <a:rPr lang="en-US" u="sng" dirty="0" smtClean="0"/>
              <a:t>Character 1: Princess Regina</a:t>
            </a:r>
          </a:p>
          <a:p>
            <a:pPr lvl="1"/>
            <a:r>
              <a:rPr lang="en-US" dirty="0" smtClean="0"/>
              <a:t>Backstory: The princess grew up spoiled with all the wealth and power of  her parent’s kingdom at her fingertips. She is know for being vain, capricious, and cruel to all those she deems beneath her which was undoubtedly caused by her lax and spoiled upbringing. She has slowly helped bankrupt her kingdom through expensive purchases and lavish parties. She now looks to solidify the kingdoms finances through an arranged marriage to a noble and extremely wealthy prince from a far away kingdom.</a:t>
            </a:r>
          </a:p>
          <a:p>
            <a:pPr lvl="1"/>
            <a:r>
              <a:rPr lang="en-US" dirty="0" smtClean="0"/>
              <a:t>Personality: Shallow, vain, capricious, and cruel.</a:t>
            </a:r>
          </a:p>
          <a:p>
            <a:pPr lvl="1"/>
            <a:r>
              <a:rPr lang="en-US" dirty="0" smtClean="0"/>
              <a:t>Look:</a:t>
            </a:r>
          </a:p>
          <a:p>
            <a:pPr lvl="2"/>
            <a:r>
              <a:rPr lang="en-US" dirty="0" smtClean="0"/>
              <a:t>Physical Characteristics:  Beautiful, tall, blonde woman in her prime  </a:t>
            </a:r>
          </a:p>
          <a:p>
            <a:pPr lvl="2"/>
            <a:r>
              <a:rPr lang="en-US" dirty="0" smtClean="0"/>
              <a:t>Animations: None</a:t>
            </a:r>
          </a:p>
          <a:p>
            <a:pPr lvl="2"/>
            <a:r>
              <a:rPr lang="en-US" dirty="0" smtClean="0"/>
              <a:t>Special Abilities: None</a:t>
            </a:r>
          </a:p>
          <a:p>
            <a:pPr lvl="2"/>
            <a:r>
              <a:rPr lang="en-US" dirty="0" smtClean="0"/>
              <a:t>Relevance to Game Story: Main Character and Protagonist </a:t>
            </a:r>
          </a:p>
          <a:p>
            <a:pPr lvl="2"/>
            <a:r>
              <a:rPr lang="en-US" dirty="0" smtClean="0"/>
              <a:t>Relationship to other Characters: Formerly betrothed to Prince Edwin </a:t>
            </a:r>
            <a:br>
              <a:rPr lang="en-US" dirty="0" smtClean="0"/>
            </a:br>
            <a:endParaRPr lang="en-US" dirty="0"/>
          </a:p>
        </p:txBody>
      </p:sp>
    </p:spTree>
    <p:extLst>
      <p:ext uri="{BB962C8B-B14F-4D97-AF65-F5344CB8AC3E}">
        <p14:creationId xmlns:p14="http://schemas.microsoft.com/office/powerpoint/2010/main" val="4128562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935" y="655320"/>
            <a:ext cx="10353762" cy="970450"/>
          </a:xfrm>
        </p:spPr>
        <p:txBody>
          <a:bodyPr>
            <a:normAutofit/>
          </a:bodyPr>
          <a:lstStyle/>
          <a:p>
            <a:r>
              <a:rPr lang="en-US" dirty="0" smtClean="0"/>
              <a:t>Story, Setting, and Character – Character Bible</a:t>
            </a:r>
            <a:endParaRPr lang="en-US" dirty="0"/>
          </a:p>
        </p:txBody>
      </p:sp>
      <p:sp>
        <p:nvSpPr>
          <p:cNvPr id="3" name="Content Placeholder 2"/>
          <p:cNvSpPr>
            <a:spLocks noGrp="1"/>
          </p:cNvSpPr>
          <p:nvPr>
            <p:ph idx="1"/>
          </p:nvPr>
        </p:nvSpPr>
        <p:spPr>
          <a:xfrm>
            <a:off x="422910" y="1732449"/>
            <a:ext cx="11281410" cy="4828371"/>
          </a:xfrm>
        </p:spPr>
        <p:txBody>
          <a:bodyPr>
            <a:normAutofit fontScale="92500" lnSpcReduction="10000"/>
          </a:bodyPr>
          <a:lstStyle/>
          <a:p>
            <a:r>
              <a:rPr lang="en-US" u="sng" dirty="0" smtClean="0"/>
              <a:t>Character 2: Prince Edwin</a:t>
            </a:r>
          </a:p>
          <a:p>
            <a:pPr lvl="1"/>
            <a:r>
              <a:rPr lang="en-US" dirty="0" smtClean="0"/>
              <a:t>Backstory: The prince is the second son of royalty from an extremely wealthy and far away kingdom. He was raised to be a warrior, general, and defender of the commons. He and his family give bountiful alms to the unfortunate and established social welfare programs in their kingdom. The prince’s elder brother will inherit the throne and so he and his parents have decided to attempt to extend their families global influence through an arranged marriage to  princess from a family with an ancient line and large, but financially distressed kingdom. The prince was once wounded savagely in combat while successfully defending an orphanage against a troll assault single handed.  His face remains scarred to this this day.</a:t>
            </a:r>
          </a:p>
          <a:p>
            <a:pPr lvl="1"/>
            <a:r>
              <a:rPr lang="en-US" dirty="0" smtClean="0"/>
              <a:t>Personality: Nobel, valiant, and kind.</a:t>
            </a:r>
          </a:p>
          <a:p>
            <a:pPr lvl="1"/>
            <a:r>
              <a:rPr lang="en-US" dirty="0" smtClean="0"/>
              <a:t>Look:</a:t>
            </a:r>
          </a:p>
          <a:p>
            <a:pPr lvl="2"/>
            <a:r>
              <a:rPr lang="en-US" dirty="0" smtClean="0"/>
              <a:t>Physical Characteristics:  Ugly, tall , strongly-muscled male physique  </a:t>
            </a:r>
          </a:p>
          <a:p>
            <a:pPr lvl="2"/>
            <a:r>
              <a:rPr lang="en-US" dirty="0" smtClean="0"/>
              <a:t>Animations: Whole body running animation with moving legs, arms, and torso.</a:t>
            </a:r>
          </a:p>
          <a:p>
            <a:pPr lvl="2"/>
            <a:r>
              <a:rPr lang="en-US" dirty="0" smtClean="0"/>
              <a:t>Special Abilities: None</a:t>
            </a:r>
          </a:p>
          <a:p>
            <a:pPr lvl="2"/>
            <a:r>
              <a:rPr lang="en-US" dirty="0" smtClean="0"/>
              <a:t>Relevance to Game Story: Main Character and Antagonist </a:t>
            </a:r>
          </a:p>
          <a:p>
            <a:pPr lvl="2"/>
            <a:r>
              <a:rPr lang="en-US" dirty="0" smtClean="0"/>
              <a:t>Relationship to other Characters: Formerly betrothed to Princess Regina</a:t>
            </a:r>
            <a:br>
              <a:rPr lang="en-US" dirty="0" smtClean="0"/>
            </a:br>
            <a:endParaRPr lang="en-US" dirty="0"/>
          </a:p>
        </p:txBody>
      </p:sp>
    </p:spTree>
    <p:extLst>
      <p:ext uri="{BB962C8B-B14F-4D97-AF65-F5344CB8AC3E}">
        <p14:creationId xmlns:p14="http://schemas.microsoft.com/office/powerpoint/2010/main" val="3867802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 Visual System </a:t>
            </a:r>
            <a:endParaRPr lang="en-US" dirty="0"/>
          </a:p>
        </p:txBody>
      </p:sp>
      <p:sp>
        <p:nvSpPr>
          <p:cNvPr id="3" name="Content Placeholder 2"/>
          <p:cNvSpPr>
            <a:spLocks noGrp="1"/>
          </p:cNvSpPr>
          <p:nvPr>
            <p:ph idx="1"/>
          </p:nvPr>
        </p:nvSpPr>
        <p:spPr/>
        <p:txBody>
          <a:bodyPr>
            <a:normAutofit/>
          </a:bodyPr>
          <a:lstStyle/>
          <a:p>
            <a:r>
              <a:rPr lang="en-US" dirty="0" smtClean="0"/>
              <a:t>Camera:</a:t>
            </a:r>
          </a:p>
          <a:p>
            <a:pPr lvl="1"/>
            <a:r>
              <a:rPr lang="en-US" dirty="0" smtClean="0"/>
              <a:t>The camera angle will be as though the player is Princess Regina.</a:t>
            </a:r>
          </a:p>
          <a:p>
            <a:pPr lvl="1"/>
            <a:r>
              <a:rPr lang="en-US" dirty="0" smtClean="0"/>
              <a:t>The camera movement will be in first person and directed by the mouse.</a:t>
            </a:r>
          </a:p>
          <a:p>
            <a:r>
              <a:rPr lang="en-US" dirty="0" smtClean="0"/>
              <a:t>Rendering System:</a:t>
            </a:r>
          </a:p>
          <a:p>
            <a:pPr lvl="1"/>
            <a:r>
              <a:rPr lang="en-US" dirty="0" smtClean="0"/>
              <a:t>We will be using Unity for our rendering system.</a:t>
            </a:r>
          </a:p>
          <a:p>
            <a:r>
              <a:rPr lang="en-US" dirty="0" smtClean="0"/>
              <a:t>Lighting Models:</a:t>
            </a:r>
          </a:p>
          <a:p>
            <a:pPr lvl="1"/>
            <a:r>
              <a:rPr lang="en-US" dirty="0" smtClean="0"/>
              <a:t>We will be using Unity for our lighting models.</a:t>
            </a:r>
          </a:p>
          <a:p>
            <a:pPr fontAlgn="base"/>
            <a:r>
              <a:rPr lang="en-US" dirty="0"/>
              <a:t>HUD: </a:t>
            </a:r>
          </a:p>
          <a:p>
            <a:pPr lvl="1" fontAlgn="base"/>
            <a:r>
              <a:rPr lang="en-US" dirty="0" smtClean="0"/>
              <a:t>There isn’t any HUD in the game.</a:t>
            </a:r>
            <a:endParaRPr lang="en-US" dirty="0"/>
          </a:p>
          <a:p>
            <a:endParaRPr lang="en-US" dirty="0" smtClean="0"/>
          </a:p>
        </p:txBody>
      </p:sp>
    </p:spTree>
    <p:extLst>
      <p:ext uri="{BB962C8B-B14F-4D97-AF65-F5344CB8AC3E}">
        <p14:creationId xmlns:p14="http://schemas.microsoft.com/office/powerpoint/2010/main" val="1889774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-Visual System </a:t>
            </a:r>
            <a:endParaRPr lang="en-US" dirty="0"/>
          </a:p>
        </p:txBody>
      </p:sp>
      <p:sp>
        <p:nvSpPr>
          <p:cNvPr id="3" name="Content Placeholder 2"/>
          <p:cNvSpPr>
            <a:spLocks noGrp="1"/>
          </p:cNvSpPr>
          <p:nvPr>
            <p:ph idx="1"/>
          </p:nvPr>
        </p:nvSpPr>
        <p:spPr>
          <a:xfrm>
            <a:off x="913795" y="1732449"/>
            <a:ext cx="10353762" cy="4778079"/>
          </a:xfrm>
        </p:spPr>
        <p:txBody>
          <a:bodyPr>
            <a:normAutofit fontScale="92500" lnSpcReduction="20000"/>
          </a:bodyPr>
          <a:lstStyle/>
          <a:p>
            <a:pPr marL="36900" indent="0" fontAlgn="base">
              <a:buNone/>
            </a:pPr>
            <a:r>
              <a:rPr lang="en-US" b="1" dirty="0" smtClean="0"/>
              <a:t>Menus:</a:t>
            </a:r>
          </a:p>
          <a:p>
            <a:pPr fontAlgn="base"/>
            <a:r>
              <a:rPr lang="en-US" b="1" dirty="0" smtClean="0"/>
              <a:t>Start menu </a:t>
            </a:r>
            <a:r>
              <a:rPr lang="en-US" dirty="0" smtClean="0"/>
              <a:t>before the game begins.</a:t>
            </a:r>
          </a:p>
          <a:p>
            <a:pPr lvl="1" fontAlgn="base"/>
            <a:r>
              <a:rPr lang="en-US" dirty="0" smtClean="0"/>
              <a:t>It will have start button to begin the game which will transition to the story.</a:t>
            </a:r>
          </a:p>
          <a:p>
            <a:pPr lvl="1" fontAlgn="base"/>
            <a:r>
              <a:rPr lang="en-US" dirty="0" smtClean="0"/>
              <a:t>It will have a quit button for the player to quit the game.</a:t>
            </a:r>
          </a:p>
          <a:p>
            <a:pPr fontAlgn="base"/>
            <a:r>
              <a:rPr lang="en-US" b="1" dirty="0" smtClean="0"/>
              <a:t>Directions menu</a:t>
            </a:r>
            <a:r>
              <a:rPr lang="en-US" dirty="0" smtClean="0"/>
              <a:t> will appear after the story.</a:t>
            </a:r>
          </a:p>
          <a:p>
            <a:pPr lvl="1" fontAlgn="base"/>
            <a:r>
              <a:rPr lang="en-US" dirty="0" smtClean="0"/>
              <a:t>This menu will inform the player what controls they will need to use</a:t>
            </a:r>
          </a:p>
          <a:p>
            <a:pPr fontAlgn="base"/>
            <a:r>
              <a:rPr lang="en-US" b="1" dirty="0"/>
              <a:t>Difficulty menu </a:t>
            </a:r>
            <a:r>
              <a:rPr lang="en-US" dirty="0"/>
              <a:t>will </a:t>
            </a:r>
            <a:r>
              <a:rPr lang="en-US" dirty="0" smtClean="0"/>
              <a:t>appear after the directions menu.</a:t>
            </a:r>
            <a:endParaRPr lang="en-US" dirty="0"/>
          </a:p>
          <a:p>
            <a:pPr lvl="1" fontAlgn="base"/>
            <a:r>
              <a:rPr lang="en-US" dirty="0" smtClean="0"/>
              <a:t>This </a:t>
            </a:r>
            <a:r>
              <a:rPr lang="en-US" dirty="0"/>
              <a:t>menu will allow the player to select “</a:t>
            </a:r>
            <a:r>
              <a:rPr lang="en-US" dirty="0" smtClean="0"/>
              <a:t>easy” or </a:t>
            </a:r>
            <a:r>
              <a:rPr lang="en-US" dirty="0"/>
              <a:t>“hard” which will change the speed and intelligence of the players</a:t>
            </a:r>
            <a:r>
              <a:rPr lang="en-US" dirty="0" smtClean="0"/>
              <a:t>.</a:t>
            </a:r>
          </a:p>
          <a:p>
            <a:pPr fontAlgn="base"/>
            <a:r>
              <a:rPr lang="en-US" b="1" dirty="0" smtClean="0"/>
              <a:t>Pause menu </a:t>
            </a:r>
            <a:r>
              <a:rPr lang="en-US" dirty="0" smtClean="0"/>
              <a:t>will appear if the player hits the “P” key.</a:t>
            </a:r>
          </a:p>
          <a:p>
            <a:pPr lvl="1" fontAlgn="base"/>
            <a:r>
              <a:rPr lang="en-US" dirty="0" smtClean="0"/>
              <a:t>The menu will give the player the option to continue the game</a:t>
            </a:r>
          </a:p>
          <a:p>
            <a:pPr fontAlgn="base"/>
            <a:r>
              <a:rPr lang="en-US" b="1" dirty="0" smtClean="0"/>
              <a:t>End menu </a:t>
            </a:r>
            <a:r>
              <a:rPr lang="en-US" dirty="0" smtClean="0"/>
              <a:t>will appear after the game is competed.</a:t>
            </a:r>
          </a:p>
          <a:p>
            <a:pPr lvl="1" fontAlgn="base"/>
            <a:r>
              <a:rPr lang="en-US" dirty="0" smtClean="0"/>
              <a:t>This menu will grant the player the option to replay the game or to try again based upon if they won or lost.</a:t>
            </a:r>
            <a:endParaRPr lang="en-US" dirty="0"/>
          </a:p>
          <a:p>
            <a:pPr lvl="1"/>
            <a:endParaRPr lang="en-US" dirty="0"/>
          </a:p>
        </p:txBody>
      </p:sp>
    </p:spTree>
    <p:extLst>
      <p:ext uri="{BB962C8B-B14F-4D97-AF65-F5344CB8AC3E}">
        <p14:creationId xmlns:p14="http://schemas.microsoft.com/office/powerpoint/2010/main" val="1501234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 Control System</a:t>
            </a:r>
            <a:endParaRPr lang="en-US" dirty="0"/>
          </a:p>
        </p:txBody>
      </p:sp>
      <p:sp>
        <p:nvSpPr>
          <p:cNvPr id="3" name="Content Placeholder 2"/>
          <p:cNvSpPr>
            <a:spLocks noGrp="1"/>
          </p:cNvSpPr>
          <p:nvPr>
            <p:ph idx="1"/>
          </p:nvPr>
        </p:nvSpPr>
        <p:spPr/>
        <p:txBody>
          <a:bodyPr/>
          <a:lstStyle/>
          <a:p>
            <a:pPr fontAlgn="base"/>
            <a:r>
              <a:rPr lang="en-US" dirty="0" smtClean="0"/>
              <a:t>“</a:t>
            </a:r>
            <a:r>
              <a:rPr lang="en-US" dirty="0"/>
              <a:t>WASD”/arrow key will move the character</a:t>
            </a:r>
          </a:p>
          <a:p>
            <a:pPr fontAlgn="base"/>
            <a:r>
              <a:rPr lang="en-US" dirty="0"/>
              <a:t>Mouse will be used to direct the camera </a:t>
            </a:r>
            <a:r>
              <a:rPr lang="en-US" dirty="0" smtClean="0"/>
              <a:t>movement</a:t>
            </a:r>
          </a:p>
          <a:p>
            <a:pPr fontAlgn="base"/>
            <a:r>
              <a:rPr lang="en-US" dirty="0" smtClean="0"/>
              <a:t>“Space” key will be used to pause the game.</a:t>
            </a:r>
            <a:endParaRPr lang="en-US" dirty="0"/>
          </a:p>
          <a:p>
            <a:endParaRPr lang="en-US" dirty="0"/>
          </a:p>
        </p:txBody>
      </p:sp>
    </p:spTree>
    <p:extLst>
      <p:ext uri="{BB962C8B-B14F-4D97-AF65-F5344CB8AC3E}">
        <p14:creationId xmlns:p14="http://schemas.microsoft.com/office/powerpoint/2010/main" val="290968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 Music and Sound</a:t>
            </a:r>
            <a:endParaRPr lang="en-US" dirty="0"/>
          </a:p>
        </p:txBody>
      </p:sp>
      <p:sp>
        <p:nvSpPr>
          <p:cNvPr id="3" name="Content Placeholder 2"/>
          <p:cNvSpPr>
            <a:spLocks noGrp="1"/>
          </p:cNvSpPr>
          <p:nvPr>
            <p:ph idx="1"/>
          </p:nvPr>
        </p:nvSpPr>
        <p:spPr/>
        <p:txBody>
          <a:bodyPr>
            <a:normAutofit/>
          </a:bodyPr>
          <a:lstStyle/>
          <a:p>
            <a:r>
              <a:rPr lang="en-US" sz="2400" dirty="0" smtClean="0"/>
              <a:t>Music:</a:t>
            </a:r>
          </a:p>
          <a:p>
            <a:pPr lvl="1"/>
            <a:r>
              <a:rPr lang="en-US" sz="2000" dirty="0" smtClean="0"/>
              <a:t>Opening Title Music</a:t>
            </a:r>
            <a:r>
              <a:rPr lang="en-US" sz="2000" dirty="0"/>
              <a:t>: “Take a Chance” by Kevin MacLeod (incompetech.com)</a:t>
            </a:r>
            <a:endParaRPr lang="en-US" sz="2000" dirty="0" smtClean="0"/>
          </a:p>
          <a:p>
            <a:pPr lvl="1"/>
            <a:r>
              <a:rPr lang="en-US" sz="2000" dirty="0" smtClean="0"/>
              <a:t>Running Music: </a:t>
            </a:r>
            <a:r>
              <a:rPr lang="en-US" sz="2000" dirty="0"/>
              <a:t>“Full On” by Kevin MacLeod (incompetech.com)</a:t>
            </a:r>
            <a:endParaRPr lang="en-US" sz="2000" dirty="0" smtClean="0"/>
          </a:p>
          <a:p>
            <a:pPr lvl="1"/>
            <a:r>
              <a:rPr lang="en-US" sz="2000" dirty="0" smtClean="0"/>
              <a:t>Victory Scene Music: </a:t>
            </a:r>
            <a:r>
              <a:rPr lang="en-US" sz="2000" dirty="0"/>
              <a:t>“Take a Chance” by Kevin MacLeod (incompetech.com</a:t>
            </a:r>
            <a:r>
              <a:rPr lang="en-US" sz="2000" dirty="0" smtClean="0"/>
              <a:t>)</a:t>
            </a:r>
          </a:p>
          <a:p>
            <a:pPr lvl="1"/>
            <a:r>
              <a:rPr lang="en-US" sz="2000" dirty="0" smtClean="0"/>
              <a:t>Defeat Scene Music: </a:t>
            </a:r>
            <a:r>
              <a:rPr lang="en-US" sz="2000" dirty="0"/>
              <a:t>“Hero Down” by Kevin MacLeod (incompetech.com)</a:t>
            </a:r>
          </a:p>
          <a:p>
            <a:r>
              <a:rPr lang="en-US" sz="2400" dirty="0" smtClean="0"/>
              <a:t>Sound Effects:</a:t>
            </a:r>
          </a:p>
          <a:p>
            <a:pPr lvl="1"/>
            <a:r>
              <a:rPr lang="en-US" sz="2000" dirty="0" smtClean="0"/>
              <a:t>Running sound effect when Princess Regina is moving</a:t>
            </a:r>
            <a:endParaRPr lang="en-US" sz="2000" dirty="0"/>
          </a:p>
        </p:txBody>
      </p:sp>
    </p:spTree>
    <p:extLst>
      <p:ext uri="{BB962C8B-B14F-4D97-AF65-F5344CB8AC3E}">
        <p14:creationId xmlns:p14="http://schemas.microsoft.com/office/powerpoint/2010/main" val="4146142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 Use Cases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Start Menu</a:t>
            </a:r>
          </a:p>
          <a:p>
            <a:r>
              <a:rPr lang="en-US" sz="2400" dirty="0" smtClean="0"/>
              <a:t>Story Screen</a:t>
            </a:r>
          </a:p>
          <a:p>
            <a:r>
              <a:rPr lang="en-US" sz="2400" dirty="0" smtClean="0"/>
              <a:t>Directions Screen</a:t>
            </a:r>
          </a:p>
          <a:p>
            <a:r>
              <a:rPr lang="en-US" sz="2400" dirty="0" smtClean="0"/>
              <a:t>Difficulty Screen</a:t>
            </a:r>
          </a:p>
          <a:p>
            <a:r>
              <a:rPr lang="en-US" sz="2400" dirty="0" smtClean="0"/>
              <a:t>Gameplay</a:t>
            </a:r>
          </a:p>
          <a:p>
            <a:r>
              <a:rPr lang="en-US" sz="2400" dirty="0" smtClean="0"/>
              <a:t>Pause Screen</a:t>
            </a:r>
          </a:p>
          <a:p>
            <a:r>
              <a:rPr lang="en-US" sz="2400" dirty="0" smtClean="0"/>
              <a:t>Victory Screen</a:t>
            </a:r>
          </a:p>
          <a:p>
            <a:r>
              <a:rPr lang="en-US" sz="2400" dirty="0" smtClean="0"/>
              <a:t>Defeat Screen</a:t>
            </a:r>
          </a:p>
          <a:p>
            <a:endParaRPr lang="en-US" dirty="0" smtClean="0"/>
          </a:p>
          <a:p>
            <a:endParaRPr lang="en-US" dirty="0" smtClean="0"/>
          </a:p>
          <a:p>
            <a:endParaRPr lang="en-US" dirty="0"/>
          </a:p>
        </p:txBody>
      </p:sp>
    </p:spTree>
    <p:extLst>
      <p:ext uri="{BB962C8B-B14F-4D97-AF65-F5344CB8AC3E}">
        <p14:creationId xmlns:p14="http://schemas.microsoft.com/office/powerpoint/2010/main" val="2333388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 Use Cases</a:t>
            </a:r>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46114" y="2020563"/>
            <a:ext cx="4132365" cy="395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71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5" name="Content Placeholder 4"/>
          <p:cNvSpPr>
            <a:spLocks noGrp="1"/>
          </p:cNvSpPr>
          <p:nvPr>
            <p:ph idx="1"/>
          </p:nvPr>
        </p:nvSpPr>
        <p:spPr>
          <a:xfrm>
            <a:off x="938846" y="1444350"/>
            <a:ext cx="10353762" cy="4918872"/>
          </a:xfrm>
        </p:spPr>
        <p:txBody>
          <a:bodyPr>
            <a:normAutofit fontScale="92500" lnSpcReduction="10000"/>
          </a:bodyPr>
          <a:lstStyle/>
          <a:p>
            <a:r>
              <a:rPr lang="en-US" dirty="0">
                <a:hlinkClick r:id="rId2" action="ppaction://hlinksldjump"/>
              </a:rPr>
              <a:t>Story, Setting, and Character</a:t>
            </a:r>
            <a:endParaRPr lang="en-US" dirty="0"/>
          </a:p>
          <a:p>
            <a:pPr lvl="1"/>
            <a:r>
              <a:rPr lang="en-US" dirty="0">
                <a:hlinkClick r:id="rId2" action="ppaction://hlinksldjump"/>
              </a:rPr>
              <a:t>Story and Narrative</a:t>
            </a:r>
            <a:endParaRPr lang="en-US" dirty="0"/>
          </a:p>
          <a:p>
            <a:pPr lvl="1"/>
            <a:r>
              <a:rPr lang="en-US" dirty="0">
                <a:hlinkClick r:id="rId3" action="ppaction://hlinksldjump"/>
              </a:rPr>
              <a:t>Game World</a:t>
            </a:r>
            <a:endParaRPr lang="en-US" dirty="0"/>
          </a:p>
          <a:p>
            <a:pPr lvl="1"/>
            <a:r>
              <a:rPr lang="en-US" dirty="0">
                <a:hlinkClick r:id="rId4" action="ppaction://hlinksldjump"/>
              </a:rPr>
              <a:t>Character Bible</a:t>
            </a:r>
            <a:endParaRPr lang="en-US" dirty="0"/>
          </a:p>
          <a:p>
            <a:r>
              <a:rPr lang="en-US" dirty="0">
                <a:hlinkClick r:id="rId5" action="ppaction://hlinksldjump"/>
              </a:rPr>
              <a:t>User Interface</a:t>
            </a:r>
            <a:endParaRPr lang="en-US" dirty="0"/>
          </a:p>
          <a:p>
            <a:pPr lvl="1"/>
            <a:r>
              <a:rPr lang="en-US" dirty="0">
                <a:hlinkClick r:id="rId5" action="ppaction://hlinksldjump"/>
              </a:rPr>
              <a:t>Visual System</a:t>
            </a:r>
            <a:endParaRPr lang="en-US" dirty="0"/>
          </a:p>
          <a:p>
            <a:pPr lvl="1"/>
            <a:r>
              <a:rPr lang="en-US" dirty="0">
                <a:hlinkClick r:id="rId6" action="ppaction://hlinksldjump"/>
              </a:rPr>
              <a:t>Control System</a:t>
            </a:r>
            <a:endParaRPr lang="en-US" dirty="0"/>
          </a:p>
          <a:p>
            <a:pPr lvl="1"/>
            <a:r>
              <a:rPr lang="en-US" dirty="0">
                <a:hlinkClick r:id="rId7" action="ppaction://hlinksldjump"/>
              </a:rPr>
              <a:t>Music and Sound</a:t>
            </a:r>
            <a:endParaRPr lang="en-US" dirty="0"/>
          </a:p>
          <a:p>
            <a:pPr lvl="1"/>
            <a:r>
              <a:rPr lang="en-US" dirty="0">
                <a:hlinkClick r:id="rId8" action="ppaction://hlinksldjump"/>
              </a:rPr>
              <a:t>Use </a:t>
            </a:r>
            <a:r>
              <a:rPr lang="en-US" dirty="0" smtClean="0">
                <a:hlinkClick r:id="rId8" action="ppaction://hlinksldjump"/>
              </a:rPr>
              <a:t>Cases</a:t>
            </a:r>
            <a:endParaRPr lang="en-US" dirty="0"/>
          </a:p>
          <a:p>
            <a:pPr lvl="1"/>
            <a:r>
              <a:rPr lang="en-US" dirty="0">
                <a:hlinkClick r:id="rId9" action="ppaction://hlinksldjump"/>
              </a:rPr>
              <a:t>State Transition Diagram</a:t>
            </a:r>
            <a:endParaRPr lang="en-US" dirty="0"/>
          </a:p>
          <a:p>
            <a:pPr lvl="1"/>
            <a:r>
              <a:rPr lang="en-US" dirty="0">
                <a:hlinkClick r:id="rId10" action="ppaction://hlinksldjump"/>
              </a:rPr>
              <a:t>Design Rules</a:t>
            </a:r>
            <a:endParaRPr lang="en-US" dirty="0"/>
          </a:p>
          <a:p>
            <a:r>
              <a:rPr lang="en-US" dirty="0">
                <a:hlinkClick r:id="rId11" action="ppaction://hlinksldjump"/>
              </a:rPr>
              <a:t>Artificial Intelligence </a:t>
            </a:r>
            <a:endParaRPr lang="en-US" dirty="0"/>
          </a:p>
          <a:p>
            <a:r>
              <a:rPr lang="en-US" dirty="0">
                <a:hlinkClick r:id="rId12" action="ppaction://hlinksldjump"/>
              </a:rPr>
              <a:t>Technical</a:t>
            </a:r>
            <a:endParaRPr lang="en-US" dirty="0"/>
          </a:p>
          <a:p>
            <a:pPr marL="36900" indent="0">
              <a:buNone/>
            </a:pPr>
            <a:endParaRPr lang="en-US" dirty="0"/>
          </a:p>
          <a:p>
            <a:pPr lvl="1"/>
            <a:endParaRPr lang="en-US" dirty="0"/>
          </a:p>
        </p:txBody>
      </p:sp>
    </p:spTree>
    <p:extLst>
      <p:ext uri="{BB962C8B-B14F-4D97-AF65-F5344CB8AC3E}">
        <p14:creationId xmlns:p14="http://schemas.microsoft.com/office/powerpoint/2010/main" val="14478837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 Use Cases</a:t>
            </a:r>
            <a:endParaRPr lang="en-US" dirty="0"/>
          </a:p>
        </p:txBody>
      </p:sp>
      <p:pic>
        <p:nvPicPr>
          <p:cNvPr id="9" name="Picture 3" descr="C:\Users\akalioto\Downloads\StoryScreenUseCas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05465" y="1925798"/>
            <a:ext cx="4061701" cy="432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65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 Use Cases</a:t>
            </a:r>
            <a:endParaRPr lang="en-US" dirty="0"/>
          </a:p>
        </p:txBody>
      </p:sp>
      <p:pic>
        <p:nvPicPr>
          <p:cNvPr id="5" name="Picture 2" descr="C:\Users\akalioto\Downloads\DirectionsScreenUseCas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0959" y="1775486"/>
            <a:ext cx="4333994" cy="461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37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 Use Cases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1558" y="1997202"/>
            <a:ext cx="3378235" cy="3596970"/>
          </a:xfrm>
        </p:spPr>
      </p:pic>
    </p:spTree>
    <p:extLst>
      <p:ext uri="{BB962C8B-B14F-4D97-AF65-F5344CB8AC3E}">
        <p14:creationId xmlns:p14="http://schemas.microsoft.com/office/powerpoint/2010/main" val="1005815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 Use Cases</a:t>
            </a:r>
            <a:endParaRPr lang="en-US" dirty="0"/>
          </a:p>
        </p:txBody>
      </p:sp>
      <p:pic>
        <p:nvPicPr>
          <p:cNvPr id="5" name="Picture 2" descr="C:\Users\akalioto\Downloads\GameplayUseCas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3505" y="1941851"/>
            <a:ext cx="6138134" cy="404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676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 Use Cases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9607" y="1865820"/>
            <a:ext cx="3542137" cy="3771484"/>
          </a:xfrm>
        </p:spPr>
      </p:pic>
    </p:spTree>
    <p:extLst>
      <p:ext uri="{BB962C8B-B14F-4D97-AF65-F5344CB8AC3E}">
        <p14:creationId xmlns:p14="http://schemas.microsoft.com/office/powerpoint/2010/main" val="2569297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 Use Cases</a:t>
            </a:r>
            <a:endParaRPr lang="en-US" dirty="0"/>
          </a:p>
        </p:txBody>
      </p:sp>
      <p:pic>
        <p:nvPicPr>
          <p:cNvPr id="5" name="Picture 2" descr="C:\Users\akalioto\Downloads\VictoryScreenUseCas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0750" y="2141541"/>
            <a:ext cx="4987249" cy="369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898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 Use Cases</a:t>
            </a:r>
            <a:endParaRPr lang="en-US" dirty="0"/>
          </a:p>
        </p:txBody>
      </p:sp>
      <p:pic>
        <p:nvPicPr>
          <p:cNvPr id="5" name="Picture 2" descr="C:\Users\akalioto\Downloads\DefeatScreenUseCas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2652" y="2078911"/>
            <a:ext cx="4997874" cy="3703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733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0"/>
            <a:ext cx="10353762" cy="839244"/>
          </a:xfrm>
        </p:spPr>
        <p:txBody>
          <a:bodyPr/>
          <a:lstStyle/>
          <a:p>
            <a:r>
              <a:rPr lang="en-US" dirty="0" smtClean="0"/>
              <a:t>User Interface - State Transition Diagram</a:t>
            </a:r>
            <a:endParaRPr lang="en-US" dirty="0"/>
          </a:p>
        </p:txBody>
      </p:sp>
      <p:sp>
        <p:nvSpPr>
          <p:cNvPr id="4" name="Content Placeholder 2"/>
          <p:cNvSpPr>
            <a:spLocks noGrp="1"/>
          </p:cNvSpPr>
          <p:nvPr/>
        </p:nvSpPr>
        <p:spPr>
          <a:xfrm>
            <a:off x="919119" y="1399625"/>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935" y="899630"/>
            <a:ext cx="7448130" cy="542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57288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 Design Rules</a:t>
            </a:r>
            <a:endParaRPr lang="en-US" dirty="0"/>
          </a:p>
        </p:txBody>
      </p:sp>
      <p:sp>
        <p:nvSpPr>
          <p:cNvPr id="3" name="Content Placeholder 2"/>
          <p:cNvSpPr>
            <a:spLocks noGrp="1"/>
          </p:cNvSpPr>
          <p:nvPr>
            <p:ph idx="1"/>
          </p:nvPr>
        </p:nvSpPr>
        <p:spPr/>
        <p:txBody>
          <a:bodyPr/>
          <a:lstStyle/>
          <a:p>
            <a:r>
              <a:rPr lang="en-US" dirty="0" smtClean="0"/>
              <a:t>Keep </a:t>
            </a:r>
            <a:r>
              <a:rPr lang="en-US" dirty="0"/>
              <a:t>the design within </a:t>
            </a:r>
            <a:r>
              <a:rPr lang="en-US" dirty="0" smtClean="0"/>
              <a:t>the fantasy genre and medieval castle setting.</a:t>
            </a:r>
          </a:p>
          <a:p>
            <a:r>
              <a:rPr lang="en-US" dirty="0" smtClean="0"/>
              <a:t>Keep the target audience in mind when developing the control scheme and HUD. </a:t>
            </a:r>
            <a:endParaRPr lang="en-US" dirty="0"/>
          </a:p>
          <a:p>
            <a:r>
              <a:rPr lang="en-US" dirty="0" smtClean="0"/>
              <a:t>The princesses castle should have a darker color scheme to reflect that she is the evil person in the game. </a:t>
            </a:r>
          </a:p>
          <a:p>
            <a:endParaRPr lang="en-US" dirty="0"/>
          </a:p>
        </p:txBody>
      </p:sp>
    </p:spTree>
    <p:extLst>
      <p:ext uri="{BB962C8B-B14F-4D97-AF65-F5344CB8AC3E}">
        <p14:creationId xmlns:p14="http://schemas.microsoft.com/office/powerpoint/2010/main" val="2797755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Intelligence	</a:t>
            </a:r>
            <a:endParaRPr lang="en-US" dirty="0"/>
          </a:p>
        </p:txBody>
      </p:sp>
      <p:sp>
        <p:nvSpPr>
          <p:cNvPr id="3" name="Content Placeholder 2"/>
          <p:cNvSpPr>
            <a:spLocks noGrp="1"/>
          </p:cNvSpPr>
          <p:nvPr>
            <p:ph idx="1"/>
          </p:nvPr>
        </p:nvSpPr>
        <p:spPr>
          <a:xfrm>
            <a:off x="913795" y="1732449"/>
            <a:ext cx="10353762" cy="4656159"/>
          </a:xfrm>
        </p:spPr>
        <p:txBody>
          <a:bodyPr>
            <a:normAutofit/>
          </a:bodyPr>
          <a:lstStyle/>
          <a:p>
            <a:pPr fontAlgn="base"/>
            <a:r>
              <a:rPr lang="en-US" dirty="0" smtClean="0"/>
              <a:t>Opponent AI: Prince Edwin</a:t>
            </a:r>
          </a:p>
          <a:p>
            <a:pPr lvl="1" fontAlgn="base"/>
            <a:r>
              <a:rPr lang="en-US" dirty="0" smtClean="0"/>
              <a:t>The player’s </a:t>
            </a:r>
            <a:r>
              <a:rPr lang="en-US" dirty="0"/>
              <a:t>opponent is Prince Edwin who will </a:t>
            </a:r>
            <a:r>
              <a:rPr lang="en-US" dirty="0" smtClean="0"/>
              <a:t>be controlled by the game with </a:t>
            </a:r>
            <a:r>
              <a:rPr lang="en-US" dirty="0"/>
              <a:t>artificial intelligence.</a:t>
            </a:r>
          </a:p>
          <a:p>
            <a:pPr lvl="2" fontAlgn="base"/>
            <a:r>
              <a:rPr lang="en-US" dirty="0" smtClean="0"/>
              <a:t>The prince </a:t>
            </a:r>
            <a:r>
              <a:rPr lang="en-US" dirty="0"/>
              <a:t>will be running on a generated path created through node </a:t>
            </a:r>
            <a:r>
              <a:rPr lang="en-US" dirty="0" smtClean="0"/>
              <a:t>path finding.</a:t>
            </a:r>
          </a:p>
          <a:p>
            <a:pPr lvl="2" fontAlgn="base"/>
            <a:r>
              <a:rPr lang="en-US" dirty="0" smtClean="0"/>
              <a:t>Nodes will be given different weights based distance to maze exits and distance to the player.</a:t>
            </a:r>
            <a:endParaRPr lang="en-US" dirty="0"/>
          </a:p>
          <a:p>
            <a:pPr lvl="1" fontAlgn="base"/>
            <a:r>
              <a:rPr lang="en-US" dirty="0" smtClean="0"/>
              <a:t>At the start of the game, Prince Edwin will select one of eight paths to four possible doors to exit the maze.</a:t>
            </a:r>
          </a:p>
          <a:p>
            <a:pPr lvl="3" fontAlgn="base"/>
            <a:r>
              <a:rPr lang="en-US" dirty="0" smtClean="0"/>
              <a:t>There will be two possible paths to each door that Prince Edwin can take.</a:t>
            </a:r>
          </a:p>
          <a:p>
            <a:pPr fontAlgn="base"/>
            <a:r>
              <a:rPr lang="en-US" dirty="0" smtClean="0"/>
              <a:t>Enemy / Friendly / Other AI:</a:t>
            </a:r>
            <a:r>
              <a:rPr lang="en-US" dirty="0"/>
              <a:t> </a:t>
            </a:r>
            <a:r>
              <a:rPr lang="en-US" dirty="0" smtClean="0"/>
              <a:t>There are no other non-combat characters, friendly characters, or reactive items in this game.</a:t>
            </a:r>
          </a:p>
          <a:p>
            <a:pPr fontAlgn="base"/>
            <a:r>
              <a:rPr lang="en-US" dirty="0" smtClean="0"/>
              <a:t>Support AI: Princess Edwin and Princess Regina will have collision detection with each other and the walls of the maze.</a:t>
            </a:r>
          </a:p>
          <a:p>
            <a:endParaRPr lang="en-US" dirty="0"/>
          </a:p>
        </p:txBody>
      </p:sp>
    </p:spTree>
    <p:extLst>
      <p:ext uri="{BB962C8B-B14F-4D97-AF65-F5344CB8AC3E}">
        <p14:creationId xmlns:p14="http://schemas.microsoft.com/office/powerpoint/2010/main" val="3570243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5" name="Content Placeholder 4"/>
          <p:cNvSpPr>
            <a:spLocks noGrp="1"/>
          </p:cNvSpPr>
          <p:nvPr>
            <p:ph idx="1"/>
          </p:nvPr>
        </p:nvSpPr>
        <p:spPr>
          <a:xfrm>
            <a:off x="913795" y="1431824"/>
            <a:ext cx="10353762" cy="4918872"/>
          </a:xfrm>
        </p:spPr>
        <p:txBody>
          <a:bodyPr>
            <a:normAutofit fontScale="92500" lnSpcReduction="10000"/>
          </a:bodyPr>
          <a:lstStyle/>
          <a:p>
            <a:r>
              <a:rPr lang="en-US" dirty="0" smtClean="0">
                <a:hlinkClick r:id="rId2" action="ppaction://hlinksldjump"/>
              </a:rPr>
              <a:t>Game Art</a:t>
            </a:r>
            <a:endParaRPr lang="en-US" dirty="0" smtClean="0"/>
          </a:p>
          <a:p>
            <a:pPr lvl="1"/>
            <a:r>
              <a:rPr lang="en-US" dirty="0" smtClean="0">
                <a:hlinkClick r:id="rId2" action="ppaction://hlinksldjump"/>
              </a:rPr>
              <a:t>Rough Maze</a:t>
            </a:r>
            <a:endParaRPr lang="en-US" dirty="0" smtClean="0"/>
          </a:p>
          <a:p>
            <a:pPr lvl="1"/>
            <a:r>
              <a:rPr lang="en-US" dirty="0" smtClean="0">
                <a:hlinkClick r:id="rId3" action="ppaction://hlinksldjump"/>
              </a:rPr>
              <a:t>Prince Edwin</a:t>
            </a:r>
            <a:endParaRPr lang="en-US" dirty="0" smtClean="0"/>
          </a:p>
          <a:p>
            <a:pPr lvl="1"/>
            <a:r>
              <a:rPr lang="en-US" dirty="0" smtClean="0">
                <a:hlinkClick r:id="rId4" action="ppaction://hlinksldjump"/>
              </a:rPr>
              <a:t>Princess Regina</a:t>
            </a:r>
            <a:endParaRPr lang="en-US" dirty="0" smtClean="0"/>
          </a:p>
          <a:p>
            <a:pPr lvl="1"/>
            <a:r>
              <a:rPr lang="en-US" dirty="0" smtClean="0">
                <a:hlinkClick r:id="rId5" action="ppaction://hlinksldjump"/>
              </a:rPr>
              <a:t>Sky</a:t>
            </a:r>
            <a:endParaRPr lang="en-US" dirty="0" smtClean="0"/>
          </a:p>
          <a:p>
            <a:pPr lvl="1"/>
            <a:r>
              <a:rPr lang="en-US" dirty="0" smtClean="0">
                <a:hlinkClick r:id="rId6" action="ppaction://hlinksldjump"/>
              </a:rPr>
              <a:t>Castle</a:t>
            </a:r>
            <a:endParaRPr lang="en-US" dirty="0" smtClean="0"/>
          </a:p>
          <a:p>
            <a:r>
              <a:rPr lang="en-US" dirty="0" smtClean="0">
                <a:hlinkClick r:id="rId7" action="ppaction://hlinksldjump"/>
              </a:rPr>
              <a:t>Management</a:t>
            </a:r>
            <a:endParaRPr lang="en-US" dirty="0" smtClean="0"/>
          </a:p>
          <a:p>
            <a:pPr lvl="1"/>
            <a:r>
              <a:rPr lang="en-US" dirty="0" smtClean="0">
                <a:hlinkClick r:id="rId7" action="ppaction://hlinksldjump"/>
              </a:rPr>
              <a:t>Risk Analysis</a:t>
            </a:r>
            <a:endParaRPr lang="en-US" dirty="0" smtClean="0"/>
          </a:p>
          <a:p>
            <a:pPr lvl="1"/>
            <a:r>
              <a:rPr lang="en-US" dirty="0" smtClean="0">
                <a:hlinkClick r:id="rId8" action="ppaction://hlinksldjump"/>
              </a:rPr>
              <a:t>Risk Table</a:t>
            </a:r>
            <a:endParaRPr lang="en-US" dirty="0" smtClean="0"/>
          </a:p>
          <a:p>
            <a:pPr lvl="1"/>
            <a:r>
              <a:rPr lang="en-US" dirty="0" smtClean="0">
                <a:hlinkClick r:id="rId9" action="ppaction://hlinksldjump"/>
              </a:rPr>
              <a:t>Scale Tables</a:t>
            </a:r>
            <a:endParaRPr lang="en-US" dirty="0" smtClean="0"/>
          </a:p>
          <a:p>
            <a:pPr lvl="1"/>
            <a:r>
              <a:rPr lang="en-US" dirty="0" smtClean="0">
                <a:hlinkClick r:id="rId10" action="ppaction://hlinksldjump"/>
              </a:rPr>
              <a:t>RMMMs</a:t>
            </a:r>
            <a:endParaRPr lang="en-US" dirty="0" smtClean="0"/>
          </a:p>
          <a:p>
            <a:r>
              <a:rPr lang="en-US" dirty="0" smtClean="0">
                <a:hlinkClick r:id="rId11" action="ppaction://hlinksldjump"/>
              </a:rPr>
              <a:t>Bibliography</a:t>
            </a:r>
            <a:endParaRPr lang="en-US" dirty="0" smtClean="0"/>
          </a:p>
          <a:p>
            <a:r>
              <a:rPr lang="en-US" dirty="0" smtClean="0">
                <a:hlinkClick r:id="rId12" action="ppaction://hlinksldjump"/>
              </a:rPr>
              <a:t>Lessons Learned</a:t>
            </a:r>
            <a:endParaRPr lang="en-US" dirty="0" smtClean="0"/>
          </a:p>
          <a:p>
            <a:pPr marL="36900" indent="0">
              <a:buNone/>
            </a:pPr>
            <a:endParaRPr lang="en-US" dirty="0"/>
          </a:p>
          <a:p>
            <a:pPr marL="36900" indent="0">
              <a:buNone/>
            </a:pPr>
            <a:endParaRPr lang="en-US" dirty="0"/>
          </a:p>
          <a:p>
            <a:pPr lvl="1"/>
            <a:endParaRPr lang="en-US" dirty="0"/>
          </a:p>
        </p:txBody>
      </p:sp>
    </p:spTree>
    <p:extLst>
      <p:ext uri="{BB962C8B-B14F-4D97-AF65-F5344CB8AC3E}">
        <p14:creationId xmlns:p14="http://schemas.microsoft.com/office/powerpoint/2010/main" val="34925764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a:t>
            </a:r>
            <a:endParaRPr lang="en-US" dirty="0"/>
          </a:p>
        </p:txBody>
      </p:sp>
      <p:sp>
        <p:nvSpPr>
          <p:cNvPr id="3" name="Content Placeholder 2"/>
          <p:cNvSpPr>
            <a:spLocks noGrp="1"/>
          </p:cNvSpPr>
          <p:nvPr>
            <p:ph idx="1"/>
          </p:nvPr>
        </p:nvSpPr>
        <p:spPr/>
        <p:txBody>
          <a:bodyPr>
            <a:normAutofit/>
          </a:bodyPr>
          <a:lstStyle/>
          <a:p>
            <a:r>
              <a:rPr lang="en-US" sz="2400" dirty="0"/>
              <a:t>Software / Hardware User and </a:t>
            </a:r>
            <a:r>
              <a:rPr lang="en-US" sz="2400" dirty="0" smtClean="0"/>
              <a:t>Development Requirements</a:t>
            </a:r>
            <a:endParaRPr lang="en-US" sz="2400" dirty="0"/>
          </a:p>
          <a:p>
            <a:pPr lvl="1"/>
            <a:r>
              <a:rPr lang="en-US" sz="2000" dirty="0" smtClean="0"/>
              <a:t>Operating </a:t>
            </a:r>
            <a:r>
              <a:rPr lang="en-US" sz="2000" dirty="0"/>
              <a:t>System: Windows XP  or later/ Mac OSX </a:t>
            </a:r>
          </a:p>
          <a:p>
            <a:pPr lvl="1"/>
            <a:r>
              <a:rPr lang="en-US" sz="2000" dirty="0"/>
              <a:t>10 or later</a:t>
            </a:r>
          </a:p>
          <a:p>
            <a:pPr lvl="1"/>
            <a:r>
              <a:rPr lang="en-US" sz="2000" dirty="0" smtClean="0"/>
              <a:t>Graphics</a:t>
            </a:r>
            <a:r>
              <a:rPr lang="en-US" sz="2000" dirty="0"/>
              <a:t>: DX9</a:t>
            </a:r>
            <a:r>
              <a:rPr lang="en-US" sz="2000" dirty="0" smtClean="0"/>
              <a:t>+</a:t>
            </a:r>
          </a:p>
          <a:p>
            <a:pPr lvl="1"/>
            <a:r>
              <a:rPr lang="en-US" sz="2000" dirty="0" smtClean="0"/>
              <a:t>CPU</a:t>
            </a:r>
            <a:r>
              <a:rPr lang="en-US" sz="2000" dirty="0"/>
              <a:t>: Pentium 4</a:t>
            </a:r>
            <a:r>
              <a:rPr lang="en-US" sz="2000" dirty="0" smtClean="0"/>
              <a:t>+</a:t>
            </a:r>
            <a:endParaRPr lang="en-US" sz="2000" dirty="0"/>
          </a:p>
          <a:p>
            <a:pPr lvl="1"/>
            <a:r>
              <a:rPr lang="en-US" sz="2000" dirty="0"/>
              <a:t>Memory: 2+ GB </a:t>
            </a:r>
            <a:r>
              <a:rPr lang="en-US" sz="2000" dirty="0" smtClean="0"/>
              <a:t>RAM</a:t>
            </a:r>
            <a:endParaRPr lang="en-US" sz="2000" dirty="0"/>
          </a:p>
          <a:p>
            <a:pPr lvl="1"/>
            <a:r>
              <a:rPr lang="en-US" sz="2000" dirty="0"/>
              <a:t>Hard Disk Space Required: ~15MB</a:t>
            </a:r>
          </a:p>
        </p:txBody>
      </p:sp>
    </p:spTree>
    <p:extLst>
      <p:ext uri="{BB962C8B-B14F-4D97-AF65-F5344CB8AC3E}">
        <p14:creationId xmlns:p14="http://schemas.microsoft.com/office/powerpoint/2010/main" val="822764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Art– Rough Maze</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6663" y="1719437"/>
            <a:ext cx="5641113" cy="443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770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Art –Prince Edwin</a:t>
            </a:r>
            <a:endParaRPr lang="en-US" dirty="0"/>
          </a:p>
        </p:txBody>
      </p:sp>
      <p:pic>
        <p:nvPicPr>
          <p:cNvPr id="1027"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622"/>
          <a:stretch/>
        </p:blipFill>
        <p:spPr bwMode="auto">
          <a:xfrm>
            <a:off x="3396343" y="1782422"/>
            <a:ext cx="5391149" cy="434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3285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Art –Princess Regina </a:t>
            </a:r>
            <a:endParaRPr lang="en-US" dirty="0"/>
          </a:p>
        </p:txBody>
      </p:sp>
      <p:pic>
        <p:nvPicPr>
          <p:cNvPr id="409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229"/>
          <a:stretch/>
        </p:blipFill>
        <p:spPr bwMode="auto">
          <a:xfrm>
            <a:off x="3425371" y="1695562"/>
            <a:ext cx="5786891" cy="4609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2073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Art –Sky</a:t>
            </a:r>
            <a:endParaRPr lang="en-US" dirty="0"/>
          </a:p>
        </p:txBody>
      </p:sp>
      <p:pic>
        <p:nvPicPr>
          <p:cNvPr id="6" name="Content Placeholder 5"/>
          <p:cNvPicPr>
            <a:picLocks noGrp="1" noChangeAspect="1"/>
          </p:cNvPicPr>
          <p:nvPr>
            <p:ph idx="1"/>
          </p:nvPr>
        </p:nvPicPr>
        <p:blipFill rotWithShape="1">
          <a:blip r:embed="rId3"/>
          <a:srcRect l="14910" t="13649" r="20023" b="18559"/>
          <a:stretch/>
        </p:blipFill>
        <p:spPr>
          <a:xfrm>
            <a:off x="2765192" y="1794293"/>
            <a:ext cx="6650967" cy="4143863"/>
          </a:xfrm>
          <a:prstGeom prst="rect">
            <a:avLst/>
          </a:prstGeom>
        </p:spPr>
      </p:pic>
    </p:spTree>
    <p:extLst>
      <p:ext uri="{BB962C8B-B14F-4D97-AF65-F5344CB8AC3E}">
        <p14:creationId xmlns:p14="http://schemas.microsoft.com/office/powerpoint/2010/main" val="1782916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Art –Castle</a:t>
            </a:r>
            <a:endParaRPr lang="en-US" dirty="0"/>
          </a:p>
        </p:txBody>
      </p:sp>
      <p:pic>
        <p:nvPicPr>
          <p:cNvPr id="14" name="Picture 13"/>
          <p:cNvPicPr>
            <a:picLocks noChangeAspect="1"/>
          </p:cNvPicPr>
          <p:nvPr/>
        </p:nvPicPr>
        <p:blipFill rotWithShape="1">
          <a:blip r:embed="rId3"/>
          <a:srcRect l="15433" t="13732" r="20249" b="20051"/>
          <a:stretch/>
        </p:blipFill>
        <p:spPr>
          <a:xfrm>
            <a:off x="3282778" y="2072083"/>
            <a:ext cx="5615796" cy="3457449"/>
          </a:xfrm>
          <a:prstGeom prst="rect">
            <a:avLst/>
          </a:prstGeom>
        </p:spPr>
      </p:pic>
    </p:spTree>
    <p:extLst>
      <p:ext uri="{BB962C8B-B14F-4D97-AF65-F5344CB8AC3E}">
        <p14:creationId xmlns:p14="http://schemas.microsoft.com/office/powerpoint/2010/main" val="3291568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–Risk Analysis</a:t>
            </a:r>
            <a:endParaRPr lang="en-US" dirty="0"/>
          </a:p>
        </p:txBody>
      </p:sp>
      <p:sp>
        <p:nvSpPr>
          <p:cNvPr id="3" name="Content Placeholder 2"/>
          <p:cNvSpPr>
            <a:spLocks noGrp="1"/>
          </p:cNvSpPr>
          <p:nvPr>
            <p:ph idx="1"/>
          </p:nvPr>
        </p:nvSpPr>
        <p:spPr/>
        <p:txBody>
          <a:bodyPr>
            <a:normAutofit/>
          </a:bodyPr>
          <a:lstStyle/>
          <a:p>
            <a:r>
              <a:rPr lang="en-US" dirty="0" smtClean="0"/>
              <a:t>Risk 1: Power  Outage</a:t>
            </a:r>
          </a:p>
          <a:p>
            <a:pPr marL="871200" lvl="1" indent="-457200"/>
            <a:r>
              <a:rPr lang="en-US" dirty="0" smtClean="0"/>
              <a:t>Give that the winter is beginning and that the team is using computers to complete this project there is a concern that there could be a power outage causing work to be deleted and/or the project to be delayed.</a:t>
            </a:r>
          </a:p>
          <a:p>
            <a:r>
              <a:rPr lang="en-US" dirty="0" smtClean="0"/>
              <a:t>Risk 2: Illness</a:t>
            </a:r>
          </a:p>
          <a:p>
            <a:pPr marL="871200" lvl="1" indent="-457200"/>
            <a:r>
              <a:rPr lang="en-US" dirty="0" smtClean="0"/>
              <a:t>Given that the winter is coming there is a concern that one or more of the members of the team might fall ill causing the project to be delayed.</a:t>
            </a:r>
          </a:p>
          <a:p>
            <a:r>
              <a:rPr lang="en-US" dirty="0" smtClean="0"/>
              <a:t>Risk 3: Program Failure</a:t>
            </a:r>
          </a:p>
          <a:p>
            <a:pPr lvl="1"/>
            <a:r>
              <a:rPr lang="en-US" dirty="0" smtClean="0"/>
              <a:t>Given that we are using computer and programs there is a concern that one or more of the computer's and/or programs used can be corrupted causing work to be deleted and/or the project to be delayed. </a:t>
            </a:r>
          </a:p>
          <a:p>
            <a:pPr marL="494100" indent="-457200">
              <a:buFont typeface="+mj-lt"/>
              <a:buAutoNum type="arabicPeriod"/>
            </a:pPr>
            <a:endParaRPr lang="en-US" dirty="0" smtClean="0"/>
          </a:p>
        </p:txBody>
      </p:sp>
    </p:spTree>
    <p:extLst>
      <p:ext uri="{BB962C8B-B14F-4D97-AF65-F5344CB8AC3E}">
        <p14:creationId xmlns:p14="http://schemas.microsoft.com/office/powerpoint/2010/main" val="1316874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–Risk Analysis</a:t>
            </a:r>
            <a:endParaRPr lang="en-US" dirty="0"/>
          </a:p>
        </p:txBody>
      </p:sp>
      <p:sp>
        <p:nvSpPr>
          <p:cNvPr id="3" name="Content Placeholder 2"/>
          <p:cNvSpPr>
            <a:spLocks noGrp="1"/>
          </p:cNvSpPr>
          <p:nvPr>
            <p:ph idx="1"/>
          </p:nvPr>
        </p:nvSpPr>
        <p:spPr/>
        <p:txBody>
          <a:bodyPr>
            <a:normAutofit/>
          </a:bodyPr>
          <a:lstStyle/>
          <a:p>
            <a:r>
              <a:rPr lang="en-US" dirty="0"/>
              <a:t>Risk 4: Timing</a:t>
            </a:r>
          </a:p>
          <a:p>
            <a:pPr lvl="1"/>
            <a:r>
              <a:rPr lang="en-US" dirty="0"/>
              <a:t>Given that </a:t>
            </a:r>
            <a:r>
              <a:rPr lang="en-US" dirty="0" smtClean="0"/>
              <a:t>the project is due at a set date and time there is a concern that the project may not be fully completed causing the project to be turned in uncompleted.</a:t>
            </a:r>
            <a:endParaRPr lang="en-US" dirty="0"/>
          </a:p>
          <a:p>
            <a:r>
              <a:rPr lang="en-US" dirty="0"/>
              <a:t>Risk 5: Lack of Knowledge</a:t>
            </a:r>
          </a:p>
          <a:p>
            <a:pPr lvl="1"/>
            <a:r>
              <a:rPr lang="en-US" dirty="0"/>
              <a:t>Given that </a:t>
            </a:r>
            <a:r>
              <a:rPr lang="en-US" dirty="0" smtClean="0"/>
              <a:t>most of the team has not created games before there is a concern that we will have to research how to complete and implement certain tasks the team would like to include in the game causing the  project to be delayed and/or not fully completed. </a:t>
            </a:r>
            <a:endParaRPr lang="en-US" dirty="0"/>
          </a:p>
          <a:p>
            <a:pPr marL="494100" indent="-457200">
              <a:buFont typeface="+mj-lt"/>
              <a:buAutoNum type="arabicPeriod"/>
            </a:pPr>
            <a:endParaRPr lang="en-US" dirty="0" smtClean="0"/>
          </a:p>
        </p:txBody>
      </p:sp>
    </p:spTree>
    <p:extLst>
      <p:ext uri="{BB962C8B-B14F-4D97-AF65-F5344CB8AC3E}">
        <p14:creationId xmlns:p14="http://schemas.microsoft.com/office/powerpoint/2010/main" val="844850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–Risk Table</a:t>
            </a:r>
            <a:endParaRPr lang="en-US" dirty="0"/>
          </a:p>
        </p:txBody>
      </p:sp>
      <p:graphicFrame>
        <p:nvGraphicFramePr>
          <p:cNvPr id="4" name="Content Placeholder 3"/>
          <p:cNvGraphicFramePr>
            <a:graphicFrameLocks noGrp="1"/>
          </p:cNvGraphicFramePr>
          <p:nvPr>
            <p:ph idx="1"/>
            <p:extLst/>
          </p:nvPr>
        </p:nvGraphicFramePr>
        <p:xfrm>
          <a:off x="914400" y="1731963"/>
          <a:ext cx="10353675" cy="4119426"/>
        </p:xfrm>
        <a:graphic>
          <a:graphicData uri="http://schemas.openxmlformats.org/drawingml/2006/table">
            <a:tbl>
              <a:tblPr firstRow="1" bandRow="1">
                <a:tableStyleId>{D7AC3CCA-C797-4891-BE02-D94E43425B78}</a:tableStyleId>
              </a:tblPr>
              <a:tblGrid>
                <a:gridCol w="2070735"/>
                <a:gridCol w="2070735"/>
                <a:gridCol w="2070735"/>
                <a:gridCol w="2070735"/>
                <a:gridCol w="2070735"/>
              </a:tblGrid>
              <a:tr h="579891">
                <a:tc gridSpan="5">
                  <a:txBody>
                    <a:bodyPr/>
                    <a:lstStyle/>
                    <a:p>
                      <a:pPr algn="ctr"/>
                      <a:r>
                        <a:rPr lang="en-US" dirty="0" smtClean="0"/>
                        <a:t>Risk Table</a:t>
                      </a:r>
                      <a:endParaRPr lang="en-US" dirty="0"/>
                    </a:p>
                  </a:txBody>
                  <a:tcPr/>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r>
              <a:tr h="579891">
                <a:tc>
                  <a:txBody>
                    <a:bodyPr/>
                    <a:lstStyle/>
                    <a:p>
                      <a:pPr algn="ctr"/>
                      <a:r>
                        <a:rPr lang="en-US" dirty="0" smtClean="0"/>
                        <a:t>Risk Number</a:t>
                      </a:r>
                      <a:endParaRPr lang="en-US" dirty="0"/>
                    </a:p>
                  </a:txBody>
                  <a:tcPr/>
                </a:tc>
                <a:tc>
                  <a:txBody>
                    <a:bodyPr/>
                    <a:lstStyle/>
                    <a:p>
                      <a:pPr algn="ctr"/>
                      <a:r>
                        <a:rPr lang="en-US" dirty="0" smtClean="0"/>
                        <a:t>Risk Name</a:t>
                      </a:r>
                      <a:endParaRPr lang="en-US" dirty="0"/>
                    </a:p>
                  </a:txBody>
                  <a:tcPr/>
                </a:tc>
                <a:tc>
                  <a:txBody>
                    <a:bodyPr/>
                    <a:lstStyle/>
                    <a:p>
                      <a:pPr algn="ctr"/>
                      <a:r>
                        <a:rPr lang="en-US" dirty="0" smtClean="0"/>
                        <a:t>Probability</a:t>
                      </a:r>
                      <a:endParaRPr lang="en-US" dirty="0"/>
                    </a:p>
                  </a:txBody>
                  <a:tcPr/>
                </a:tc>
                <a:tc>
                  <a:txBody>
                    <a:bodyPr/>
                    <a:lstStyle/>
                    <a:p>
                      <a:pPr algn="ctr"/>
                      <a:r>
                        <a:rPr lang="en-US" dirty="0" smtClean="0"/>
                        <a:t>Impact </a:t>
                      </a:r>
                      <a:endParaRPr lang="en-US" dirty="0"/>
                    </a:p>
                  </a:txBody>
                  <a:tcPr/>
                </a:tc>
                <a:tc>
                  <a:txBody>
                    <a:bodyPr/>
                    <a:lstStyle/>
                    <a:p>
                      <a:pPr algn="ctr"/>
                      <a:r>
                        <a:rPr lang="en-US" dirty="0" smtClean="0"/>
                        <a:t>RM3 Pointer</a:t>
                      </a:r>
                      <a:endParaRPr lang="en-US" dirty="0"/>
                    </a:p>
                  </a:txBody>
                  <a:tcPr/>
                </a:tc>
              </a:tr>
              <a:tr h="579891">
                <a:tc>
                  <a:txBody>
                    <a:bodyPr/>
                    <a:lstStyle/>
                    <a:p>
                      <a:pPr algn="ctr"/>
                      <a:r>
                        <a:rPr lang="en-US" dirty="0" smtClean="0"/>
                        <a:t>1</a:t>
                      </a:r>
                    </a:p>
                  </a:txBody>
                  <a:tcPr/>
                </a:tc>
                <a:tc>
                  <a:txBody>
                    <a:bodyPr/>
                    <a:lstStyle/>
                    <a:p>
                      <a:pPr algn="ctr"/>
                      <a:r>
                        <a:rPr lang="en-US" dirty="0" smtClean="0"/>
                        <a:t>Power</a:t>
                      </a:r>
                      <a:r>
                        <a:rPr lang="en-US" baseline="0" dirty="0" smtClean="0"/>
                        <a:t> Outage</a:t>
                      </a:r>
                      <a:endParaRPr lang="en-US" dirty="0"/>
                    </a:p>
                  </a:txBody>
                  <a:tcPr/>
                </a:tc>
                <a:tc>
                  <a:txBody>
                    <a:bodyPr/>
                    <a:lstStyle/>
                    <a:p>
                      <a:pPr algn="ctr"/>
                      <a:r>
                        <a:rPr lang="en-US" dirty="0" smtClean="0"/>
                        <a:t>50%</a:t>
                      </a:r>
                    </a:p>
                  </a:txBody>
                  <a:tcPr/>
                </a:tc>
                <a:tc>
                  <a:txBody>
                    <a:bodyPr/>
                    <a:lstStyle/>
                    <a:p>
                      <a:pPr algn="ctr"/>
                      <a:r>
                        <a:rPr lang="en-US" dirty="0" smtClean="0"/>
                        <a:t>2</a:t>
                      </a:r>
                      <a:endParaRPr lang="en-US" dirty="0"/>
                    </a:p>
                  </a:txBody>
                  <a:tcPr/>
                </a:tc>
                <a:tc>
                  <a:txBody>
                    <a:bodyPr/>
                    <a:lstStyle/>
                    <a:p>
                      <a:pPr algn="ctr"/>
                      <a:r>
                        <a:rPr lang="en-US" dirty="0" smtClean="0"/>
                        <a:t>RMMM 1</a:t>
                      </a:r>
                      <a:endParaRPr lang="en-US" dirty="0"/>
                    </a:p>
                  </a:txBody>
                  <a:tcPr/>
                </a:tc>
              </a:tr>
              <a:tr h="579891">
                <a:tc>
                  <a:txBody>
                    <a:bodyPr/>
                    <a:lstStyle/>
                    <a:p>
                      <a:pPr algn="ctr"/>
                      <a:r>
                        <a:rPr lang="en-US" dirty="0" smtClean="0"/>
                        <a:t>2</a:t>
                      </a:r>
                      <a:endParaRPr lang="en-US" dirty="0"/>
                    </a:p>
                  </a:txBody>
                  <a:tcPr/>
                </a:tc>
                <a:tc>
                  <a:txBody>
                    <a:bodyPr/>
                    <a:lstStyle/>
                    <a:p>
                      <a:pPr algn="ctr"/>
                      <a:r>
                        <a:rPr lang="en-US" dirty="0" smtClean="0"/>
                        <a:t>Illness </a:t>
                      </a:r>
                      <a:endParaRPr lang="en-US" dirty="0"/>
                    </a:p>
                  </a:txBody>
                  <a:tcPr/>
                </a:tc>
                <a:tc>
                  <a:txBody>
                    <a:bodyPr/>
                    <a:lstStyle/>
                    <a:p>
                      <a:pPr algn="ctr"/>
                      <a:r>
                        <a:rPr lang="en-US" dirty="0" smtClean="0"/>
                        <a:t>75%</a:t>
                      </a:r>
                      <a:endParaRPr lang="en-US" dirty="0"/>
                    </a:p>
                  </a:txBody>
                  <a:tcPr/>
                </a:tc>
                <a:tc>
                  <a:txBody>
                    <a:bodyPr/>
                    <a:lstStyle/>
                    <a:p>
                      <a:pPr algn="ctr"/>
                      <a:r>
                        <a:rPr lang="en-US" dirty="0" smtClean="0"/>
                        <a:t>4</a:t>
                      </a:r>
                      <a:endParaRPr lang="en-US" dirty="0"/>
                    </a:p>
                  </a:txBody>
                  <a:tcPr/>
                </a:tc>
                <a:tc>
                  <a:txBody>
                    <a:bodyPr/>
                    <a:lstStyle/>
                    <a:p>
                      <a:pPr algn="ctr"/>
                      <a:r>
                        <a:rPr lang="en-US" dirty="0" smtClean="0"/>
                        <a:t>RMMM 2</a:t>
                      </a:r>
                      <a:endParaRPr lang="en-US" dirty="0"/>
                    </a:p>
                  </a:txBody>
                  <a:tcPr/>
                </a:tc>
              </a:tr>
              <a:tr h="579891">
                <a:tc>
                  <a:txBody>
                    <a:bodyPr/>
                    <a:lstStyle/>
                    <a:p>
                      <a:pPr algn="ctr"/>
                      <a:r>
                        <a:rPr lang="en-US" dirty="0" smtClean="0"/>
                        <a:t>3</a:t>
                      </a:r>
                      <a:endParaRPr lang="en-US" dirty="0"/>
                    </a:p>
                  </a:txBody>
                  <a:tcPr/>
                </a:tc>
                <a:tc>
                  <a:txBody>
                    <a:bodyPr/>
                    <a:lstStyle/>
                    <a:p>
                      <a:pPr algn="ctr"/>
                      <a:r>
                        <a:rPr lang="en-US" dirty="0" smtClean="0"/>
                        <a:t>Program Failure</a:t>
                      </a:r>
                      <a:endParaRPr lang="en-US" dirty="0"/>
                    </a:p>
                  </a:txBody>
                  <a:tcPr/>
                </a:tc>
                <a:tc>
                  <a:txBody>
                    <a:bodyPr/>
                    <a:lstStyle/>
                    <a:p>
                      <a:pPr algn="ctr"/>
                      <a:r>
                        <a:rPr lang="en-US" dirty="0" smtClean="0"/>
                        <a:t>80%</a:t>
                      </a:r>
                      <a:endParaRPr lang="en-US" dirty="0"/>
                    </a:p>
                  </a:txBody>
                  <a:tcPr/>
                </a:tc>
                <a:tc>
                  <a:txBody>
                    <a:bodyPr/>
                    <a:lstStyle/>
                    <a:p>
                      <a:pPr algn="ctr"/>
                      <a:r>
                        <a:rPr lang="en-US" dirty="0" smtClean="0"/>
                        <a:t>4</a:t>
                      </a:r>
                      <a:endParaRPr lang="en-US" dirty="0"/>
                    </a:p>
                  </a:txBody>
                  <a:tcPr/>
                </a:tc>
                <a:tc>
                  <a:txBody>
                    <a:bodyPr/>
                    <a:lstStyle/>
                    <a:p>
                      <a:pPr algn="ctr"/>
                      <a:r>
                        <a:rPr lang="en-US" dirty="0" smtClean="0"/>
                        <a:t>RMMM 3</a:t>
                      </a:r>
                      <a:endParaRPr lang="en-US" dirty="0"/>
                    </a:p>
                  </a:txBody>
                  <a:tcPr/>
                </a:tc>
              </a:tr>
              <a:tr h="579891">
                <a:tc>
                  <a:txBody>
                    <a:bodyPr/>
                    <a:lstStyle/>
                    <a:p>
                      <a:pPr algn="ctr"/>
                      <a:r>
                        <a:rPr lang="en-US" dirty="0" smtClean="0"/>
                        <a:t>4</a:t>
                      </a:r>
                      <a:endParaRPr lang="en-US" dirty="0"/>
                    </a:p>
                  </a:txBody>
                  <a:tcPr/>
                </a:tc>
                <a:tc>
                  <a:txBody>
                    <a:bodyPr/>
                    <a:lstStyle/>
                    <a:p>
                      <a:pPr algn="ctr"/>
                      <a:r>
                        <a:rPr lang="en-US" dirty="0" smtClean="0"/>
                        <a:t>Timing</a:t>
                      </a:r>
                      <a:endParaRPr lang="en-US" dirty="0"/>
                    </a:p>
                  </a:txBody>
                  <a:tcPr/>
                </a:tc>
                <a:tc>
                  <a:txBody>
                    <a:bodyPr/>
                    <a:lstStyle/>
                    <a:p>
                      <a:pPr algn="ctr"/>
                      <a:r>
                        <a:rPr lang="en-US" dirty="0" smtClean="0"/>
                        <a:t>30%</a:t>
                      </a:r>
                      <a:endParaRPr lang="en-US" dirty="0"/>
                    </a:p>
                  </a:txBody>
                  <a:tcPr/>
                </a:tc>
                <a:tc>
                  <a:txBody>
                    <a:bodyPr/>
                    <a:lstStyle/>
                    <a:p>
                      <a:pPr algn="ctr"/>
                      <a:r>
                        <a:rPr lang="en-US" dirty="0" smtClean="0"/>
                        <a:t>1</a:t>
                      </a:r>
                      <a:endParaRPr lang="en-US" dirty="0"/>
                    </a:p>
                  </a:txBody>
                  <a:tcPr/>
                </a:tc>
                <a:tc>
                  <a:txBody>
                    <a:bodyPr/>
                    <a:lstStyle/>
                    <a:p>
                      <a:pPr algn="ctr"/>
                      <a:r>
                        <a:rPr lang="en-US" dirty="0" smtClean="0"/>
                        <a:t>RMMM 4</a:t>
                      </a:r>
                      <a:endParaRPr lang="en-US" dirty="0"/>
                    </a:p>
                  </a:txBody>
                  <a:tcPr/>
                </a:tc>
              </a:tr>
              <a:tr h="579891">
                <a:tc>
                  <a:txBody>
                    <a:bodyPr/>
                    <a:lstStyle/>
                    <a:p>
                      <a:pPr algn="ctr"/>
                      <a:r>
                        <a:rPr lang="en-US" dirty="0" smtClean="0"/>
                        <a:t>5</a:t>
                      </a:r>
                      <a:endParaRPr lang="en-US" dirty="0"/>
                    </a:p>
                  </a:txBody>
                  <a:tcPr/>
                </a:tc>
                <a:tc>
                  <a:txBody>
                    <a:bodyPr/>
                    <a:lstStyle/>
                    <a:p>
                      <a:pPr algn="ctr"/>
                      <a:r>
                        <a:rPr lang="en-US" dirty="0" smtClean="0"/>
                        <a:t>Lack of Knowledge</a:t>
                      </a:r>
                      <a:endParaRPr lang="en-US" dirty="0"/>
                    </a:p>
                  </a:txBody>
                  <a:tcPr/>
                </a:tc>
                <a:tc>
                  <a:txBody>
                    <a:bodyPr/>
                    <a:lstStyle/>
                    <a:p>
                      <a:pPr algn="ctr"/>
                      <a:r>
                        <a:rPr lang="en-US" dirty="0" smtClean="0"/>
                        <a:t>60%</a:t>
                      </a:r>
                      <a:endParaRPr lang="en-US" dirty="0"/>
                    </a:p>
                  </a:txBody>
                  <a:tcPr/>
                </a:tc>
                <a:tc>
                  <a:txBody>
                    <a:bodyPr/>
                    <a:lstStyle/>
                    <a:p>
                      <a:pPr algn="ctr"/>
                      <a:r>
                        <a:rPr lang="en-US" dirty="0" smtClean="0"/>
                        <a:t>3</a:t>
                      </a:r>
                      <a:endParaRPr lang="en-US" dirty="0"/>
                    </a:p>
                  </a:txBody>
                  <a:tcPr/>
                </a:tc>
                <a:tc>
                  <a:txBody>
                    <a:bodyPr/>
                    <a:lstStyle/>
                    <a:p>
                      <a:pPr algn="ctr"/>
                      <a:r>
                        <a:rPr lang="en-US" dirty="0" smtClean="0"/>
                        <a:t>RMMM 5</a:t>
                      </a:r>
                      <a:endParaRPr lang="en-US" dirty="0"/>
                    </a:p>
                  </a:txBody>
                  <a:tcPr/>
                </a:tc>
              </a:tr>
            </a:tbl>
          </a:graphicData>
        </a:graphic>
      </p:graphicFrame>
    </p:spTree>
    <p:extLst>
      <p:ext uri="{BB962C8B-B14F-4D97-AF65-F5344CB8AC3E}">
        <p14:creationId xmlns:p14="http://schemas.microsoft.com/office/powerpoint/2010/main" val="2051409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Management –Scale Tables</a:t>
            </a:r>
            <a:endParaRPr lang="en-US" dirty="0"/>
          </a:p>
        </p:txBody>
      </p:sp>
      <p:graphicFrame>
        <p:nvGraphicFramePr>
          <p:cNvPr id="7" name="Content Placeholder 6"/>
          <p:cNvGraphicFramePr>
            <a:graphicFrameLocks noGrp="1"/>
          </p:cNvGraphicFramePr>
          <p:nvPr>
            <p:ph sz="half" idx="1"/>
            <p:extLst/>
          </p:nvPr>
        </p:nvGraphicFramePr>
        <p:xfrm>
          <a:off x="914400" y="1731963"/>
          <a:ext cx="5059364" cy="4436607"/>
        </p:xfrm>
        <a:graphic>
          <a:graphicData uri="http://schemas.openxmlformats.org/drawingml/2006/table">
            <a:tbl>
              <a:tblPr firstRow="1" bandRow="1">
                <a:tableStyleId>{D7AC3CCA-C797-4891-BE02-D94E43425B78}</a:tableStyleId>
              </a:tblPr>
              <a:tblGrid>
                <a:gridCol w="2529682"/>
                <a:gridCol w="2529682"/>
              </a:tblGrid>
              <a:tr h="633801">
                <a:tc gridSpan="2">
                  <a:txBody>
                    <a:bodyPr/>
                    <a:lstStyle/>
                    <a:p>
                      <a:pPr algn="ctr"/>
                      <a:r>
                        <a:rPr lang="en-US" dirty="0" smtClean="0"/>
                        <a:t>Probability</a:t>
                      </a:r>
                      <a:r>
                        <a:rPr lang="en-US" baseline="0" dirty="0" smtClean="0"/>
                        <a:t> Scale Table</a:t>
                      </a:r>
                      <a:endParaRPr lang="en-US" dirty="0"/>
                    </a:p>
                  </a:txBody>
                  <a:tcPr/>
                </a:tc>
                <a:tc hMerge="1">
                  <a:txBody>
                    <a:bodyPr/>
                    <a:lstStyle/>
                    <a:p>
                      <a:endParaRPr lang="en-US" dirty="0"/>
                    </a:p>
                  </a:txBody>
                  <a:tcPr/>
                </a:tc>
              </a:tr>
              <a:tr h="633801">
                <a:tc>
                  <a:txBody>
                    <a:bodyPr/>
                    <a:lstStyle/>
                    <a:p>
                      <a:pPr algn="ctr"/>
                      <a:r>
                        <a:rPr lang="en-US" dirty="0" smtClean="0"/>
                        <a:t>Probability</a:t>
                      </a:r>
                      <a:r>
                        <a:rPr lang="en-US" baseline="0" dirty="0" smtClean="0"/>
                        <a:t> Meaning</a:t>
                      </a:r>
                      <a:endParaRPr lang="en-US" dirty="0"/>
                    </a:p>
                  </a:txBody>
                  <a:tcPr/>
                </a:tc>
                <a:tc>
                  <a:txBody>
                    <a:bodyPr/>
                    <a:lstStyle/>
                    <a:p>
                      <a:pPr algn="ctr"/>
                      <a:r>
                        <a:rPr lang="en-US" dirty="0" smtClean="0"/>
                        <a:t>Percent Value</a:t>
                      </a:r>
                    </a:p>
                  </a:txBody>
                  <a:tcPr/>
                </a:tc>
              </a:tr>
              <a:tr h="633801">
                <a:tc>
                  <a:txBody>
                    <a:bodyPr/>
                    <a:lstStyle/>
                    <a:p>
                      <a:pPr algn="ctr"/>
                      <a:r>
                        <a:rPr lang="en-US" dirty="0" smtClean="0"/>
                        <a:t>Very Improbable</a:t>
                      </a:r>
                      <a:endParaRPr lang="en-US" dirty="0"/>
                    </a:p>
                  </a:txBody>
                  <a:tcPr/>
                </a:tc>
                <a:tc>
                  <a:txBody>
                    <a:bodyPr/>
                    <a:lstStyle/>
                    <a:p>
                      <a:pPr algn="ctr"/>
                      <a:r>
                        <a:rPr lang="en-US" dirty="0" smtClean="0"/>
                        <a:t>10%</a:t>
                      </a:r>
                      <a:endParaRPr lang="en-US" dirty="0"/>
                    </a:p>
                  </a:txBody>
                  <a:tcPr/>
                </a:tc>
              </a:tr>
              <a:tr h="633801">
                <a:tc>
                  <a:txBody>
                    <a:bodyPr/>
                    <a:lstStyle/>
                    <a:p>
                      <a:pPr algn="ctr"/>
                      <a:r>
                        <a:rPr lang="en-US" dirty="0" smtClean="0"/>
                        <a:t>Improbable</a:t>
                      </a:r>
                      <a:endParaRPr lang="en-US" dirty="0"/>
                    </a:p>
                  </a:txBody>
                  <a:tcPr/>
                </a:tc>
                <a:tc>
                  <a:txBody>
                    <a:bodyPr/>
                    <a:lstStyle/>
                    <a:p>
                      <a:pPr algn="ctr"/>
                      <a:r>
                        <a:rPr lang="en-US" dirty="0" smtClean="0"/>
                        <a:t>25%</a:t>
                      </a:r>
                      <a:endParaRPr lang="en-US" dirty="0"/>
                    </a:p>
                  </a:txBody>
                  <a:tcPr/>
                </a:tc>
              </a:tr>
              <a:tr h="633801">
                <a:tc>
                  <a:txBody>
                    <a:bodyPr/>
                    <a:lstStyle/>
                    <a:p>
                      <a:pPr algn="ctr"/>
                      <a:r>
                        <a:rPr lang="en-US" dirty="0" smtClean="0"/>
                        <a:t>Probable</a:t>
                      </a:r>
                      <a:endParaRPr lang="en-US" dirty="0"/>
                    </a:p>
                  </a:txBody>
                  <a:tcPr/>
                </a:tc>
                <a:tc>
                  <a:txBody>
                    <a:bodyPr/>
                    <a:lstStyle/>
                    <a:p>
                      <a:pPr algn="ctr"/>
                      <a:r>
                        <a:rPr lang="en-US" dirty="0" smtClean="0"/>
                        <a:t>50%</a:t>
                      </a:r>
                      <a:endParaRPr lang="en-US" dirty="0"/>
                    </a:p>
                  </a:txBody>
                  <a:tcPr/>
                </a:tc>
              </a:tr>
              <a:tr h="633801">
                <a:tc>
                  <a:txBody>
                    <a:bodyPr/>
                    <a:lstStyle/>
                    <a:p>
                      <a:pPr algn="ctr"/>
                      <a:r>
                        <a:rPr lang="en-US" dirty="0" smtClean="0"/>
                        <a:t>Very Probable</a:t>
                      </a:r>
                      <a:endParaRPr lang="en-US" dirty="0"/>
                    </a:p>
                  </a:txBody>
                  <a:tcPr/>
                </a:tc>
                <a:tc>
                  <a:txBody>
                    <a:bodyPr/>
                    <a:lstStyle/>
                    <a:p>
                      <a:pPr algn="ctr"/>
                      <a:r>
                        <a:rPr lang="en-US" dirty="0" smtClean="0"/>
                        <a:t>75%</a:t>
                      </a:r>
                      <a:endParaRPr lang="en-US" dirty="0"/>
                    </a:p>
                  </a:txBody>
                  <a:tcPr/>
                </a:tc>
              </a:tr>
              <a:tr h="633801">
                <a:tc>
                  <a:txBody>
                    <a:bodyPr/>
                    <a:lstStyle/>
                    <a:p>
                      <a:pPr algn="ctr"/>
                      <a:r>
                        <a:rPr lang="en-US" dirty="0" smtClean="0"/>
                        <a:t>Almost</a:t>
                      </a:r>
                      <a:r>
                        <a:rPr lang="en-US" baseline="0" dirty="0" smtClean="0"/>
                        <a:t> Certain</a:t>
                      </a:r>
                      <a:endParaRPr lang="en-US" dirty="0"/>
                    </a:p>
                  </a:txBody>
                  <a:tcPr/>
                </a:tc>
                <a:tc>
                  <a:txBody>
                    <a:bodyPr/>
                    <a:lstStyle/>
                    <a:p>
                      <a:pPr algn="ctr"/>
                      <a:r>
                        <a:rPr lang="en-US" dirty="0" smtClean="0"/>
                        <a:t>90%</a:t>
                      </a:r>
                      <a:endParaRPr lang="en-US" dirty="0"/>
                    </a:p>
                  </a:txBody>
                  <a:tcPr/>
                </a:tc>
              </a:tr>
            </a:tbl>
          </a:graphicData>
        </a:graphic>
      </p:graphicFrame>
      <p:graphicFrame>
        <p:nvGraphicFramePr>
          <p:cNvPr id="8" name="Content Placeholder 7"/>
          <p:cNvGraphicFramePr>
            <a:graphicFrameLocks noGrp="1"/>
          </p:cNvGraphicFramePr>
          <p:nvPr>
            <p:ph sz="half" idx="2"/>
            <p:extLst/>
          </p:nvPr>
        </p:nvGraphicFramePr>
        <p:xfrm>
          <a:off x="6202363" y="1731963"/>
          <a:ext cx="5065712" cy="4407580"/>
        </p:xfrm>
        <a:graphic>
          <a:graphicData uri="http://schemas.openxmlformats.org/drawingml/2006/table">
            <a:tbl>
              <a:tblPr firstRow="1" bandRow="1">
                <a:tableStyleId>{D7AC3CCA-C797-4891-BE02-D94E43425B78}</a:tableStyleId>
              </a:tblPr>
              <a:tblGrid>
                <a:gridCol w="2532856"/>
                <a:gridCol w="2532856"/>
              </a:tblGrid>
              <a:tr h="881516">
                <a:tc gridSpan="2">
                  <a:txBody>
                    <a:bodyPr/>
                    <a:lstStyle/>
                    <a:p>
                      <a:pPr algn="ctr"/>
                      <a:r>
                        <a:rPr lang="en-US" dirty="0" smtClean="0"/>
                        <a:t>Impact Scale Table</a:t>
                      </a:r>
                      <a:endParaRPr lang="en-US" dirty="0"/>
                    </a:p>
                  </a:txBody>
                  <a:tcPr/>
                </a:tc>
                <a:tc hMerge="1">
                  <a:txBody>
                    <a:bodyPr/>
                    <a:lstStyle/>
                    <a:p>
                      <a:endParaRPr lang="en-US" dirty="0"/>
                    </a:p>
                  </a:txBody>
                  <a:tcPr/>
                </a:tc>
              </a:tr>
              <a:tr h="881516">
                <a:tc>
                  <a:txBody>
                    <a:bodyPr/>
                    <a:lstStyle/>
                    <a:p>
                      <a:pPr algn="ctr"/>
                      <a:r>
                        <a:rPr lang="en-US" dirty="0" smtClean="0"/>
                        <a:t>Catastrophic</a:t>
                      </a:r>
                      <a:endParaRPr lang="en-US" dirty="0"/>
                    </a:p>
                  </a:txBody>
                  <a:tcPr/>
                </a:tc>
                <a:tc>
                  <a:txBody>
                    <a:bodyPr/>
                    <a:lstStyle/>
                    <a:p>
                      <a:pPr algn="ctr"/>
                      <a:r>
                        <a:rPr lang="en-US" dirty="0" smtClean="0"/>
                        <a:t>1</a:t>
                      </a:r>
                      <a:endParaRPr lang="en-US" dirty="0"/>
                    </a:p>
                  </a:txBody>
                  <a:tcPr/>
                </a:tc>
              </a:tr>
              <a:tr h="881516">
                <a:tc>
                  <a:txBody>
                    <a:bodyPr/>
                    <a:lstStyle/>
                    <a:p>
                      <a:pPr algn="ctr"/>
                      <a:r>
                        <a:rPr lang="en-US" dirty="0" smtClean="0"/>
                        <a:t>Critical</a:t>
                      </a:r>
                      <a:endParaRPr lang="en-US" dirty="0"/>
                    </a:p>
                  </a:txBody>
                  <a:tcPr/>
                </a:tc>
                <a:tc>
                  <a:txBody>
                    <a:bodyPr/>
                    <a:lstStyle/>
                    <a:p>
                      <a:pPr algn="ctr"/>
                      <a:r>
                        <a:rPr lang="en-US" dirty="0" smtClean="0"/>
                        <a:t>2</a:t>
                      </a:r>
                      <a:endParaRPr lang="en-US" dirty="0"/>
                    </a:p>
                  </a:txBody>
                  <a:tcPr/>
                </a:tc>
              </a:tr>
              <a:tr h="881516">
                <a:tc>
                  <a:txBody>
                    <a:bodyPr/>
                    <a:lstStyle/>
                    <a:p>
                      <a:pPr algn="ctr"/>
                      <a:r>
                        <a:rPr lang="en-US" dirty="0" smtClean="0"/>
                        <a:t>Marginal</a:t>
                      </a:r>
                      <a:endParaRPr lang="en-US" dirty="0"/>
                    </a:p>
                  </a:txBody>
                  <a:tcPr/>
                </a:tc>
                <a:tc>
                  <a:txBody>
                    <a:bodyPr/>
                    <a:lstStyle/>
                    <a:p>
                      <a:pPr algn="ctr"/>
                      <a:r>
                        <a:rPr lang="en-US" dirty="0" smtClean="0"/>
                        <a:t>3</a:t>
                      </a:r>
                      <a:endParaRPr lang="en-US" dirty="0"/>
                    </a:p>
                  </a:txBody>
                  <a:tcPr/>
                </a:tc>
              </a:tr>
              <a:tr h="881516">
                <a:tc>
                  <a:txBody>
                    <a:bodyPr/>
                    <a:lstStyle/>
                    <a:p>
                      <a:pPr algn="ctr"/>
                      <a:r>
                        <a:rPr lang="en-US" dirty="0" smtClean="0"/>
                        <a:t>Negligible</a:t>
                      </a:r>
                      <a:endParaRPr lang="en-US" dirty="0"/>
                    </a:p>
                  </a:txBody>
                  <a:tcPr/>
                </a:tc>
                <a:tc>
                  <a:txBody>
                    <a:bodyPr/>
                    <a:lstStyle/>
                    <a:p>
                      <a:pPr algn="ctr"/>
                      <a:r>
                        <a:rPr lang="en-US" dirty="0" smtClean="0"/>
                        <a:t>4</a:t>
                      </a:r>
                      <a:endParaRPr lang="en-US" dirty="0"/>
                    </a:p>
                  </a:txBody>
                  <a:tcPr/>
                </a:tc>
              </a:tr>
            </a:tbl>
          </a:graphicData>
        </a:graphic>
      </p:graphicFrame>
    </p:spTree>
    <p:extLst>
      <p:ext uri="{BB962C8B-B14F-4D97-AF65-F5344CB8AC3E}">
        <p14:creationId xmlns:p14="http://schemas.microsoft.com/office/powerpoint/2010/main" val="165669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History</a:t>
            </a:r>
            <a:endParaRPr lang="en-US" dirty="0"/>
          </a:p>
        </p:txBody>
      </p:sp>
      <p:sp>
        <p:nvSpPr>
          <p:cNvPr id="3" name="Content Placeholder 2"/>
          <p:cNvSpPr>
            <a:spLocks noGrp="1"/>
          </p:cNvSpPr>
          <p:nvPr>
            <p:ph idx="1"/>
          </p:nvPr>
        </p:nvSpPr>
        <p:spPr/>
        <p:txBody>
          <a:bodyPr>
            <a:normAutofit/>
          </a:bodyPr>
          <a:lstStyle/>
          <a:p>
            <a:r>
              <a:rPr lang="en-US" sz="2400" dirty="0" smtClean="0"/>
              <a:t>Version 1.0</a:t>
            </a:r>
          </a:p>
          <a:p>
            <a:pPr lvl="1"/>
            <a:r>
              <a:rPr lang="en-US" sz="2000" dirty="0" smtClean="0"/>
              <a:t>Document creation, rough idea and story written down </a:t>
            </a:r>
          </a:p>
          <a:p>
            <a:r>
              <a:rPr lang="en-US" sz="2400" dirty="0" smtClean="0"/>
              <a:t>Version 1.1</a:t>
            </a:r>
          </a:p>
          <a:p>
            <a:pPr lvl="1"/>
            <a:r>
              <a:rPr lang="en-US" sz="2000" dirty="0" smtClean="0"/>
              <a:t>Document formatting, UI / Art Sections updated</a:t>
            </a:r>
          </a:p>
          <a:p>
            <a:r>
              <a:rPr lang="en-US" sz="2400" dirty="0" smtClean="0"/>
              <a:t>Version 1.2</a:t>
            </a:r>
          </a:p>
          <a:p>
            <a:pPr lvl="1"/>
            <a:r>
              <a:rPr lang="en-US" sz="2000" dirty="0" smtClean="0"/>
              <a:t>Document final format for 3D pitch, UI diagrams, all sections polished</a:t>
            </a:r>
          </a:p>
          <a:p>
            <a:r>
              <a:rPr lang="en-US" sz="2200" dirty="0" smtClean="0"/>
              <a:t>Version 1.3</a:t>
            </a:r>
          </a:p>
          <a:p>
            <a:pPr lvl="1"/>
            <a:r>
              <a:rPr lang="en-US" dirty="0" smtClean="0"/>
              <a:t>Final edits documents and all sections polished</a:t>
            </a:r>
          </a:p>
          <a:p>
            <a:pPr lvl="1"/>
            <a:endParaRPr lang="en-US" sz="2000" dirty="0" smtClean="0"/>
          </a:p>
        </p:txBody>
      </p:sp>
    </p:spTree>
    <p:extLst>
      <p:ext uri="{BB962C8B-B14F-4D97-AF65-F5344CB8AC3E}">
        <p14:creationId xmlns:p14="http://schemas.microsoft.com/office/powerpoint/2010/main" val="20003219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–RMMM 1</a:t>
            </a:r>
            <a:endParaRPr lang="en-US" dirty="0"/>
          </a:p>
        </p:txBody>
      </p:sp>
      <p:sp>
        <p:nvSpPr>
          <p:cNvPr id="3" name="Content Placeholder 2"/>
          <p:cNvSpPr>
            <a:spLocks noGrp="1"/>
          </p:cNvSpPr>
          <p:nvPr>
            <p:ph idx="1"/>
          </p:nvPr>
        </p:nvSpPr>
        <p:spPr/>
        <p:txBody>
          <a:bodyPr>
            <a:normAutofit lnSpcReduction="10000"/>
          </a:bodyPr>
          <a:lstStyle/>
          <a:p>
            <a:r>
              <a:rPr lang="en-US" b="1" dirty="0" smtClean="0"/>
              <a:t>Risk: </a:t>
            </a:r>
            <a:r>
              <a:rPr lang="en-US" dirty="0" smtClean="0"/>
              <a:t>Power Outage </a:t>
            </a:r>
            <a:endParaRPr lang="en-US" b="1" dirty="0" smtClean="0"/>
          </a:p>
          <a:p>
            <a:r>
              <a:rPr lang="en-US" b="1" dirty="0" smtClean="0"/>
              <a:t>Probability: </a:t>
            </a:r>
            <a:r>
              <a:rPr lang="en-US" dirty="0" smtClean="0"/>
              <a:t>50%</a:t>
            </a:r>
          </a:p>
          <a:p>
            <a:r>
              <a:rPr lang="en-US" b="1" dirty="0" smtClean="0"/>
              <a:t>Impact: </a:t>
            </a:r>
            <a:r>
              <a:rPr lang="en-US" dirty="0" smtClean="0"/>
              <a:t>Critical </a:t>
            </a:r>
          </a:p>
          <a:p>
            <a:pPr marL="342900" lvl="1" indent="-306000">
              <a:buFont typeface="Wingdings 2" charset="2"/>
              <a:buChar char=""/>
            </a:pPr>
            <a:r>
              <a:rPr lang="en-US" b="1" dirty="0" smtClean="0"/>
              <a:t>Description: </a:t>
            </a:r>
            <a:r>
              <a:rPr lang="en-US" dirty="0"/>
              <a:t>Give that the winter is beginning and that the team is using computers to complete this project there is a concern that there could be a power outage causing work to be deleted and/or the project to be delayed</a:t>
            </a:r>
            <a:r>
              <a:rPr lang="en-US" dirty="0" smtClean="0"/>
              <a:t>.</a:t>
            </a:r>
            <a:endParaRPr lang="en-US" b="1" dirty="0" smtClean="0"/>
          </a:p>
          <a:p>
            <a:r>
              <a:rPr lang="en-US" b="1" dirty="0" smtClean="0"/>
              <a:t>Mitigation/monitoring: </a:t>
            </a:r>
            <a:r>
              <a:rPr lang="en-US" dirty="0" smtClean="0"/>
              <a:t>Checking weather conditions and possibilities for a power outage.</a:t>
            </a:r>
            <a:endParaRPr lang="en-US" b="1" dirty="0" smtClean="0"/>
          </a:p>
          <a:p>
            <a:r>
              <a:rPr lang="en-US" b="1" dirty="0" smtClean="0"/>
              <a:t>Management/contingency plan: </a:t>
            </a:r>
            <a:r>
              <a:rPr lang="en-US" dirty="0" smtClean="0"/>
              <a:t>Have team members work at another facility with power, i.e. school, home, coffee shop etc. </a:t>
            </a:r>
            <a:endParaRPr lang="en-US" b="1" dirty="0" smtClean="0"/>
          </a:p>
          <a:p>
            <a:r>
              <a:rPr lang="en-US" b="1" dirty="0" smtClean="0"/>
              <a:t>Trigger: </a:t>
            </a:r>
            <a:r>
              <a:rPr lang="en-US" dirty="0" smtClean="0"/>
              <a:t>Mitigation steps unproductive. </a:t>
            </a:r>
            <a:endParaRPr lang="en-US" b="1" dirty="0" smtClean="0"/>
          </a:p>
          <a:p>
            <a:r>
              <a:rPr lang="en-US" b="1" dirty="0" smtClean="0"/>
              <a:t>Current status: </a:t>
            </a:r>
            <a:r>
              <a:rPr lang="en-US" dirty="0"/>
              <a:t>Mitigation steps initiated. </a:t>
            </a:r>
            <a:endParaRPr lang="en-US" b="1" dirty="0"/>
          </a:p>
        </p:txBody>
      </p:sp>
    </p:spTree>
    <p:extLst>
      <p:ext uri="{BB962C8B-B14F-4D97-AF65-F5344CB8AC3E}">
        <p14:creationId xmlns:p14="http://schemas.microsoft.com/office/powerpoint/2010/main" val="3669394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–RMMM </a:t>
            </a:r>
            <a:r>
              <a:rPr lang="en-US" dirty="0"/>
              <a:t>2</a:t>
            </a:r>
          </a:p>
        </p:txBody>
      </p:sp>
      <p:sp>
        <p:nvSpPr>
          <p:cNvPr id="3" name="Content Placeholder 2"/>
          <p:cNvSpPr>
            <a:spLocks noGrp="1"/>
          </p:cNvSpPr>
          <p:nvPr>
            <p:ph idx="1"/>
          </p:nvPr>
        </p:nvSpPr>
        <p:spPr>
          <a:xfrm>
            <a:off x="913795" y="1578279"/>
            <a:ext cx="10353762" cy="5018463"/>
          </a:xfrm>
        </p:spPr>
        <p:txBody>
          <a:bodyPr>
            <a:normAutofit/>
          </a:bodyPr>
          <a:lstStyle/>
          <a:p>
            <a:r>
              <a:rPr lang="en-US" b="1" dirty="0" smtClean="0"/>
              <a:t>Risk: </a:t>
            </a:r>
            <a:r>
              <a:rPr lang="en-US" dirty="0" smtClean="0"/>
              <a:t>Illness </a:t>
            </a:r>
          </a:p>
          <a:p>
            <a:r>
              <a:rPr lang="en-US" b="1" dirty="0" smtClean="0"/>
              <a:t>Probability: </a:t>
            </a:r>
            <a:r>
              <a:rPr lang="en-US" dirty="0" smtClean="0"/>
              <a:t>75%</a:t>
            </a:r>
            <a:endParaRPr lang="en-US" b="1" dirty="0" smtClean="0"/>
          </a:p>
          <a:p>
            <a:r>
              <a:rPr lang="en-US" b="1" dirty="0" smtClean="0"/>
              <a:t>Impact: </a:t>
            </a:r>
            <a:r>
              <a:rPr lang="en-US" dirty="0" smtClean="0"/>
              <a:t>Negligible </a:t>
            </a:r>
            <a:endParaRPr lang="en-US" b="1" dirty="0" smtClean="0"/>
          </a:p>
          <a:p>
            <a:pPr marL="342900" lvl="1" indent="-306000">
              <a:buFont typeface="Wingdings 2" charset="2"/>
              <a:buChar char=""/>
            </a:pPr>
            <a:r>
              <a:rPr lang="en-US" b="1" dirty="0" smtClean="0"/>
              <a:t>Description: </a:t>
            </a:r>
            <a:r>
              <a:rPr lang="en-US" dirty="0"/>
              <a:t>Given that the winter is coming there is a concern that one or more of the members of the team might fall ill causing the project to be delayed</a:t>
            </a:r>
            <a:r>
              <a:rPr lang="en-US" dirty="0" smtClean="0"/>
              <a:t>.</a:t>
            </a:r>
            <a:endParaRPr lang="en-US" b="1" dirty="0" smtClean="0"/>
          </a:p>
          <a:p>
            <a:r>
              <a:rPr lang="en-US" b="1" dirty="0" smtClean="0"/>
              <a:t>Mitigation/monitoring: </a:t>
            </a:r>
            <a:r>
              <a:rPr lang="en-US" dirty="0" smtClean="0"/>
              <a:t>Have team members get enough sleep and practice good hygiene.</a:t>
            </a:r>
            <a:endParaRPr lang="en-US" b="1" dirty="0" smtClean="0"/>
          </a:p>
          <a:p>
            <a:r>
              <a:rPr lang="en-US" b="1" dirty="0" smtClean="0"/>
              <a:t>Management/contingency plan: </a:t>
            </a:r>
            <a:r>
              <a:rPr lang="en-US" dirty="0" smtClean="0"/>
              <a:t>Redistribute tasks, if needed, until team member is better. Give team member :lighter” and less critical tasks to complete, from home, until they are better.</a:t>
            </a:r>
            <a:endParaRPr lang="en-US" b="1" dirty="0" smtClean="0"/>
          </a:p>
          <a:p>
            <a:r>
              <a:rPr lang="en-US" b="1" dirty="0" smtClean="0"/>
              <a:t>Trigger: </a:t>
            </a:r>
            <a:r>
              <a:rPr lang="en-US" dirty="0"/>
              <a:t>Mitigation steps unproductive. </a:t>
            </a:r>
            <a:endParaRPr lang="en-US" b="1" dirty="0"/>
          </a:p>
          <a:p>
            <a:r>
              <a:rPr lang="en-US" b="1" dirty="0" smtClean="0"/>
              <a:t>Current status: </a:t>
            </a:r>
            <a:r>
              <a:rPr lang="en-US" dirty="0"/>
              <a:t>Mitigation steps initiated. </a:t>
            </a:r>
            <a:endParaRPr lang="en-US" b="1" dirty="0"/>
          </a:p>
        </p:txBody>
      </p:sp>
    </p:spTree>
    <p:extLst>
      <p:ext uri="{BB962C8B-B14F-4D97-AF65-F5344CB8AC3E}">
        <p14:creationId xmlns:p14="http://schemas.microsoft.com/office/powerpoint/2010/main" val="30204780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–RMMM 3</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effectLst/>
              </a:rPr>
              <a:t>Risk: </a:t>
            </a:r>
            <a:r>
              <a:rPr lang="en-US" dirty="0" smtClean="0">
                <a:effectLst/>
              </a:rPr>
              <a:t>Program Failure </a:t>
            </a:r>
          </a:p>
          <a:p>
            <a:r>
              <a:rPr lang="en-US" b="1" dirty="0" smtClean="0">
                <a:effectLst/>
              </a:rPr>
              <a:t>Probability: </a:t>
            </a:r>
            <a:r>
              <a:rPr lang="en-US" dirty="0" smtClean="0">
                <a:effectLst/>
              </a:rPr>
              <a:t>80%</a:t>
            </a:r>
            <a:endParaRPr lang="en-US" b="1" dirty="0" smtClean="0">
              <a:effectLst/>
            </a:endParaRPr>
          </a:p>
          <a:p>
            <a:r>
              <a:rPr lang="en-US" b="1" dirty="0" smtClean="0">
                <a:effectLst/>
              </a:rPr>
              <a:t>Impact: </a:t>
            </a:r>
            <a:r>
              <a:rPr lang="en-US" dirty="0" smtClean="0">
                <a:effectLst/>
              </a:rPr>
              <a:t>Critical </a:t>
            </a:r>
            <a:endParaRPr lang="en-US" b="1" dirty="0" smtClean="0">
              <a:effectLst/>
            </a:endParaRPr>
          </a:p>
          <a:p>
            <a:pPr marL="342900" lvl="1" indent="-306000">
              <a:buFont typeface="Wingdings 2" charset="2"/>
              <a:buChar char=""/>
            </a:pPr>
            <a:r>
              <a:rPr lang="en-US" b="1" dirty="0" smtClean="0">
                <a:effectLst/>
              </a:rPr>
              <a:t>Description: </a:t>
            </a:r>
            <a:r>
              <a:rPr lang="en-US" dirty="0">
                <a:effectLst/>
              </a:rPr>
              <a:t>Given that we are using computer and programs there is a concern that one or more of the computer's and/or programs used can be corrupted causing work to be deleted and/or the project to be delayed. </a:t>
            </a:r>
          </a:p>
          <a:p>
            <a:r>
              <a:rPr lang="en-US" b="1" dirty="0" smtClean="0">
                <a:effectLst/>
              </a:rPr>
              <a:t>Mitigation/monitoring: </a:t>
            </a:r>
            <a:r>
              <a:rPr lang="en-US" dirty="0" smtClean="0">
                <a:effectLst/>
              </a:rPr>
              <a:t>Enforce team members to save work every 15 to 20 minutes. Create backup copies incase files become corrupted.</a:t>
            </a:r>
            <a:endParaRPr lang="en-US" b="1" dirty="0" smtClean="0">
              <a:effectLst/>
            </a:endParaRPr>
          </a:p>
          <a:p>
            <a:r>
              <a:rPr lang="en-US" b="1" dirty="0" smtClean="0">
                <a:effectLst/>
              </a:rPr>
              <a:t>Management/contingency plan: </a:t>
            </a:r>
            <a:r>
              <a:rPr lang="en-US" dirty="0" smtClean="0">
                <a:effectLst/>
              </a:rPr>
              <a:t>Load backup files and correct any corrupted files and/or redo any work deleted.</a:t>
            </a:r>
            <a:endParaRPr lang="en-US" b="1" dirty="0" smtClean="0">
              <a:effectLst/>
            </a:endParaRPr>
          </a:p>
          <a:p>
            <a:r>
              <a:rPr lang="en-US" b="1" dirty="0" smtClean="0">
                <a:effectLst/>
              </a:rPr>
              <a:t>Trigger: </a:t>
            </a:r>
            <a:r>
              <a:rPr lang="en-US" dirty="0">
                <a:effectLst/>
              </a:rPr>
              <a:t>Mitigation steps unproductive. </a:t>
            </a:r>
            <a:endParaRPr lang="en-US" b="1" dirty="0" smtClean="0">
              <a:effectLst/>
            </a:endParaRPr>
          </a:p>
          <a:p>
            <a:r>
              <a:rPr lang="en-US" b="1" dirty="0" smtClean="0">
                <a:effectLst/>
              </a:rPr>
              <a:t>Current status: </a:t>
            </a:r>
            <a:r>
              <a:rPr lang="en-US" dirty="0">
                <a:effectLst/>
              </a:rPr>
              <a:t>Mitigation steps initiated. </a:t>
            </a:r>
            <a:endParaRPr lang="en-US" b="1" dirty="0">
              <a:effectLst/>
            </a:endParaRPr>
          </a:p>
        </p:txBody>
      </p:sp>
    </p:spTree>
    <p:extLst>
      <p:ext uri="{BB962C8B-B14F-4D97-AF65-F5344CB8AC3E}">
        <p14:creationId xmlns:p14="http://schemas.microsoft.com/office/powerpoint/2010/main" val="3306665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–RMMM </a:t>
            </a:r>
            <a:r>
              <a:rPr lang="en-US" dirty="0"/>
              <a:t>4</a:t>
            </a:r>
          </a:p>
        </p:txBody>
      </p:sp>
      <p:sp>
        <p:nvSpPr>
          <p:cNvPr id="3" name="Content Placeholder 2"/>
          <p:cNvSpPr>
            <a:spLocks noGrp="1"/>
          </p:cNvSpPr>
          <p:nvPr>
            <p:ph idx="1"/>
          </p:nvPr>
        </p:nvSpPr>
        <p:spPr/>
        <p:txBody>
          <a:bodyPr>
            <a:normAutofit fontScale="92500" lnSpcReduction="20000"/>
          </a:bodyPr>
          <a:lstStyle/>
          <a:p>
            <a:r>
              <a:rPr lang="en-US" b="1" dirty="0" smtClean="0"/>
              <a:t>Risk: </a:t>
            </a:r>
            <a:r>
              <a:rPr lang="en-US" dirty="0" smtClean="0"/>
              <a:t>Timing</a:t>
            </a:r>
          </a:p>
          <a:p>
            <a:r>
              <a:rPr lang="en-US" b="1" dirty="0" smtClean="0"/>
              <a:t>Probability: </a:t>
            </a:r>
            <a:r>
              <a:rPr lang="en-US" dirty="0" smtClean="0"/>
              <a:t>30%</a:t>
            </a:r>
            <a:endParaRPr lang="en-US" b="1" dirty="0" smtClean="0"/>
          </a:p>
          <a:p>
            <a:r>
              <a:rPr lang="en-US" b="1" dirty="0" smtClean="0"/>
              <a:t>Impact: </a:t>
            </a:r>
            <a:r>
              <a:rPr lang="en-US" dirty="0" smtClean="0"/>
              <a:t>Catastrophic </a:t>
            </a:r>
            <a:endParaRPr lang="en-US" b="1" dirty="0" smtClean="0"/>
          </a:p>
          <a:p>
            <a:pPr marL="342900" lvl="1" indent="-306000">
              <a:buFont typeface="Wingdings 2" charset="2"/>
              <a:buChar char=""/>
            </a:pPr>
            <a:r>
              <a:rPr lang="en-US" b="1" dirty="0" smtClean="0"/>
              <a:t>Description: </a:t>
            </a:r>
            <a:r>
              <a:rPr lang="en-US" dirty="0"/>
              <a:t>Given that the project is due at a set date and time there is a concern that the project may not be fully completed causing the project to be turned in uncompleted.</a:t>
            </a:r>
          </a:p>
          <a:p>
            <a:r>
              <a:rPr lang="en-US" b="1" dirty="0" smtClean="0"/>
              <a:t>Mitigation/monitoring: </a:t>
            </a:r>
            <a:r>
              <a:rPr lang="en-US" dirty="0" smtClean="0"/>
              <a:t>Have team create a schedule of when tasks will be completed and which team member will be completing the tasks. Have team members check in on one another to make sure tasks are being completed on time and correctly.</a:t>
            </a:r>
            <a:endParaRPr lang="en-US" b="1" dirty="0" smtClean="0"/>
          </a:p>
          <a:p>
            <a:r>
              <a:rPr lang="en-US" b="1" dirty="0" smtClean="0"/>
              <a:t>Management/contingency plan: </a:t>
            </a:r>
            <a:r>
              <a:rPr lang="en-US" dirty="0" smtClean="0"/>
              <a:t>Recreate schedule if team has fallen behind. Redistribute tasks if needed.</a:t>
            </a:r>
            <a:endParaRPr lang="en-US" b="1" dirty="0" smtClean="0"/>
          </a:p>
          <a:p>
            <a:r>
              <a:rPr lang="en-US" b="1" dirty="0" smtClean="0"/>
              <a:t>Trigger: </a:t>
            </a:r>
            <a:r>
              <a:rPr lang="en-US" dirty="0"/>
              <a:t>Mitigation steps unproductive. </a:t>
            </a:r>
            <a:endParaRPr lang="en-US" b="1" dirty="0" smtClean="0"/>
          </a:p>
          <a:p>
            <a:r>
              <a:rPr lang="en-US" b="1" dirty="0" smtClean="0"/>
              <a:t>Current status: </a:t>
            </a:r>
            <a:r>
              <a:rPr lang="en-US" dirty="0"/>
              <a:t>Mitigation steps initiated. </a:t>
            </a:r>
            <a:endParaRPr lang="en-US" b="1" dirty="0"/>
          </a:p>
        </p:txBody>
      </p:sp>
    </p:spTree>
    <p:extLst>
      <p:ext uri="{BB962C8B-B14F-4D97-AF65-F5344CB8AC3E}">
        <p14:creationId xmlns:p14="http://schemas.microsoft.com/office/powerpoint/2010/main" val="2200149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–RMMM </a:t>
            </a:r>
            <a:r>
              <a:rPr lang="en-US" dirty="0"/>
              <a:t>5</a:t>
            </a:r>
          </a:p>
        </p:txBody>
      </p:sp>
      <p:sp>
        <p:nvSpPr>
          <p:cNvPr id="3" name="Content Placeholder 2"/>
          <p:cNvSpPr>
            <a:spLocks noGrp="1"/>
          </p:cNvSpPr>
          <p:nvPr>
            <p:ph idx="1"/>
          </p:nvPr>
        </p:nvSpPr>
        <p:spPr/>
        <p:txBody>
          <a:bodyPr>
            <a:normAutofit lnSpcReduction="10000"/>
          </a:bodyPr>
          <a:lstStyle/>
          <a:p>
            <a:r>
              <a:rPr lang="en-US" b="1" dirty="0" smtClean="0"/>
              <a:t>Risk: </a:t>
            </a:r>
            <a:r>
              <a:rPr lang="en-US" dirty="0" smtClean="0"/>
              <a:t>Lack of Knowledge </a:t>
            </a:r>
          </a:p>
          <a:p>
            <a:r>
              <a:rPr lang="en-US" b="1" dirty="0" smtClean="0"/>
              <a:t>Probability: </a:t>
            </a:r>
            <a:r>
              <a:rPr lang="en-US" dirty="0" smtClean="0"/>
              <a:t>80%</a:t>
            </a:r>
            <a:endParaRPr lang="en-US" b="1" dirty="0" smtClean="0"/>
          </a:p>
          <a:p>
            <a:r>
              <a:rPr lang="en-US" b="1" dirty="0" smtClean="0"/>
              <a:t>Impact: </a:t>
            </a:r>
            <a:r>
              <a:rPr lang="en-US" dirty="0" smtClean="0"/>
              <a:t>Marginal </a:t>
            </a:r>
            <a:endParaRPr lang="en-US" b="1" dirty="0" smtClean="0"/>
          </a:p>
          <a:p>
            <a:pPr marL="342900" lvl="1" indent="-306000">
              <a:buFont typeface="Wingdings 2" charset="2"/>
              <a:buChar char=""/>
            </a:pPr>
            <a:r>
              <a:rPr lang="en-US" b="1" dirty="0" smtClean="0"/>
              <a:t>Description: </a:t>
            </a:r>
            <a:r>
              <a:rPr lang="en-US" dirty="0"/>
              <a:t>Given that most of the team has not created games before there is a concern that we will have to research how to complete and implement certain tasks the team would like to include in the game causing the  project to be delayed and/or not fully completed. </a:t>
            </a:r>
            <a:endParaRPr lang="en-US" b="1" dirty="0" smtClean="0"/>
          </a:p>
          <a:p>
            <a:r>
              <a:rPr lang="en-US" b="1" dirty="0" smtClean="0"/>
              <a:t>Mitigation/Monitoring: </a:t>
            </a:r>
            <a:r>
              <a:rPr lang="en-US" dirty="0" smtClean="0"/>
              <a:t>Have team members begin research over break of possible future tasks that will need to be built.</a:t>
            </a:r>
            <a:endParaRPr lang="en-US" b="1" dirty="0" smtClean="0"/>
          </a:p>
          <a:p>
            <a:r>
              <a:rPr lang="en-US" b="1" dirty="0" smtClean="0"/>
              <a:t>Management/Contingency plan: </a:t>
            </a:r>
            <a:r>
              <a:rPr lang="en-US" dirty="0" smtClean="0"/>
              <a:t>Divide up tasks based upon student's current knowledge.</a:t>
            </a:r>
            <a:endParaRPr lang="en-US" b="1" dirty="0" smtClean="0"/>
          </a:p>
          <a:p>
            <a:r>
              <a:rPr lang="en-US" b="1" dirty="0" smtClean="0"/>
              <a:t>Trigger: </a:t>
            </a:r>
            <a:r>
              <a:rPr lang="en-US" dirty="0"/>
              <a:t>Mitigation steps unproductive. </a:t>
            </a:r>
            <a:endParaRPr lang="en-US" b="1" dirty="0"/>
          </a:p>
          <a:p>
            <a:r>
              <a:rPr lang="en-US" b="1" dirty="0" smtClean="0"/>
              <a:t>Current status: </a:t>
            </a:r>
            <a:r>
              <a:rPr lang="en-US" dirty="0" smtClean="0"/>
              <a:t>Mitigation steps initiated. </a:t>
            </a:r>
            <a:endParaRPr lang="en-US" b="1" dirty="0" smtClean="0"/>
          </a:p>
        </p:txBody>
      </p:sp>
    </p:spTree>
    <p:extLst>
      <p:ext uri="{BB962C8B-B14F-4D97-AF65-F5344CB8AC3E}">
        <p14:creationId xmlns:p14="http://schemas.microsoft.com/office/powerpoint/2010/main" val="13807424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fontScale="85000" lnSpcReduction="10000"/>
          </a:bodyPr>
          <a:lstStyle/>
          <a:p>
            <a:r>
              <a:rPr lang="en-US" sz="2400" dirty="0"/>
              <a:t>Prince </a:t>
            </a:r>
            <a:r>
              <a:rPr lang="en-US" sz="2400" dirty="0" smtClean="0"/>
              <a:t>Edwin Game Art:</a:t>
            </a:r>
          </a:p>
          <a:p>
            <a:pPr lvl="1"/>
            <a:r>
              <a:rPr lang="en-US" sz="2000" dirty="0" smtClean="0"/>
              <a:t>https</a:t>
            </a:r>
            <a:r>
              <a:rPr lang="en-US" sz="2000" dirty="0"/>
              <a:t>://www.assetstore.unity3d.com/en/#!/content/48768</a:t>
            </a:r>
          </a:p>
          <a:p>
            <a:r>
              <a:rPr lang="en-US" sz="2400" dirty="0" smtClean="0"/>
              <a:t>Princess Regina Game Art:</a:t>
            </a:r>
          </a:p>
          <a:p>
            <a:pPr lvl="1"/>
            <a:r>
              <a:rPr lang="en-US" sz="2000" dirty="0"/>
              <a:t>https://www.assetstore.unity3d.com/en/#!/content/7004 </a:t>
            </a:r>
            <a:endParaRPr lang="en-US" sz="2000" dirty="0" smtClean="0"/>
          </a:p>
          <a:p>
            <a:r>
              <a:rPr lang="en-US" sz="2400" dirty="0" smtClean="0"/>
              <a:t>Castle Game Art:</a:t>
            </a:r>
          </a:p>
          <a:p>
            <a:pPr lvl="1"/>
            <a:r>
              <a:rPr lang="en-US" sz="2000" dirty="0"/>
              <a:t>https://www.assetstore.unity3d.com/en/?gclid=Cj0KEQiAtMSzBRDs7fvDosLZmpoBEiQADzG1vB8JWc1tcJ_V2oQ9ZXBEYvvk8t8WNkQpm78_-MW_VYkaAhkY8P8HAQ#!/</a:t>
            </a:r>
            <a:r>
              <a:rPr lang="en-US" sz="2000" dirty="0" smtClean="0"/>
              <a:t>content/23699 </a:t>
            </a:r>
          </a:p>
          <a:p>
            <a:r>
              <a:rPr lang="en-US" sz="2400" dirty="0" smtClean="0"/>
              <a:t>Sky Game Art:</a:t>
            </a:r>
          </a:p>
          <a:p>
            <a:pPr lvl="1"/>
            <a:r>
              <a:rPr lang="en-US" sz="2000" dirty="0"/>
              <a:t>https://www.assetstore.unity3d.com/en/?gclid=Cj0KEQiAtMSzBRDs7fvDosLZmpoBEiQADzG1vB8JWc1tcJ_V2oQ9ZXBEYvvk8t8WNkQpm78_-MW_VYkaAhkY8P8HAQ#!/</a:t>
            </a:r>
            <a:r>
              <a:rPr lang="en-US" sz="2000" dirty="0" smtClean="0"/>
              <a:t>content/4183 </a:t>
            </a:r>
            <a:endParaRPr lang="en-US" sz="2000" dirty="0"/>
          </a:p>
          <a:p>
            <a:pPr lvl="1"/>
            <a:endParaRPr lang="en-US" sz="2200" dirty="0"/>
          </a:p>
        </p:txBody>
      </p:sp>
    </p:spTree>
    <p:extLst>
      <p:ext uri="{BB962C8B-B14F-4D97-AF65-F5344CB8AC3E}">
        <p14:creationId xmlns:p14="http://schemas.microsoft.com/office/powerpoint/2010/main" val="42551896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Better communication and updating one another when things were completed.</a:t>
            </a:r>
          </a:p>
          <a:p>
            <a:r>
              <a:rPr lang="en-US" dirty="0" smtClean="0"/>
              <a:t>Not waiting until the last minute to complete things.</a:t>
            </a:r>
          </a:p>
          <a:p>
            <a:r>
              <a:rPr lang="en-US" dirty="0" smtClean="0"/>
              <a:t>We underestimated the difficulty of certain aspects.</a:t>
            </a:r>
          </a:p>
          <a:p>
            <a:r>
              <a:rPr lang="en-US" dirty="0" smtClean="0"/>
              <a:t>Designing and aligning scenes was harder than the programming portion.</a:t>
            </a:r>
          </a:p>
          <a:p>
            <a:endParaRPr lang="en-US" dirty="0" smtClean="0"/>
          </a:p>
          <a:p>
            <a:endParaRPr lang="en-US" dirty="0" smtClean="0"/>
          </a:p>
        </p:txBody>
      </p:sp>
    </p:spTree>
    <p:extLst>
      <p:ext uri="{BB962C8B-B14F-4D97-AF65-F5344CB8AC3E}">
        <p14:creationId xmlns:p14="http://schemas.microsoft.com/office/powerpoint/2010/main" val="11199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Overview</a:t>
            </a:r>
            <a:endParaRPr lang="en-US" dirty="0"/>
          </a:p>
        </p:txBody>
      </p:sp>
      <p:sp>
        <p:nvSpPr>
          <p:cNvPr id="3" name="Content Placeholder 2"/>
          <p:cNvSpPr>
            <a:spLocks noGrp="1"/>
          </p:cNvSpPr>
          <p:nvPr>
            <p:ph idx="1"/>
          </p:nvPr>
        </p:nvSpPr>
        <p:spPr>
          <a:xfrm>
            <a:off x="888743" y="1532467"/>
            <a:ext cx="10353762" cy="4058751"/>
          </a:xfrm>
        </p:spPr>
        <p:txBody>
          <a:bodyPr>
            <a:noAutofit/>
          </a:bodyPr>
          <a:lstStyle/>
          <a:p>
            <a:pPr fontAlgn="base"/>
            <a:r>
              <a:rPr lang="en-US" dirty="0" smtClean="0"/>
              <a:t>Appearance:</a:t>
            </a:r>
            <a:endParaRPr lang="en-US" dirty="0"/>
          </a:p>
          <a:p>
            <a:pPr lvl="1" fontAlgn="base"/>
            <a:r>
              <a:rPr lang="en-US" dirty="0"/>
              <a:t>Medieval fantasy setting </a:t>
            </a:r>
          </a:p>
          <a:p>
            <a:pPr lvl="1" fontAlgn="base"/>
            <a:r>
              <a:rPr lang="en-US" dirty="0"/>
              <a:t>“Dark/evil” style themed castle setting</a:t>
            </a:r>
          </a:p>
          <a:p>
            <a:pPr lvl="1" fontAlgn="base"/>
            <a:r>
              <a:rPr lang="en-US" dirty="0"/>
              <a:t>Include general sample here***!!!*** </a:t>
            </a:r>
          </a:p>
          <a:p>
            <a:pPr fontAlgn="base"/>
            <a:r>
              <a:rPr lang="en-US" dirty="0"/>
              <a:t>Game </a:t>
            </a:r>
            <a:r>
              <a:rPr lang="en-US" dirty="0" smtClean="0"/>
              <a:t>Genre:</a:t>
            </a:r>
            <a:endParaRPr lang="en-US" dirty="0"/>
          </a:p>
          <a:p>
            <a:pPr lvl="1" fontAlgn="base"/>
            <a:r>
              <a:rPr lang="en-US" dirty="0"/>
              <a:t>3D first person maze runner/chasing game</a:t>
            </a:r>
          </a:p>
          <a:p>
            <a:pPr fontAlgn="base"/>
            <a:r>
              <a:rPr lang="en-US" dirty="0"/>
              <a:t>Development </a:t>
            </a:r>
            <a:r>
              <a:rPr lang="en-US" dirty="0" smtClean="0"/>
              <a:t>Platform:</a:t>
            </a:r>
            <a:endParaRPr lang="en-US" dirty="0"/>
          </a:p>
          <a:p>
            <a:pPr lvl="1" fontAlgn="base"/>
            <a:r>
              <a:rPr lang="en-US" dirty="0"/>
              <a:t>Unity 5.0</a:t>
            </a:r>
          </a:p>
          <a:p>
            <a:pPr lvl="1" fontAlgn="base"/>
            <a:r>
              <a:rPr lang="en-US" dirty="0"/>
              <a:t>MonoDevelop with C#</a:t>
            </a:r>
          </a:p>
          <a:p>
            <a:pPr fontAlgn="base"/>
            <a:r>
              <a:rPr lang="en-US" dirty="0"/>
              <a:t>Target </a:t>
            </a:r>
            <a:r>
              <a:rPr lang="en-US" dirty="0" smtClean="0"/>
              <a:t>Audience:</a:t>
            </a:r>
            <a:endParaRPr lang="en-US" dirty="0"/>
          </a:p>
          <a:p>
            <a:pPr lvl="1" fontAlgn="base"/>
            <a:r>
              <a:rPr lang="en-US" dirty="0"/>
              <a:t>Everyone (10</a:t>
            </a:r>
            <a:r>
              <a:rPr lang="en-US" dirty="0" smtClean="0"/>
              <a:t>+)</a:t>
            </a:r>
            <a:endParaRPr lang="en-US" dirty="0"/>
          </a:p>
        </p:txBody>
      </p:sp>
      <p:pic>
        <p:nvPicPr>
          <p:cNvPr id="1026" name="Picture 2" descr="un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1532467"/>
            <a:ext cx="354330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6.googleusercontent.com/uRzGHNn2MF6sqijJdRK3d4U5VvIz1odDdZUquuKFOnSkrLW3U2Ao4WRSCA_O8ihxpYUJSYQq2Q-n9VBY3NgcRPXAUQs3Qx63K8pHNs9RNpN9nWJifGovmgJH6K1LprwaGhVW2DvUg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4389" y="3184574"/>
            <a:ext cx="1302241" cy="18165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ndeveim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8435" y="5242560"/>
            <a:ext cx="4211388" cy="9344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shar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7496" y="4567904"/>
            <a:ext cx="1738318" cy="1668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25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Concept –Story Abstract </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fair </a:t>
            </a:r>
            <a:r>
              <a:rPr lang="en-US" dirty="0" smtClean="0"/>
              <a:t>Princess </a:t>
            </a:r>
            <a:r>
              <a:rPr lang="en-US" dirty="0"/>
              <a:t>named Regina who lives in a beautiful castle was betrothed to a </a:t>
            </a:r>
            <a:r>
              <a:rPr lang="en-US" dirty="0" smtClean="0"/>
              <a:t>Prince </a:t>
            </a:r>
            <a:r>
              <a:rPr lang="en-US" dirty="0"/>
              <a:t>named Edwin from a far </a:t>
            </a:r>
            <a:r>
              <a:rPr lang="en-US" dirty="0" smtClean="0"/>
              <a:t>away </a:t>
            </a:r>
            <a:r>
              <a:rPr lang="en-US" dirty="0"/>
              <a:t>kingdom to strengthen the </a:t>
            </a:r>
            <a:r>
              <a:rPr lang="en-US" dirty="0" smtClean="0"/>
              <a:t>Princesses </a:t>
            </a:r>
            <a:r>
              <a:rPr lang="en-US" dirty="0"/>
              <a:t>eventual reign. Unfortunately, after the P</a:t>
            </a:r>
            <a:r>
              <a:rPr lang="en-US" dirty="0" smtClean="0"/>
              <a:t>rince </a:t>
            </a:r>
            <a:r>
              <a:rPr lang="en-US" dirty="0"/>
              <a:t>appeared in shining armor and gave the princess a very large and expensive engagement ring he removed his helmet to reveal a disfigured, battle-scarred face. In short, he was hideous and the fair but shallow princess broke off the engagement. Yet, she kept the ring. The </a:t>
            </a:r>
            <a:r>
              <a:rPr lang="en-US" dirty="0" smtClean="0"/>
              <a:t>Prince </a:t>
            </a:r>
            <a:r>
              <a:rPr lang="en-US" dirty="0"/>
              <a:t>now seeks to reclaim the ring and return to his kingdom but </a:t>
            </a:r>
            <a:r>
              <a:rPr lang="en-US" dirty="0" smtClean="0"/>
              <a:t>Princess Regina </a:t>
            </a:r>
            <a:r>
              <a:rPr lang="en-US" dirty="0"/>
              <a:t>will do anything to stop </a:t>
            </a:r>
            <a:r>
              <a:rPr lang="en-US" dirty="0" smtClean="0"/>
              <a:t>him. Prince Edwin snuck into Regina’s castle and stole the ring, but Regina spotted him from her balcony and must chase him through the maze (that was built in order to stop him from stealing it) to get it back!</a:t>
            </a:r>
          </a:p>
        </p:txBody>
      </p:sp>
    </p:spTree>
    <p:extLst>
      <p:ext uri="{BB962C8B-B14F-4D97-AF65-F5344CB8AC3E}">
        <p14:creationId xmlns:p14="http://schemas.microsoft.com/office/powerpoint/2010/main" val="1702650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086" y="609600"/>
            <a:ext cx="11248571" cy="970450"/>
          </a:xfrm>
        </p:spPr>
        <p:txBody>
          <a:bodyPr>
            <a:normAutofit fontScale="90000"/>
          </a:bodyPr>
          <a:lstStyle/>
          <a:p>
            <a:r>
              <a:rPr lang="en-US" dirty="0" smtClean="0"/>
              <a:t>Game Concept – Game Flow Summary &amp; Gameplay</a:t>
            </a:r>
            <a:endParaRPr lang="en-US" dirty="0"/>
          </a:p>
        </p:txBody>
      </p:sp>
      <p:sp>
        <p:nvSpPr>
          <p:cNvPr id="4" name="Content Placeholder 2"/>
          <p:cNvSpPr>
            <a:spLocks noGrp="1"/>
          </p:cNvSpPr>
          <p:nvPr>
            <p:ph idx="1"/>
          </p:nvPr>
        </p:nvSpPr>
        <p:spPr/>
        <p:txBody>
          <a:bodyPr>
            <a:normAutofit fontScale="92500" lnSpcReduction="10000"/>
          </a:bodyPr>
          <a:lstStyle/>
          <a:p>
            <a:r>
              <a:rPr lang="en-US" dirty="0" smtClean="0"/>
              <a:t>The player takes control of Princess Regina whose goal is to catch Prince Edwin before he escapes from the castle maze with the ring. </a:t>
            </a:r>
          </a:p>
          <a:p>
            <a:pPr lvl="1"/>
            <a:r>
              <a:rPr lang="en-US" dirty="0" smtClean="0"/>
              <a:t>The player moves Princess Regina with the WASD / Arrow Keys</a:t>
            </a:r>
          </a:p>
          <a:p>
            <a:pPr lvl="1"/>
            <a:r>
              <a:rPr lang="en-US" dirty="0" smtClean="0"/>
              <a:t>The player moves Princess Regina head to look around with the mouse.</a:t>
            </a:r>
          </a:p>
          <a:p>
            <a:r>
              <a:rPr lang="en-US" dirty="0" smtClean="0"/>
              <a:t>Prince Edwin is an AI controlled NPC  whose goal is to escape the maze before the player catches him. </a:t>
            </a:r>
          </a:p>
          <a:p>
            <a:pPr lvl="1"/>
            <a:r>
              <a:rPr lang="en-US" dirty="0" smtClean="0"/>
              <a:t>The player catches the prince by colliding / touching the prince.</a:t>
            </a:r>
          </a:p>
          <a:p>
            <a:r>
              <a:rPr lang="en-US" dirty="0" smtClean="0"/>
              <a:t>The player starts behind Prince Edwin and runs after the Prince.</a:t>
            </a:r>
          </a:p>
          <a:p>
            <a:r>
              <a:rPr lang="en-US" dirty="0" smtClean="0"/>
              <a:t>The game ends if Prince Edwin makes it through the castle maze exit and the player wins if the Princess collides with the prince anytime before the castle maze exit.</a:t>
            </a:r>
          </a:p>
          <a:p>
            <a:r>
              <a:rPr lang="en-US" dirty="0" smtClean="0"/>
              <a:t>The player has no other action than chasing after the Prince.</a:t>
            </a:r>
          </a:p>
          <a:p>
            <a:endParaRPr lang="en-US" dirty="0" smtClean="0"/>
          </a:p>
          <a:p>
            <a:endParaRPr lang="en-US" dirty="0"/>
          </a:p>
        </p:txBody>
      </p:sp>
    </p:spTree>
    <p:extLst>
      <p:ext uri="{BB962C8B-B14F-4D97-AF65-F5344CB8AC3E}">
        <p14:creationId xmlns:p14="http://schemas.microsoft.com/office/powerpoint/2010/main" val="1824686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Concept –Look and Feel</a:t>
            </a:r>
            <a:endParaRPr lang="en-US" dirty="0"/>
          </a:p>
        </p:txBody>
      </p:sp>
      <p:sp>
        <p:nvSpPr>
          <p:cNvPr id="3" name="Content Placeholder 2"/>
          <p:cNvSpPr>
            <a:spLocks noGrp="1"/>
          </p:cNvSpPr>
          <p:nvPr>
            <p:ph idx="1"/>
          </p:nvPr>
        </p:nvSpPr>
        <p:spPr/>
        <p:txBody>
          <a:bodyPr>
            <a:normAutofit/>
          </a:bodyPr>
          <a:lstStyle/>
          <a:p>
            <a:pPr fontAlgn="base"/>
            <a:r>
              <a:rPr lang="en-US" dirty="0" smtClean="0"/>
              <a:t>The </a:t>
            </a:r>
            <a:r>
              <a:rPr lang="en-US" dirty="0"/>
              <a:t>game is in first </a:t>
            </a:r>
            <a:r>
              <a:rPr lang="en-US" dirty="0" smtClean="0"/>
              <a:t>person.</a:t>
            </a:r>
          </a:p>
          <a:p>
            <a:pPr fontAlgn="base"/>
            <a:r>
              <a:rPr lang="en-US" dirty="0" smtClean="0"/>
              <a:t>The </a:t>
            </a:r>
            <a:r>
              <a:rPr lang="en-US" dirty="0"/>
              <a:t>maze will be </a:t>
            </a:r>
            <a:r>
              <a:rPr lang="en-US" dirty="0" smtClean="0"/>
              <a:t>built outside </a:t>
            </a:r>
            <a:r>
              <a:rPr lang="en-US" dirty="0"/>
              <a:t>Princess Regina’s castle with a dark color scheme.</a:t>
            </a:r>
          </a:p>
          <a:p>
            <a:pPr fontAlgn="base"/>
            <a:r>
              <a:rPr lang="en-US" dirty="0" smtClean="0"/>
              <a:t>The lighting of the maze will be provided by the “sun” with a “sunset” view as the player looks up at the “sky”.</a:t>
            </a:r>
          </a:p>
          <a:p>
            <a:pPr fontAlgn="base"/>
            <a:endParaRPr lang="en-US" dirty="0"/>
          </a:p>
          <a:p>
            <a:pPr fontAlgn="base"/>
            <a:r>
              <a:rPr lang="en-US" dirty="0" smtClean="0"/>
              <a:t>Please see </a:t>
            </a:r>
            <a:r>
              <a:rPr lang="en-US" dirty="0" smtClean="0">
                <a:hlinkClick r:id="rId2" action="ppaction://hlinksldjump"/>
              </a:rPr>
              <a:t>“Game Art” </a:t>
            </a:r>
            <a:r>
              <a:rPr lang="en-US" dirty="0" smtClean="0"/>
              <a:t>section for art examples</a:t>
            </a:r>
            <a:endParaRPr lang="en-US" dirty="0"/>
          </a:p>
        </p:txBody>
      </p:sp>
    </p:spTree>
    <p:extLst>
      <p:ext uri="{BB962C8B-B14F-4D97-AF65-F5344CB8AC3E}">
        <p14:creationId xmlns:p14="http://schemas.microsoft.com/office/powerpoint/2010/main" val="254289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788</TotalTime>
  <Words>4526</Words>
  <Application>Microsoft Office PowerPoint</Application>
  <PresentationFormat>Widescreen</PresentationFormat>
  <Paragraphs>464</Paragraphs>
  <Slides>56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Calibri</vt:lpstr>
      <vt:lpstr>Calisto MT</vt:lpstr>
      <vt:lpstr>Trebuchet MS</vt:lpstr>
      <vt:lpstr>Wingdings 2</vt:lpstr>
      <vt:lpstr>Slate</vt:lpstr>
      <vt:lpstr>Castle Engagement</vt:lpstr>
      <vt:lpstr>Table of Contents</vt:lpstr>
      <vt:lpstr>Table of Contents</vt:lpstr>
      <vt:lpstr>Table of Contents</vt:lpstr>
      <vt:lpstr>Design History</vt:lpstr>
      <vt:lpstr>Game Overview</vt:lpstr>
      <vt:lpstr>Game Concept –Story Abstract </vt:lpstr>
      <vt:lpstr>Game Concept – Game Flow Summary &amp; Gameplay</vt:lpstr>
      <vt:lpstr>Game Concept –Look and Feel</vt:lpstr>
      <vt:lpstr>Project Scope</vt:lpstr>
      <vt:lpstr>Gameplay and Mechanics - Gameplay</vt:lpstr>
      <vt:lpstr>Gameplay and Mechanics - Game Mechanics</vt:lpstr>
      <vt:lpstr>Gameplay and Mechanics - Game Mechanics</vt:lpstr>
      <vt:lpstr>Gameplay and Mechanics – Screen Flow</vt:lpstr>
      <vt:lpstr>Gameplay and Mechanics – Screen Flow</vt:lpstr>
      <vt:lpstr>Gameplay and Mechanics – Game Options, Replaying, and Saving</vt:lpstr>
      <vt:lpstr>Gameplay and Mechanics – Level Summary</vt:lpstr>
      <vt:lpstr>Story, Setting, and Character – Story and Narrative</vt:lpstr>
      <vt:lpstr>Story, Setting, and Character – Story and Narrative</vt:lpstr>
      <vt:lpstr>Story, Setting, and Character – Story and Narrative</vt:lpstr>
      <vt:lpstr>Story, Setting, and Character – Game World</vt:lpstr>
      <vt:lpstr>Story, Setting, and Character – Character Bible</vt:lpstr>
      <vt:lpstr>Story, Setting, and Character – Character Bible</vt:lpstr>
      <vt:lpstr>User Interface - Visual System </vt:lpstr>
      <vt:lpstr>User Interface -Visual System </vt:lpstr>
      <vt:lpstr>User Interface - Control System</vt:lpstr>
      <vt:lpstr>User Interface - Music and Sound</vt:lpstr>
      <vt:lpstr>User Interface - Use Cases</vt:lpstr>
      <vt:lpstr>User Interface - Use Cases</vt:lpstr>
      <vt:lpstr>User Interface - Use Cases</vt:lpstr>
      <vt:lpstr>User Interface - Use Cases</vt:lpstr>
      <vt:lpstr>User Interface - Use Cases</vt:lpstr>
      <vt:lpstr>User Interface - Use Cases</vt:lpstr>
      <vt:lpstr>User Interface - Use Cases</vt:lpstr>
      <vt:lpstr>User Interface - Use Cases</vt:lpstr>
      <vt:lpstr>User Interface - Use Cases</vt:lpstr>
      <vt:lpstr>User Interface - State Transition Diagram</vt:lpstr>
      <vt:lpstr>User Interface – Design Rules</vt:lpstr>
      <vt:lpstr>Artificial Intelligence </vt:lpstr>
      <vt:lpstr>Technical</vt:lpstr>
      <vt:lpstr>Game Art– Rough Maze</vt:lpstr>
      <vt:lpstr>Game Art –Prince Edwin</vt:lpstr>
      <vt:lpstr>Game Art –Princess Regina </vt:lpstr>
      <vt:lpstr>Game Art –Sky</vt:lpstr>
      <vt:lpstr>Game Art –Castle</vt:lpstr>
      <vt:lpstr>Management –Risk Analysis</vt:lpstr>
      <vt:lpstr>Management –Risk Analysis</vt:lpstr>
      <vt:lpstr>Management –Risk Table</vt:lpstr>
      <vt:lpstr>Management –Scale Tables</vt:lpstr>
      <vt:lpstr>Management –RMMM 1</vt:lpstr>
      <vt:lpstr>Management –RMMM 2</vt:lpstr>
      <vt:lpstr>Management –RMMM 3</vt:lpstr>
      <vt:lpstr>Management –RMMM 4</vt:lpstr>
      <vt:lpstr>Management –RMMM 5</vt:lpstr>
      <vt:lpstr>Bibliography</vt:lpstr>
      <vt:lpstr>Lessons Learned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A</dc:creator>
  <cp:lastModifiedBy>Alexandra A</cp:lastModifiedBy>
  <cp:revision>87</cp:revision>
  <dcterms:created xsi:type="dcterms:W3CDTF">2015-11-23T19:16:28Z</dcterms:created>
  <dcterms:modified xsi:type="dcterms:W3CDTF">2015-12-17T01:02:48Z</dcterms:modified>
</cp:coreProperties>
</file>