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handoutMasterIdLst>
    <p:handoutMasterId r:id="rId103"/>
  </p:handoutMasterIdLst>
  <p:sldIdLst>
    <p:sldId id="256" r:id="rId2"/>
    <p:sldId id="385" r:id="rId3"/>
    <p:sldId id="386" r:id="rId4"/>
    <p:sldId id="458" r:id="rId5"/>
    <p:sldId id="387" r:id="rId6"/>
    <p:sldId id="388" r:id="rId7"/>
    <p:sldId id="389" r:id="rId8"/>
    <p:sldId id="459" r:id="rId9"/>
    <p:sldId id="390" r:id="rId10"/>
    <p:sldId id="391" r:id="rId11"/>
    <p:sldId id="460" r:id="rId12"/>
    <p:sldId id="392" r:id="rId13"/>
    <p:sldId id="393" r:id="rId14"/>
    <p:sldId id="394" r:id="rId15"/>
    <p:sldId id="461" r:id="rId16"/>
    <p:sldId id="395" r:id="rId17"/>
    <p:sldId id="462" r:id="rId18"/>
    <p:sldId id="396" r:id="rId19"/>
    <p:sldId id="463" r:id="rId20"/>
    <p:sldId id="397" r:id="rId21"/>
    <p:sldId id="398" r:id="rId22"/>
    <p:sldId id="464" r:id="rId23"/>
    <p:sldId id="399" r:id="rId24"/>
    <p:sldId id="400" r:id="rId25"/>
    <p:sldId id="465" r:id="rId26"/>
    <p:sldId id="401" r:id="rId27"/>
    <p:sldId id="466" r:id="rId28"/>
    <p:sldId id="402" r:id="rId29"/>
    <p:sldId id="467" r:id="rId30"/>
    <p:sldId id="403" r:id="rId31"/>
    <p:sldId id="404" r:id="rId32"/>
    <p:sldId id="468" r:id="rId33"/>
    <p:sldId id="405" r:id="rId34"/>
    <p:sldId id="406" r:id="rId35"/>
    <p:sldId id="469" r:id="rId36"/>
    <p:sldId id="407" r:id="rId37"/>
    <p:sldId id="470" r:id="rId38"/>
    <p:sldId id="408" r:id="rId39"/>
    <p:sldId id="409" r:id="rId40"/>
    <p:sldId id="472" r:id="rId41"/>
    <p:sldId id="471" r:id="rId42"/>
    <p:sldId id="410" r:id="rId43"/>
    <p:sldId id="473" r:id="rId44"/>
    <p:sldId id="474" r:id="rId45"/>
    <p:sldId id="411" r:id="rId46"/>
    <p:sldId id="475" r:id="rId47"/>
    <p:sldId id="417" r:id="rId48"/>
    <p:sldId id="412" r:id="rId49"/>
    <p:sldId id="413" r:id="rId50"/>
    <p:sldId id="476" r:id="rId51"/>
    <p:sldId id="414" r:id="rId52"/>
    <p:sldId id="415" r:id="rId53"/>
    <p:sldId id="477" r:id="rId54"/>
    <p:sldId id="416" r:id="rId55"/>
    <p:sldId id="479" r:id="rId56"/>
    <p:sldId id="478" r:id="rId57"/>
    <p:sldId id="418" r:id="rId58"/>
    <p:sldId id="480" r:id="rId59"/>
    <p:sldId id="419" r:id="rId60"/>
    <p:sldId id="481" r:id="rId61"/>
    <p:sldId id="420" r:id="rId62"/>
    <p:sldId id="486" r:id="rId63"/>
    <p:sldId id="421" r:id="rId64"/>
    <p:sldId id="488" r:id="rId65"/>
    <p:sldId id="487" r:id="rId66"/>
    <p:sldId id="489" r:id="rId67"/>
    <p:sldId id="422" r:id="rId68"/>
    <p:sldId id="493" r:id="rId69"/>
    <p:sldId id="423" r:id="rId70"/>
    <p:sldId id="492" r:id="rId71"/>
    <p:sldId id="424" r:id="rId72"/>
    <p:sldId id="494" r:id="rId73"/>
    <p:sldId id="425" r:id="rId74"/>
    <p:sldId id="495" r:id="rId75"/>
    <p:sldId id="496" r:id="rId76"/>
    <p:sldId id="426" r:id="rId77"/>
    <p:sldId id="497" r:id="rId78"/>
    <p:sldId id="427" r:id="rId79"/>
    <p:sldId id="498" r:id="rId80"/>
    <p:sldId id="499" r:id="rId81"/>
    <p:sldId id="501" r:id="rId82"/>
    <p:sldId id="428" r:id="rId83"/>
    <p:sldId id="500" r:id="rId84"/>
    <p:sldId id="429" r:id="rId85"/>
    <p:sldId id="502" r:id="rId86"/>
    <p:sldId id="430" r:id="rId87"/>
    <p:sldId id="503" r:id="rId88"/>
    <p:sldId id="431" r:id="rId89"/>
    <p:sldId id="504" r:id="rId90"/>
    <p:sldId id="432" r:id="rId91"/>
    <p:sldId id="433" r:id="rId92"/>
    <p:sldId id="505" r:id="rId93"/>
    <p:sldId id="434" r:id="rId94"/>
    <p:sldId id="435" r:id="rId95"/>
    <p:sldId id="485" r:id="rId96"/>
    <p:sldId id="436" r:id="rId97"/>
    <p:sldId id="483" r:id="rId98"/>
    <p:sldId id="484" r:id="rId99"/>
    <p:sldId id="437" r:id="rId100"/>
    <p:sldId id="482" r:id="rId101"/>
  </p:sldIdLst>
  <p:sldSz cx="9144000" cy="6858000" type="screen4x3"/>
  <p:notesSz cx="6858000" cy="9144000"/>
  <p:custDataLst>
    <p:tags r:id="rId10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40" autoAdjust="0"/>
  </p:normalViewPr>
  <p:slideViewPr>
    <p:cSldViewPr>
      <p:cViewPr varScale="1">
        <p:scale>
          <a:sx n="65" d="100"/>
          <a:sy n="65" d="100"/>
        </p:scale>
        <p:origin x="-153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034"/>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E82C6F-85BE-41F4-BFD1-A2395F0EF770}" type="datetimeFigureOut">
              <a:rPr lang="en-US" smtClean="0"/>
              <a:t>2/12/2013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D04760-6FD8-4C14-9DE7-2712594BD47D}"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040AD0-C1E9-4A7D-8E13-C6040A112086}" type="datetimeFigureOut">
              <a:rPr lang="en-US" smtClean="0"/>
              <a:pPr/>
              <a:t>2/12/2013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D7E3E4-D4C9-43A2-A684-3325415F67FE}" type="slidenum">
              <a:rPr lang="en-US" smtClean="0"/>
              <a:pPr/>
              <a:t>‹#›</a:t>
            </a:fld>
            <a:endParaRPr lang="en-US"/>
          </a:p>
        </p:txBody>
      </p:sp>
    </p:spTree>
    <p:extLst>
      <p:ext uri="{BB962C8B-B14F-4D97-AF65-F5344CB8AC3E}">
        <p14:creationId xmlns:p14="http://schemas.microsoft.com/office/powerpoint/2010/main" xmlns="" val="257820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D7E3E4-D4C9-43A2-A684-3325415F67FE}" type="slidenum">
              <a:rPr lang="en-US" smtClean="0"/>
              <a:pPr/>
              <a:t>88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thing to note is that I modified the original smoke trail particle system for  the rocket launcher. It is a thin smoke trail that shoots out the back of the projectile.</a:t>
            </a:r>
          </a:p>
          <a:p>
            <a:endParaRPr lang="en-US" dirty="0"/>
          </a:p>
        </p:txBody>
      </p:sp>
      <p:sp>
        <p:nvSpPr>
          <p:cNvPr id="4" name="Slide Number Placeholder 3"/>
          <p:cNvSpPr>
            <a:spLocks noGrp="1"/>
          </p:cNvSpPr>
          <p:nvPr>
            <p:ph type="sldNum" sz="quarter" idx="10"/>
          </p:nvPr>
        </p:nvSpPr>
        <p:spPr/>
        <p:txBody>
          <a:bodyPr/>
          <a:lstStyle/>
          <a:p>
            <a:fld id="{A1D7E3E4-D4C9-43A2-A684-3325415F67FE}" type="slidenum">
              <a:rPr lang="en-US" smtClean="0"/>
              <a:pPr/>
              <a:t>89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10A059-AA00-4C53-9985-2CE5ADFBDDB9}"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14343-1288-4E0F-BC25-7E9709F8FB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0A059-AA00-4C53-9985-2CE5ADFBDDB9}"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14343-1288-4E0F-BC25-7E9709F8FB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0A059-AA00-4C53-9985-2CE5ADFBDDB9}"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14343-1288-4E0F-BC25-7E9709F8FB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0A059-AA00-4C53-9985-2CE5ADFBDDB9}"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14343-1288-4E0F-BC25-7E9709F8FB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10A059-AA00-4C53-9985-2CE5ADFBDDB9}"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14343-1288-4E0F-BC25-7E9709F8FB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10A059-AA00-4C53-9985-2CE5ADFBDDB9}"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14343-1288-4E0F-BC25-7E9709F8FB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10A059-AA00-4C53-9985-2CE5ADFBDDB9}" type="datetimeFigureOut">
              <a:rPr lang="en-US" smtClean="0"/>
              <a:pPr/>
              <a:t>2/12/2013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E14343-1288-4E0F-BC25-7E9709F8FB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10A059-AA00-4C53-9985-2CE5ADFBDDB9}" type="datetimeFigureOut">
              <a:rPr lang="en-US" smtClean="0"/>
              <a:pPr/>
              <a:t>2/12/2013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E14343-1288-4E0F-BC25-7E9709F8FB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0A059-AA00-4C53-9985-2CE5ADFBDDB9}" type="datetimeFigureOut">
              <a:rPr lang="en-US" smtClean="0"/>
              <a:pPr/>
              <a:t>2/12/2013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E14343-1288-4E0F-BC25-7E9709F8FB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10A059-AA00-4C53-9985-2CE5ADFBDDB9}"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14343-1288-4E0F-BC25-7E9709F8FB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10A059-AA00-4C53-9985-2CE5ADFBDDB9}"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14343-1288-4E0F-BC25-7E9709F8FB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0A059-AA00-4C53-9985-2CE5ADFBDDB9}" type="datetimeFigureOut">
              <a:rPr lang="en-US" smtClean="0"/>
              <a:pPr/>
              <a:t>2/12/2013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14343-1288-4E0F-BC25-7E9709F8FB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Unreal Script: An Introduction</a:t>
            </a:r>
            <a:br>
              <a:rPr lang="en-US" dirty="0" smtClean="0"/>
            </a:br>
            <a:r>
              <a:rPr lang="en-US" sz="3200" dirty="0" smtClean="0"/>
              <a:t>Parts </a:t>
            </a:r>
            <a:r>
              <a:rPr lang="en-US" sz="3200" smtClean="0"/>
              <a:t>7 to 8</a:t>
            </a:r>
            <a:endParaRPr lang="en-US" dirty="0"/>
          </a:p>
        </p:txBody>
      </p:sp>
      <p:sp>
        <p:nvSpPr>
          <p:cNvPr id="3" name="Subtitle 2"/>
          <p:cNvSpPr>
            <a:spLocks noGrp="1"/>
          </p:cNvSpPr>
          <p:nvPr>
            <p:ph type="subTitle" idx="1"/>
          </p:nvPr>
        </p:nvSpPr>
        <p:spPr/>
        <p:txBody>
          <a:bodyPr/>
          <a:lstStyle/>
          <a:p>
            <a:r>
              <a:rPr lang="en-US" dirty="0" smtClean="0"/>
              <a:t>Brandon Holbert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Interfaces</a:t>
            </a:r>
            <a:endParaRPr lang="en-US" dirty="0"/>
          </a:p>
        </p:txBody>
      </p:sp>
      <p:sp>
        <p:nvSpPr>
          <p:cNvPr id="3" name="Content Placeholder 2"/>
          <p:cNvSpPr>
            <a:spLocks noGrp="1"/>
          </p:cNvSpPr>
          <p:nvPr>
            <p:ph idx="1"/>
          </p:nvPr>
        </p:nvSpPr>
        <p:spPr/>
        <p:txBody>
          <a:bodyPr>
            <a:normAutofit/>
          </a:bodyPr>
          <a:lstStyle/>
          <a:p>
            <a:r>
              <a:rPr lang="en-US" dirty="0" smtClean="0"/>
              <a:t>Declaring an interface</a:t>
            </a:r>
          </a:p>
          <a:p>
            <a:pPr lvl="1"/>
            <a:r>
              <a:rPr lang="en-US" dirty="0" smtClean="0"/>
              <a:t>Interfaces can inherit from other interfaces. </a:t>
            </a:r>
          </a:p>
          <a:p>
            <a:pPr lvl="1"/>
            <a:r>
              <a:rPr lang="en-US" dirty="0" smtClean="0"/>
              <a:t>If there is no inheritance the interface automatically inherits from </a:t>
            </a:r>
            <a:r>
              <a:rPr lang="en-US" dirty="0" err="1" smtClean="0"/>
              <a:t>core.interface</a:t>
            </a:r>
            <a:endParaRPr lang="en-US" dirty="0" smtClean="0"/>
          </a:p>
          <a:p>
            <a:pPr lvl="1">
              <a:buNone/>
            </a:pPr>
            <a:endParaRPr lang="en-US" dirty="0" smtClean="0"/>
          </a:p>
          <a:p>
            <a:pPr lvl="1">
              <a:buNone/>
            </a:pPr>
            <a:r>
              <a:rPr lang="en-US" sz="2000" dirty="0" smtClean="0">
                <a:latin typeface="Courier New" pitchFamily="49" charset="0"/>
                <a:cs typeface="Courier New" pitchFamily="49" charset="0"/>
              </a:rPr>
              <a:t>Interface </a:t>
            </a:r>
            <a:r>
              <a:rPr lang="en-US" sz="2000" dirty="0" err="1" smtClean="0">
                <a:latin typeface="Courier New" pitchFamily="49" charset="0"/>
                <a:cs typeface="Courier New" pitchFamily="49" charset="0"/>
              </a:rPr>
              <a:t>myInterface</a:t>
            </a:r>
            <a:r>
              <a:rPr lang="en-US" sz="2000" dirty="0" smtClean="0">
                <a:latin typeface="Courier New" pitchFamily="49" charset="0"/>
                <a:cs typeface="Courier New" pitchFamily="49" charset="0"/>
              </a:rPr>
              <a:t> extends </a:t>
            </a:r>
            <a:r>
              <a:rPr lang="en-US" sz="2000" dirty="0" err="1" smtClean="0">
                <a:latin typeface="Courier New" pitchFamily="49" charset="0"/>
                <a:cs typeface="Courier New" pitchFamily="49" charset="0"/>
              </a:rPr>
              <a:t>parentInterface</a:t>
            </a:r>
            <a:r>
              <a:rPr lang="en-US" sz="2000" dirty="0" smtClean="0">
                <a:latin typeface="Courier New" pitchFamily="49" charset="0"/>
                <a:cs typeface="Courier New" pitchFamily="49" charset="0"/>
              </a:rPr>
              <a:t>;</a:t>
            </a:r>
          </a:p>
          <a:p>
            <a:pPr lvl="1">
              <a:buNone/>
            </a:pPr>
            <a:endParaRPr lang="en-US" sz="2000" dirty="0" smtClean="0">
              <a:latin typeface="Courier New" pitchFamily="49" charset="0"/>
              <a:cs typeface="Courier New" pitchFamily="49" charset="0"/>
            </a:endParaRPr>
          </a:p>
          <a:p>
            <a:pPr lvl="1">
              <a:buNone/>
            </a:pPr>
            <a:r>
              <a:rPr lang="en-US" sz="2000" dirty="0" smtClean="0">
                <a:latin typeface="Courier New" pitchFamily="49" charset="0"/>
                <a:cs typeface="Courier New" pitchFamily="49" charset="0"/>
              </a:rPr>
              <a:t>// the rest…</a:t>
            </a:r>
            <a:endParaRPr lang="en-US" sz="1600" dirty="0" smtClean="0">
              <a:latin typeface="Courier New" pitchFamily="49" charset="0"/>
              <a:cs typeface="Courier New" pitchFamily="49" charset="0"/>
            </a:endParaRPr>
          </a:p>
          <a:p>
            <a:pPr lvl="1">
              <a:buNone/>
            </a:pPr>
            <a:endParaRPr lang="en-US" sz="1600" dirty="0" smtClean="0">
              <a:latin typeface="Courier New" pitchFamily="49" charset="0"/>
              <a:cs typeface="Courier New" pitchFamily="49"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a:t>
            </a:r>
            <a:endParaRPr lang="en-US" dirty="0"/>
          </a:p>
        </p:txBody>
      </p:sp>
      <p:sp>
        <p:nvSpPr>
          <p:cNvPr id="3" name="Content Placeholder 2"/>
          <p:cNvSpPr>
            <a:spLocks noGrp="1"/>
          </p:cNvSpPr>
          <p:nvPr>
            <p:ph idx="1"/>
          </p:nvPr>
        </p:nvSpPr>
        <p:spPr/>
        <p:txBody>
          <a:bodyPr>
            <a:normAutofit/>
          </a:bodyPr>
          <a:lstStyle/>
          <a:p>
            <a:r>
              <a:rPr lang="en-US" dirty="0" smtClean="0"/>
              <a:t>I </a:t>
            </a:r>
            <a:r>
              <a:rPr lang="en-US" dirty="0" smtClean="0"/>
              <a:t>would recommend if you are going to make a custom weapon or inventory item to go through the </a:t>
            </a:r>
            <a:r>
              <a:rPr lang="en-US" i="1" dirty="0" smtClean="0"/>
              <a:t>Weapon </a:t>
            </a:r>
            <a:r>
              <a:rPr lang="en-US" dirty="0" smtClean="0"/>
              <a:t>class. </a:t>
            </a:r>
            <a:endParaRPr lang="en-US" dirty="0" smtClean="0"/>
          </a:p>
          <a:p>
            <a:r>
              <a:rPr lang="en-US" dirty="0" smtClean="0"/>
              <a:t>You’ll </a:t>
            </a:r>
            <a:r>
              <a:rPr lang="en-US" dirty="0" smtClean="0"/>
              <a:t>see how the item is equipped, used (fire events), and disposed of.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Interfaces</a:t>
            </a:r>
            <a:endParaRPr lang="en-US" dirty="0"/>
          </a:p>
        </p:txBody>
      </p:sp>
      <p:sp>
        <p:nvSpPr>
          <p:cNvPr id="3" name="Content Placeholder 2"/>
          <p:cNvSpPr>
            <a:spLocks noGrp="1"/>
          </p:cNvSpPr>
          <p:nvPr>
            <p:ph idx="1"/>
          </p:nvPr>
        </p:nvSpPr>
        <p:spPr/>
        <p:txBody>
          <a:bodyPr>
            <a:normAutofit lnSpcReduction="10000"/>
          </a:bodyPr>
          <a:lstStyle/>
          <a:p>
            <a:r>
              <a:rPr lang="en-US" dirty="0" smtClean="0"/>
              <a:t>You’ll see a lot of </a:t>
            </a:r>
            <a:r>
              <a:rPr lang="en-US" i="1" dirty="0" smtClean="0"/>
              <a:t>native</a:t>
            </a:r>
            <a:r>
              <a:rPr lang="en-US" dirty="0" smtClean="0"/>
              <a:t> interfaces in unreal script also. </a:t>
            </a:r>
          </a:p>
          <a:p>
            <a:r>
              <a:rPr lang="en-US" dirty="0" smtClean="0"/>
              <a:t>Native means that the class uses </a:t>
            </a:r>
            <a:r>
              <a:rPr lang="en-US" dirty="0" err="1" smtClean="0"/>
              <a:t>c++</a:t>
            </a:r>
            <a:r>
              <a:rPr lang="en-US" dirty="0" smtClean="0"/>
              <a:t> in some way. </a:t>
            </a:r>
          </a:p>
          <a:p>
            <a:r>
              <a:rPr lang="en-US" dirty="0" smtClean="0"/>
              <a:t>It will either have a </a:t>
            </a:r>
            <a:r>
              <a:rPr lang="en-US" dirty="0" err="1" smtClean="0"/>
              <a:t>c++</a:t>
            </a:r>
            <a:r>
              <a:rPr lang="en-US" dirty="0" smtClean="0"/>
              <a:t> code snippet in the class or it will use </a:t>
            </a:r>
            <a:r>
              <a:rPr lang="en-US" dirty="0" err="1" smtClean="0"/>
              <a:t>c++</a:t>
            </a:r>
            <a:r>
              <a:rPr lang="en-US" dirty="0" smtClean="0"/>
              <a:t> code in another class.</a:t>
            </a:r>
          </a:p>
          <a:p>
            <a:pPr lvl="1"/>
            <a:r>
              <a:rPr lang="en-US" dirty="0" smtClean="0">
                <a:cs typeface="Courier New" pitchFamily="49" charset="0"/>
              </a:rPr>
              <a:t>Native classes in Uscript get there own header files at compile time and it’s another way to interact with the unreal engine.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Interfaces</a:t>
            </a:r>
            <a:endParaRPr lang="en-US" dirty="0"/>
          </a:p>
        </p:txBody>
      </p:sp>
      <p:sp>
        <p:nvSpPr>
          <p:cNvPr id="3" name="Content Placeholder 2"/>
          <p:cNvSpPr>
            <a:spLocks noGrp="1"/>
          </p:cNvSpPr>
          <p:nvPr>
            <p:ph idx="1"/>
          </p:nvPr>
        </p:nvSpPr>
        <p:spPr/>
        <p:txBody>
          <a:bodyPr/>
          <a:lstStyle/>
          <a:p>
            <a:r>
              <a:rPr lang="en-US" dirty="0" smtClean="0"/>
              <a:t>Referencing an interface from a class</a:t>
            </a:r>
          </a:p>
          <a:p>
            <a:pPr>
              <a:buNone/>
            </a:pPr>
            <a:endParaRPr lang="en-US" dirty="0" smtClean="0"/>
          </a:p>
          <a:p>
            <a:pPr>
              <a:buNone/>
            </a:pPr>
            <a:r>
              <a:rPr lang="en-US" sz="2400" dirty="0" smtClean="0">
                <a:latin typeface="Courier New" pitchFamily="49" charset="0"/>
                <a:cs typeface="Courier New" pitchFamily="49" charset="0"/>
              </a:rPr>
              <a:t>Class &lt;</a:t>
            </a:r>
            <a:r>
              <a:rPr lang="en-US" sz="2400" i="1" dirty="0" err="1" smtClean="0">
                <a:latin typeface="Courier New" pitchFamily="49" charset="0"/>
                <a:cs typeface="Courier New" pitchFamily="49" charset="0"/>
              </a:rPr>
              <a:t>className</a:t>
            </a:r>
            <a:r>
              <a:rPr lang="en-US" sz="2400" dirty="0" smtClean="0">
                <a:latin typeface="Courier New" pitchFamily="49" charset="0"/>
                <a:cs typeface="Courier New" pitchFamily="49" charset="0"/>
              </a:rPr>
              <a:t>&gt; extends &lt;</a:t>
            </a:r>
            <a:r>
              <a:rPr lang="en-US" sz="2400" i="1" dirty="0" err="1" smtClean="0">
                <a:latin typeface="Courier New" pitchFamily="49" charset="0"/>
                <a:cs typeface="Courier New" pitchFamily="49" charset="0"/>
              </a:rPr>
              <a:t>parentClassName</a:t>
            </a:r>
            <a:r>
              <a:rPr lang="en-US" sz="2400" dirty="0" smtClean="0">
                <a:latin typeface="Courier New" pitchFamily="49" charset="0"/>
                <a:cs typeface="Courier New" pitchFamily="49" charset="0"/>
              </a:rPr>
              <a:t>&gt; </a:t>
            </a:r>
            <a:r>
              <a:rPr lang="en-US" sz="2400" b="1" dirty="0" smtClean="0">
                <a:latin typeface="Courier New" pitchFamily="49" charset="0"/>
                <a:cs typeface="Courier New" pitchFamily="49" charset="0"/>
              </a:rPr>
              <a:t>implements(&lt;</a:t>
            </a:r>
            <a:r>
              <a:rPr lang="en-US" sz="2400" b="1" i="1" dirty="0" smtClean="0">
                <a:latin typeface="Courier New" pitchFamily="49" charset="0"/>
                <a:cs typeface="Courier New" pitchFamily="49" charset="0"/>
              </a:rPr>
              <a:t>interfaceName1</a:t>
            </a:r>
            <a:r>
              <a:rPr lang="en-US" sz="2400" b="1" dirty="0" smtClean="0">
                <a:latin typeface="Courier New" pitchFamily="49" charset="0"/>
                <a:cs typeface="Courier New" pitchFamily="49" charset="0"/>
              </a:rPr>
              <a:t>&gt;, &lt;interfaceName2&gt;,…);</a:t>
            </a:r>
          </a:p>
          <a:p>
            <a:pPr>
              <a:buNone/>
            </a:pPr>
            <a:endParaRPr lang="en-US" sz="1100" b="1" dirty="0" smtClean="0">
              <a:latin typeface="Courier New" pitchFamily="49" charset="0"/>
              <a:cs typeface="Courier New" pitchFamily="49" charset="0"/>
            </a:endParaRPr>
          </a:p>
          <a:p>
            <a:r>
              <a:rPr lang="en-US" dirty="0" smtClean="0"/>
              <a:t>To use the interface in a class that implements it you call it like you do with any other class</a:t>
            </a:r>
          </a:p>
          <a:p>
            <a:pPr lvl="1"/>
            <a:r>
              <a:rPr lang="en-US" b="1" dirty="0" err="1" smtClean="0">
                <a:latin typeface="Courier New" pitchFamily="49" charset="0"/>
                <a:cs typeface="Courier New" pitchFamily="49" charset="0"/>
              </a:rPr>
              <a:t>myInterface.Foo</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(a), float(b));</a:t>
            </a:r>
          </a:p>
          <a:p>
            <a:pPr>
              <a:buNone/>
            </a:pPr>
            <a:endParaRPr lang="en-US" sz="1100" b="1" dirty="0" smtClean="0">
              <a:latin typeface="Courier New" pitchFamily="49" charset="0"/>
              <a:cs typeface="Courier New" pitchFamily="49" charset="0"/>
            </a:endParaRPr>
          </a:p>
          <a:p>
            <a:pPr>
              <a:buNone/>
            </a:pPr>
            <a:endParaRPr lang="en-US" sz="1100" b="1" dirty="0" smtClean="0">
              <a:latin typeface="Courier New" pitchFamily="49" charset="0"/>
              <a:cs typeface="Courier New" pitchFamily="49"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 Processors</a:t>
            </a:r>
            <a:endParaRPr lang="en-US"/>
          </a:p>
        </p:txBody>
      </p:sp>
      <p:sp>
        <p:nvSpPr>
          <p:cNvPr id="3" name="Content Placeholder 2"/>
          <p:cNvSpPr>
            <a:spLocks noGrp="1"/>
          </p:cNvSpPr>
          <p:nvPr>
            <p:ph idx="1"/>
          </p:nvPr>
        </p:nvSpPr>
        <p:spPr/>
        <p:txBody>
          <a:bodyPr>
            <a:normAutofit fontScale="92500" lnSpcReduction="20000"/>
          </a:bodyPr>
          <a:lstStyle/>
          <a:p>
            <a:r>
              <a:rPr lang="en-US" dirty="0" smtClean="0"/>
              <a:t>In Uscript they are usually for conditional blocks of code like `</a:t>
            </a:r>
            <a:r>
              <a:rPr lang="en-US" i="1" dirty="0" smtClean="0"/>
              <a:t>debug</a:t>
            </a:r>
            <a:r>
              <a:rPr lang="en-US" dirty="0" smtClean="0"/>
              <a:t> or </a:t>
            </a:r>
            <a:r>
              <a:rPr lang="en-US" i="1" dirty="0" smtClean="0"/>
              <a:t>`</a:t>
            </a:r>
            <a:r>
              <a:rPr lang="en-US" i="1" dirty="0" err="1" smtClean="0"/>
              <a:t>final_release</a:t>
            </a:r>
            <a:endParaRPr lang="en-US" dirty="0" smtClean="0"/>
          </a:p>
          <a:p>
            <a:r>
              <a:rPr lang="en-US" dirty="0" smtClean="0"/>
              <a:t>The syntax for any pre processor is the back quote followed by the name </a:t>
            </a:r>
            <a:r>
              <a:rPr lang="en-US" i="1" dirty="0" smtClean="0"/>
              <a:t>`&lt;</a:t>
            </a:r>
            <a:r>
              <a:rPr lang="en-US" i="1" dirty="0" err="1" smtClean="0"/>
              <a:t>preproccesorName</a:t>
            </a:r>
            <a:r>
              <a:rPr lang="en-US" i="1" dirty="0" smtClean="0"/>
              <a:t>&gt;</a:t>
            </a:r>
            <a:endParaRPr lang="en-US" dirty="0" smtClean="0"/>
          </a:p>
          <a:p>
            <a:r>
              <a:rPr lang="en-US" dirty="0" smtClean="0"/>
              <a:t>Pre-processors in any language happens before the compilation of anything else so the same goes here.</a:t>
            </a:r>
          </a:p>
          <a:p>
            <a:r>
              <a:rPr lang="en-US" dirty="0" smtClean="0"/>
              <a:t>A macro can only be used across one file and any inherited classes can’t take advantage of its parent classes macro directly.</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Processors</a:t>
            </a:r>
            <a:endParaRPr lang="en-US" dirty="0"/>
          </a:p>
        </p:txBody>
      </p:sp>
      <p:sp>
        <p:nvSpPr>
          <p:cNvPr id="3" name="Content Placeholder 2"/>
          <p:cNvSpPr>
            <a:spLocks noGrp="1"/>
          </p:cNvSpPr>
          <p:nvPr>
            <p:ph idx="1"/>
          </p:nvPr>
        </p:nvSpPr>
        <p:spPr/>
        <p:txBody>
          <a:bodyPr>
            <a:normAutofit fontScale="92500"/>
          </a:bodyPr>
          <a:lstStyle/>
          <a:p>
            <a:r>
              <a:rPr lang="en-US" dirty="0" smtClean="0"/>
              <a:t>Defining a new Uscript macro</a:t>
            </a:r>
          </a:p>
          <a:p>
            <a:pPr lvl="1"/>
            <a:r>
              <a:rPr lang="en-US" i="1" dirty="0" smtClean="0"/>
              <a:t>`define   &lt;</a:t>
            </a:r>
            <a:r>
              <a:rPr lang="en-US" i="1" dirty="0" err="1" smtClean="0"/>
              <a:t>newMacroName</a:t>
            </a:r>
            <a:r>
              <a:rPr lang="en-US" i="1" dirty="0" smtClean="0"/>
              <a:t>&gt; (</a:t>
            </a:r>
            <a:r>
              <a:rPr lang="en-US" i="1" dirty="0" err="1" smtClean="0"/>
              <a:t>params</a:t>
            </a:r>
            <a:r>
              <a:rPr lang="en-US" i="1" dirty="0" smtClean="0"/>
              <a:t>[])  macro body</a:t>
            </a:r>
          </a:p>
          <a:p>
            <a:pPr lvl="1"/>
            <a:r>
              <a:rPr lang="en-US" dirty="0" smtClean="0">
                <a:latin typeface="Courier New" pitchFamily="49" charset="0"/>
                <a:cs typeface="Courier New" pitchFamily="49" charset="0"/>
              </a:rPr>
              <a:t>`define </a:t>
            </a:r>
            <a:r>
              <a:rPr lang="en-US" dirty="0" err="1" smtClean="0">
                <a:latin typeface="Courier New" pitchFamily="49" charset="0"/>
                <a:cs typeface="Courier New" pitchFamily="49" charset="0"/>
              </a:rPr>
              <a:t>myNewMacro</a:t>
            </a:r>
            <a:r>
              <a:rPr lang="en-US" dirty="0" smtClean="0">
                <a:latin typeface="Courier New" pitchFamily="49" charset="0"/>
                <a:cs typeface="Courier New" pitchFamily="49" charset="0"/>
              </a:rPr>
              <a:t> “my macro”</a:t>
            </a:r>
          </a:p>
          <a:p>
            <a:r>
              <a:rPr lang="en-US" dirty="0" smtClean="0">
                <a:cs typeface="Courier New" pitchFamily="49" charset="0"/>
              </a:rPr>
              <a:t>After that every place you use the macro it will be replaced by your definition</a:t>
            </a:r>
          </a:p>
          <a:p>
            <a:r>
              <a:rPr lang="en-US" dirty="0" smtClean="0">
                <a:cs typeface="Courier New" pitchFamily="49" charset="0"/>
              </a:rPr>
              <a:t>A multi-line definition for a macro</a:t>
            </a:r>
          </a:p>
          <a:p>
            <a:pPr lvl="1"/>
            <a:r>
              <a:rPr lang="en-US" dirty="0" smtClean="0">
                <a:latin typeface="Courier New" pitchFamily="49" charset="0"/>
                <a:cs typeface="Courier New" pitchFamily="49" charset="0"/>
              </a:rPr>
              <a:t>`define </a:t>
            </a:r>
            <a:r>
              <a:rPr lang="en-US" dirty="0" err="1" smtClean="0">
                <a:latin typeface="Courier New" pitchFamily="49" charset="0"/>
                <a:cs typeface="Courier New" pitchFamily="49" charset="0"/>
              </a:rPr>
              <a:t>aMacro</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anInt</a:t>
            </a:r>
            <a:r>
              <a:rPr lang="en-US" dirty="0" smtClean="0">
                <a:latin typeface="Courier New" pitchFamily="49" charset="0"/>
                <a:cs typeface="Courier New" pitchFamily="49" charset="0"/>
              </a:rPr>
              <a:t>) \n</a:t>
            </a:r>
          </a:p>
          <a:p>
            <a:pPr lvl="1"/>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var</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int</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anInt</a:t>
            </a:r>
            <a:r>
              <a:rPr lang="en-US" dirty="0" smtClean="0">
                <a:latin typeface="Courier New" pitchFamily="49" charset="0"/>
                <a:cs typeface="Courier New" pitchFamily="49" charset="0"/>
              </a:rPr>
              <a:t> \n</a:t>
            </a:r>
          </a:p>
          <a:p>
            <a:pPr lvl="1"/>
            <a:r>
              <a:rPr lang="en-US" dirty="0" smtClean="0">
                <a:latin typeface="Courier New" pitchFamily="49" charset="0"/>
                <a:cs typeface="Courier New" pitchFamily="49" charset="0"/>
              </a:rPr>
              <a:t> // a third line</a:t>
            </a:r>
          </a:p>
          <a:p>
            <a:pPr lvl="1"/>
            <a:endParaRPr lang="en-US" dirty="0" smtClean="0">
              <a:cs typeface="Courier New" pitchFamily="49" charset="0"/>
            </a:endParaRPr>
          </a:p>
          <a:p>
            <a:pPr lvl="1"/>
            <a:endParaRPr lang="en-US" dirty="0">
              <a:cs typeface="Courier New" pitchFamily="49"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Processors</a:t>
            </a:r>
            <a:endParaRPr lang="en-US" dirty="0"/>
          </a:p>
        </p:txBody>
      </p:sp>
      <p:sp>
        <p:nvSpPr>
          <p:cNvPr id="3" name="Content Placeholder 2"/>
          <p:cNvSpPr>
            <a:spLocks noGrp="1"/>
          </p:cNvSpPr>
          <p:nvPr>
            <p:ph idx="1"/>
          </p:nvPr>
        </p:nvSpPr>
        <p:spPr/>
        <p:txBody>
          <a:bodyPr>
            <a:normAutofit/>
          </a:bodyPr>
          <a:lstStyle/>
          <a:p>
            <a:pPr lvl="1"/>
            <a:r>
              <a:rPr lang="en-US" dirty="0" smtClean="0">
                <a:cs typeface="Courier New" pitchFamily="49" charset="0"/>
              </a:rPr>
              <a:t>You use the “\n” to expand on your macro and implement it on more than 1 line</a:t>
            </a:r>
          </a:p>
          <a:p>
            <a:pPr lvl="1"/>
            <a:r>
              <a:rPr lang="en-US" dirty="0" smtClean="0">
                <a:cs typeface="Courier New" pitchFamily="49" charset="0"/>
              </a:rPr>
              <a:t>The left parenthesis for the parameter list for a macro must come right after the macro name with no spaces. That is really the only limitation for the syntax. Otherwise you should be okay to write it how you want</a:t>
            </a:r>
          </a:p>
          <a:p>
            <a:pPr lvl="1"/>
            <a:r>
              <a:rPr lang="en-US" dirty="0" smtClean="0">
                <a:cs typeface="Courier New" pitchFamily="49" charset="0"/>
              </a:rPr>
              <a:t>If no body is defined for a macro it will expand to a empty string (“”)</a:t>
            </a:r>
          </a:p>
          <a:p>
            <a:pPr lvl="1"/>
            <a:endParaRPr lang="en-US" dirty="0">
              <a:cs typeface="Courier New" pitchFamily="49"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Processors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Common macros</a:t>
            </a:r>
          </a:p>
          <a:p>
            <a:pPr lvl="1"/>
            <a:r>
              <a:rPr lang="en-US" dirty="0" smtClean="0">
                <a:latin typeface="Courier New" pitchFamily="49" charset="0"/>
                <a:cs typeface="Courier New" pitchFamily="49" charset="0"/>
              </a:rPr>
              <a:t> `if (&lt;condition&gt;)</a:t>
            </a:r>
          </a:p>
          <a:p>
            <a:pPr>
              <a:buNone/>
            </a:pPr>
            <a:r>
              <a:rPr lang="en-US" dirty="0" smtClean="0">
                <a:latin typeface="Courier New" pitchFamily="49" charset="0"/>
                <a:cs typeface="Courier New" pitchFamily="49" charset="0"/>
              </a:rPr>
              <a:t>      </a:t>
            </a:r>
            <a:r>
              <a:rPr lang="en-US" sz="2700" dirty="0" smtClean="0">
                <a:latin typeface="Courier New" pitchFamily="49" charset="0"/>
                <a:cs typeface="Courier New" pitchFamily="49" charset="0"/>
              </a:rPr>
              <a:t>`else</a:t>
            </a:r>
          </a:p>
          <a:p>
            <a:pPr>
              <a:buNone/>
            </a:pPr>
            <a:r>
              <a:rPr lang="en-US" sz="2700" dirty="0" smtClean="0">
                <a:latin typeface="Courier New" pitchFamily="49" charset="0"/>
                <a:cs typeface="Courier New" pitchFamily="49" charset="0"/>
              </a:rPr>
              <a:t>       `</a:t>
            </a:r>
            <a:r>
              <a:rPr lang="en-US" sz="2700" dirty="0" err="1" smtClean="0">
                <a:latin typeface="Courier New" pitchFamily="49" charset="0"/>
                <a:cs typeface="Courier New" pitchFamily="49" charset="0"/>
              </a:rPr>
              <a:t>endif</a:t>
            </a:r>
            <a:endParaRPr lang="en-US" sz="2700" dirty="0" smtClean="0">
              <a:latin typeface="Courier New" pitchFamily="49" charset="0"/>
              <a:cs typeface="Courier New" pitchFamily="49" charset="0"/>
            </a:endParaRPr>
          </a:p>
          <a:p>
            <a:pPr lvl="1"/>
            <a:r>
              <a:rPr lang="en-US" dirty="0" smtClean="0"/>
              <a:t>Just like a normal if else block if the macro’s condition is true it will enter that block if false it will go to the else block. End if is used to denote the end of the entire if/else block</a:t>
            </a:r>
          </a:p>
          <a:p>
            <a:pPr lvl="1"/>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isdefined</a:t>
            </a:r>
            <a:r>
              <a:rPr lang="en-US" dirty="0" smtClean="0">
                <a:latin typeface="Courier New" pitchFamily="49" charset="0"/>
                <a:cs typeface="Courier New" pitchFamily="49" charset="0"/>
              </a:rPr>
              <a:t>(&lt;</a:t>
            </a:r>
            <a:r>
              <a:rPr lang="en-US" dirty="0" err="1" smtClean="0">
                <a:latin typeface="Courier New" pitchFamily="49" charset="0"/>
                <a:cs typeface="Courier New" pitchFamily="49" charset="0"/>
              </a:rPr>
              <a:t>macroname</a:t>
            </a:r>
            <a:r>
              <a:rPr lang="en-US" dirty="0" smtClean="0">
                <a:latin typeface="Courier New" pitchFamily="49" charset="0"/>
                <a:cs typeface="Courier New" pitchFamily="49" charset="0"/>
              </a:rPr>
              <a:t>&gt;)</a:t>
            </a:r>
            <a:r>
              <a:rPr lang="en-US" dirty="0" smtClean="0"/>
              <a:t> &amp; </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notdefined</a:t>
            </a:r>
            <a:r>
              <a:rPr lang="en-US" dirty="0" smtClean="0">
                <a:latin typeface="Courier New" pitchFamily="49" charset="0"/>
                <a:cs typeface="Courier New" pitchFamily="49" charset="0"/>
              </a:rPr>
              <a:t>(&lt;</a:t>
            </a:r>
            <a:r>
              <a:rPr lang="en-US" dirty="0" err="1" smtClean="0">
                <a:latin typeface="Courier New" pitchFamily="49" charset="0"/>
                <a:cs typeface="Courier New" pitchFamily="49" charset="0"/>
              </a:rPr>
              <a:t>macroname</a:t>
            </a:r>
            <a:r>
              <a:rPr lang="en-US" dirty="0" smtClean="0">
                <a:latin typeface="Courier New" pitchFamily="49" charset="0"/>
                <a:cs typeface="Courier New" pitchFamily="49" charset="0"/>
              </a:rPr>
              <a:t>&gt;)</a:t>
            </a:r>
          </a:p>
          <a:p>
            <a:pPr lvl="2"/>
            <a:r>
              <a:rPr lang="en-US" dirty="0" smtClean="0"/>
              <a:t>Both conditional macros</a:t>
            </a:r>
          </a:p>
          <a:p>
            <a:pPr lvl="2"/>
            <a:r>
              <a:rPr lang="en-US" dirty="0" smtClean="0"/>
              <a:t>Returns a 1 if true</a:t>
            </a:r>
          </a:p>
          <a:p>
            <a:pPr lvl="1"/>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undefine</a:t>
            </a:r>
            <a:r>
              <a:rPr lang="en-US" dirty="0" smtClean="0">
                <a:latin typeface="Courier New" pitchFamily="49" charset="0"/>
                <a:cs typeface="Courier New" pitchFamily="49" charset="0"/>
              </a:rPr>
              <a:t>(&lt;</a:t>
            </a:r>
            <a:r>
              <a:rPr lang="en-US" dirty="0" err="1" smtClean="0">
                <a:latin typeface="Courier New" pitchFamily="49" charset="0"/>
                <a:cs typeface="Courier New" pitchFamily="49" charset="0"/>
              </a:rPr>
              <a:t>macroname</a:t>
            </a:r>
            <a:r>
              <a:rPr lang="en-US" dirty="0" smtClean="0">
                <a:latin typeface="Courier New" pitchFamily="49" charset="0"/>
                <a:cs typeface="Courier New" pitchFamily="49" charset="0"/>
              </a:rPr>
              <a:t>&gt;)</a:t>
            </a:r>
          </a:p>
          <a:p>
            <a:pPr lvl="2"/>
            <a:r>
              <a:rPr lang="en-US" dirty="0" smtClean="0"/>
              <a:t>Remove the definition for the macro specified</a:t>
            </a:r>
          </a:p>
          <a:p>
            <a:pPr lvl="3"/>
            <a:r>
              <a:rPr lang="en-US" dirty="0" smtClean="0"/>
              <a:t>Wont’ work with macros that have `</a:t>
            </a:r>
            <a:r>
              <a:rPr lang="en-US" dirty="0" err="1" smtClean="0"/>
              <a:t>cond</a:t>
            </a:r>
            <a:r>
              <a:rPr lang="en-US" dirty="0" smtClean="0"/>
              <a:t>, `txt, `#</a:t>
            </a:r>
          </a:p>
          <a:p>
            <a:pPr lvl="1"/>
            <a:endParaRPr lang="en-US" dirty="0" smtClean="0"/>
          </a:p>
          <a:p>
            <a:pPr lvl="3"/>
            <a:endParaRPr lang="en-US" dirty="0" smtClean="0"/>
          </a:p>
          <a:p>
            <a:pPr lvl="2"/>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Processors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Common macros</a:t>
            </a:r>
          </a:p>
          <a:p>
            <a:pPr lvl="1"/>
            <a:r>
              <a:rPr lang="en-US" dirty="0" smtClean="0">
                <a:latin typeface="Courier New" pitchFamily="49" charset="0"/>
                <a:cs typeface="Courier New" pitchFamily="49" charset="0"/>
              </a:rPr>
              <a:t>`include(&lt;filename&gt;)</a:t>
            </a:r>
          </a:p>
          <a:p>
            <a:pPr lvl="2"/>
            <a:r>
              <a:rPr lang="en-US" dirty="0" smtClean="0">
                <a:latin typeface="Courier New" pitchFamily="49" charset="0"/>
                <a:cs typeface="Courier New" pitchFamily="49" charset="0"/>
              </a:rPr>
              <a:t>`include(Engine\Classes\GameStats.uci);</a:t>
            </a:r>
          </a:p>
          <a:p>
            <a:pPr lvl="2"/>
            <a:r>
              <a:rPr lang="en-US" dirty="0" smtClean="0"/>
              <a:t>Includes the contents of a file in a given file location</a:t>
            </a:r>
          </a:p>
          <a:p>
            <a:pPr lvl="3"/>
            <a:r>
              <a:rPr lang="en-US" dirty="0" smtClean="0">
                <a:cs typeface="Courier New" pitchFamily="49" charset="0"/>
              </a:rPr>
              <a:t>If you only specify the filename without the directory structure then it will search for the include file in the classes directory for the package that is being compiled (example the </a:t>
            </a:r>
            <a:r>
              <a:rPr lang="en-US" i="1" dirty="0" smtClean="0">
                <a:cs typeface="Courier New" pitchFamily="49" charset="0"/>
              </a:rPr>
              <a:t>Engine </a:t>
            </a:r>
            <a:r>
              <a:rPr lang="en-US" dirty="0" smtClean="0">
                <a:cs typeface="Courier New" pitchFamily="49" charset="0"/>
              </a:rPr>
              <a:t>package)</a:t>
            </a:r>
          </a:p>
          <a:p>
            <a:pPr lvl="2"/>
            <a:r>
              <a:rPr lang="en-US" dirty="0" smtClean="0"/>
              <a:t>This is in the </a:t>
            </a:r>
            <a:r>
              <a:rPr lang="en-US" i="1" dirty="0" err="1" smtClean="0"/>
              <a:t>GameplayEvents</a:t>
            </a:r>
            <a:r>
              <a:rPr lang="en-US" dirty="0" smtClean="0"/>
              <a:t> class which extends </a:t>
            </a:r>
            <a:r>
              <a:rPr lang="en-US" i="1" dirty="0" smtClean="0"/>
              <a:t>Object</a:t>
            </a:r>
            <a:endParaRPr lang="en-US" dirty="0" smtClean="0"/>
          </a:p>
          <a:p>
            <a:pPr lvl="3"/>
            <a:r>
              <a:rPr lang="en-US" dirty="0" smtClean="0"/>
              <a:t>That file “Engine\Classes\GameStats.uci” just like the classes we’ve been making is the file path for the </a:t>
            </a:r>
            <a:r>
              <a:rPr lang="en-US" dirty="0" err="1" smtClean="0"/>
              <a:t>uci</a:t>
            </a:r>
            <a:r>
              <a:rPr lang="en-US" dirty="0" smtClean="0"/>
              <a:t> file </a:t>
            </a:r>
            <a:r>
              <a:rPr lang="en-US" dirty="0" err="1" smtClean="0"/>
              <a:t>GameStats</a:t>
            </a:r>
            <a:r>
              <a:rPr lang="en-US" dirty="0" smtClean="0"/>
              <a:t>. Which contains a list of global events like </a:t>
            </a:r>
            <a:r>
              <a:rPr lang="en-US" i="1" dirty="0" smtClean="0"/>
              <a:t>const GAMEEVENT_MATCH_STARTED</a:t>
            </a:r>
            <a:r>
              <a:rPr lang="en-US" dirty="0" smtClean="0"/>
              <a:t>.</a:t>
            </a:r>
          </a:p>
          <a:p>
            <a:pPr lvl="3"/>
            <a:r>
              <a:rPr lang="en-US" dirty="0" smtClean="0"/>
              <a:t>The </a:t>
            </a:r>
            <a:r>
              <a:rPr lang="en-US" i="1" dirty="0" smtClean="0"/>
              <a:t>GameStats.uci</a:t>
            </a:r>
            <a:r>
              <a:rPr lang="en-US" dirty="0" smtClean="0"/>
              <a:t> file is a great reference file for macro syntax</a:t>
            </a:r>
          </a:p>
          <a:p>
            <a:pPr lvl="1"/>
            <a:endParaRPr lang="en-US" dirty="0" smtClean="0"/>
          </a:p>
          <a:p>
            <a:pPr lvl="1"/>
            <a:endParaRPr lang="en-US" dirty="0" smtClean="0"/>
          </a:p>
          <a:p>
            <a:pPr lvl="3"/>
            <a:endParaRPr lang="en-US" dirty="0" smtClean="0"/>
          </a:p>
          <a:p>
            <a:pPr lvl="2"/>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Processors</a:t>
            </a:r>
            <a:endParaRPr lang="en-US" dirty="0"/>
          </a:p>
        </p:txBody>
      </p:sp>
      <p:sp>
        <p:nvSpPr>
          <p:cNvPr id="3" name="Content Placeholder 2"/>
          <p:cNvSpPr>
            <a:spLocks noGrp="1"/>
          </p:cNvSpPr>
          <p:nvPr>
            <p:ph idx="1"/>
          </p:nvPr>
        </p:nvSpPr>
        <p:spPr/>
        <p:txBody>
          <a:bodyPr>
            <a:normAutofit/>
          </a:bodyPr>
          <a:lstStyle/>
          <a:p>
            <a:r>
              <a:rPr lang="en-US" sz="2800" dirty="0" smtClean="0">
                <a:cs typeface="Courier New" pitchFamily="49" charset="0"/>
              </a:rPr>
              <a:t>Log &amp; Warn</a:t>
            </a:r>
          </a:p>
          <a:p>
            <a:r>
              <a:rPr lang="en-US" sz="1900" dirty="0" smtClean="0">
                <a:latin typeface="Courier New" pitchFamily="49" charset="0"/>
                <a:cs typeface="Courier New" pitchFamily="49" charset="0"/>
              </a:rPr>
              <a:t>`log(&lt;</a:t>
            </a:r>
            <a:r>
              <a:rPr lang="en-US" sz="1900" dirty="0" err="1" smtClean="0">
                <a:latin typeface="Courier New" pitchFamily="49" charset="0"/>
                <a:cs typeface="Courier New" pitchFamily="49" charset="0"/>
              </a:rPr>
              <a:t>outputstring</a:t>
            </a:r>
            <a:r>
              <a:rPr lang="en-US" sz="1900" dirty="0" smtClean="0">
                <a:latin typeface="Courier New" pitchFamily="49" charset="0"/>
                <a:cs typeface="Courier New" pitchFamily="49" charset="0"/>
              </a:rPr>
              <a:t>&gt;, optional </a:t>
            </a:r>
            <a:r>
              <a:rPr lang="en-US" sz="1900" dirty="0" err="1" smtClean="0">
                <a:latin typeface="Courier New" pitchFamily="49" charset="0"/>
                <a:cs typeface="Courier New" pitchFamily="49" charset="0"/>
              </a:rPr>
              <a:t>bool</a:t>
            </a:r>
            <a:r>
              <a:rPr lang="en-US" sz="1900" dirty="0" smtClean="0">
                <a:latin typeface="Courier New" pitchFamily="49" charset="0"/>
                <a:cs typeface="Courier New" pitchFamily="49" charset="0"/>
              </a:rPr>
              <a:t> &lt;</a:t>
            </a:r>
            <a:r>
              <a:rPr lang="en-US" sz="1900" dirty="0" err="1" smtClean="0">
                <a:latin typeface="Courier New" pitchFamily="49" charset="0"/>
                <a:cs typeface="Courier New" pitchFamily="49" charset="0"/>
              </a:rPr>
              <a:t>requiredCondition</a:t>
            </a:r>
            <a:r>
              <a:rPr lang="en-US" sz="1900" dirty="0" smtClean="0">
                <a:latin typeface="Courier New" pitchFamily="49" charset="0"/>
                <a:cs typeface="Courier New" pitchFamily="49" charset="0"/>
              </a:rPr>
              <a:t>&gt;, optional name </a:t>
            </a:r>
            <a:r>
              <a:rPr lang="en-US" sz="1900" dirty="0" err="1" smtClean="0">
                <a:latin typeface="Courier New" pitchFamily="49" charset="0"/>
                <a:cs typeface="Courier New" pitchFamily="49" charset="0"/>
              </a:rPr>
              <a:t>logName</a:t>
            </a:r>
            <a:r>
              <a:rPr lang="en-US" sz="1900" dirty="0" smtClean="0">
                <a:latin typeface="Courier New" pitchFamily="49" charset="0"/>
                <a:cs typeface="Courier New" pitchFamily="49" charset="0"/>
              </a:rPr>
              <a:t>);</a:t>
            </a:r>
          </a:p>
          <a:p>
            <a:r>
              <a:rPr lang="en-US" sz="1900" dirty="0" smtClean="0">
                <a:latin typeface="Courier New" pitchFamily="49" charset="0"/>
                <a:cs typeface="Courier New" pitchFamily="49" charset="0"/>
              </a:rPr>
              <a:t>`warn(&lt;</a:t>
            </a:r>
            <a:r>
              <a:rPr lang="en-US" sz="1900" dirty="0" err="1" smtClean="0">
                <a:latin typeface="Courier New" pitchFamily="49" charset="0"/>
                <a:cs typeface="Courier New" pitchFamily="49" charset="0"/>
              </a:rPr>
              <a:t>outputstring</a:t>
            </a:r>
            <a:r>
              <a:rPr lang="en-US" sz="1900" dirty="0" smtClean="0">
                <a:latin typeface="Courier New" pitchFamily="49" charset="0"/>
                <a:cs typeface="Courier New" pitchFamily="49" charset="0"/>
              </a:rPr>
              <a:t>&gt;, optional </a:t>
            </a:r>
            <a:r>
              <a:rPr lang="en-US" sz="1900" dirty="0" err="1" smtClean="0">
                <a:latin typeface="Courier New" pitchFamily="49" charset="0"/>
                <a:cs typeface="Courier New" pitchFamily="49" charset="0"/>
              </a:rPr>
              <a:t>bool</a:t>
            </a:r>
            <a:r>
              <a:rPr lang="en-US" sz="1900" dirty="0" smtClean="0">
                <a:latin typeface="Courier New" pitchFamily="49" charset="0"/>
                <a:cs typeface="Courier New" pitchFamily="49" charset="0"/>
              </a:rPr>
              <a:t> &lt;</a:t>
            </a:r>
            <a:r>
              <a:rPr lang="en-US" sz="1900" dirty="0" err="1" smtClean="0">
                <a:latin typeface="Courier New" pitchFamily="49" charset="0"/>
                <a:cs typeface="Courier New" pitchFamily="49" charset="0"/>
              </a:rPr>
              <a:t>requiredCondition</a:t>
            </a:r>
            <a:r>
              <a:rPr lang="en-US" sz="1900" dirty="0" smtClean="0">
                <a:latin typeface="Courier New" pitchFamily="49" charset="0"/>
                <a:cs typeface="Courier New" pitchFamily="49" charset="0"/>
              </a:rPr>
              <a:t>&gt;);</a:t>
            </a:r>
          </a:p>
          <a:p>
            <a:pPr lvl="1"/>
            <a:r>
              <a:rPr lang="en-US" dirty="0" smtClean="0"/>
              <a:t>The condition specified means that the log or </a:t>
            </a:r>
            <a:r>
              <a:rPr lang="en-US" dirty="0" err="1" smtClean="0"/>
              <a:t>warnign</a:t>
            </a:r>
            <a:r>
              <a:rPr lang="en-US" dirty="0" smtClean="0"/>
              <a:t> will only be called if the condition is true</a:t>
            </a:r>
          </a:p>
          <a:p>
            <a:pPr lvl="1"/>
            <a:r>
              <a:rPr lang="en-US" dirty="0" smtClean="0"/>
              <a:t>Both of these are disabled if </a:t>
            </a:r>
            <a:r>
              <a:rPr lang="en-US" i="1" dirty="0" err="1" smtClean="0"/>
              <a:t>final_Release</a:t>
            </a:r>
            <a:r>
              <a:rPr lang="en-US" dirty="0" smtClean="0"/>
              <a:t> is used.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Processors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Assert</a:t>
            </a:r>
          </a:p>
          <a:p>
            <a:pPr lvl="1"/>
            <a:r>
              <a:rPr lang="en-US" dirty="0" smtClean="0">
                <a:latin typeface="Courier New" pitchFamily="49" charset="0"/>
                <a:cs typeface="Courier New" pitchFamily="49" charset="0"/>
              </a:rPr>
              <a:t>`assert(</a:t>
            </a:r>
            <a:r>
              <a:rPr lang="en-US" dirty="0" err="1" smtClean="0">
                <a:latin typeface="Courier New" pitchFamily="49" charset="0"/>
                <a:cs typeface="Courier New" pitchFamily="49" charset="0"/>
              </a:rPr>
              <a:t>bool</a:t>
            </a:r>
            <a:r>
              <a:rPr lang="en-US" dirty="0" smtClean="0">
                <a:latin typeface="Courier New" pitchFamily="49" charset="0"/>
                <a:cs typeface="Courier New" pitchFamily="49" charset="0"/>
              </a:rPr>
              <a:t> &lt;condition&gt;)</a:t>
            </a:r>
          </a:p>
          <a:p>
            <a:pPr lvl="1">
              <a:buNone/>
            </a:pPr>
            <a:endParaRPr lang="en-US" dirty="0" smtClean="0">
              <a:latin typeface="Courier New" pitchFamily="49" charset="0"/>
              <a:cs typeface="Courier New" pitchFamily="49" charset="0"/>
            </a:endParaRPr>
          </a:p>
          <a:p>
            <a:pPr lvl="2"/>
            <a:r>
              <a:rPr lang="en-US" sz="2300" dirty="0" smtClean="0">
                <a:latin typeface="Courier New" pitchFamily="49" charset="0"/>
                <a:cs typeface="Courier New" pitchFamily="49" charset="0"/>
              </a:rPr>
              <a:t>`assert(</a:t>
            </a:r>
            <a:r>
              <a:rPr lang="en-US" sz="2300" dirty="0" err="1" smtClean="0">
                <a:latin typeface="Courier New" pitchFamily="49" charset="0"/>
                <a:cs typeface="Courier New" pitchFamily="49" charset="0"/>
              </a:rPr>
              <a:t>QueryCompletionAction</a:t>
            </a:r>
            <a:r>
              <a:rPr lang="en-US" sz="2300" dirty="0" smtClean="0">
                <a:latin typeface="Courier New" pitchFamily="49" charset="0"/>
                <a:cs typeface="Courier New" pitchFamily="49" charset="0"/>
              </a:rPr>
              <a:t> == </a:t>
            </a:r>
            <a:r>
              <a:rPr lang="en-US" sz="2300" dirty="0" err="1" smtClean="0">
                <a:latin typeface="Courier New" pitchFamily="49" charset="0"/>
                <a:cs typeface="Courier New" pitchFamily="49" charset="0"/>
              </a:rPr>
              <a:t>QUERYACTION_None</a:t>
            </a:r>
            <a:r>
              <a:rPr lang="en-US" sz="2300" dirty="0" smtClean="0">
                <a:latin typeface="Courier New" pitchFamily="49" charset="0"/>
                <a:cs typeface="Courier New" pitchFamily="49" charset="0"/>
              </a:rPr>
              <a:t>);</a:t>
            </a:r>
          </a:p>
          <a:p>
            <a:pPr lvl="2"/>
            <a:r>
              <a:rPr lang="en-US" sz="2300" dirty="0" smtClean="0">
                <a:latin typeface="Courier New" pitchFamily="49" charset="0"/>
                <a:cs typeface="Courier New" pitchFamily="49" charset="0"/>
              </a:rPr>
              <a:t>if ( </a:t>
            </a:r>
            <a:r>
              <a:rPr lang="en-US" sz="2300" dirty="0" err="1" smtClean="0">
                <a:latin typeface="Courier New" pitchFamily="49" charset="0"/>
                <a:cs typeface="Courier New" pitchFamily="49" charset="0"/>
              </a:rPr>
              <a:t>GameInterface</a:t>
            </a:r>
            <a:r>
              <a:rPr lang="en-US" sz="2300" dirty="0" smtClean="0">
                <a:latin typeface="Courier New" pitchFamily="49" charset="0"/>
                <a:cs typeface="Courier New" pitchFamily="49" charset="0"/>
              </a:rPr>
              <a:t> != None )</a:t>
            </a:r>
          </a:p>
          <a:p>
            <a:pPr lvl="2"/>
            <a:r>
              <a:rPr lang="en-US" sz="2300" dirty="0" smtClean="0">
                <a:latin typeface="Courier New" pitchFamily="49" charset="0"/>
                <a:cs typeface="Courier New" pitchFamily="49" charset="0"/>
              </a:rPr>
              <a:t>{</a:t>
            </a:r>
          </a:p>
          <a:p>
            <a:pPr lvl="3"/>
            <a:r>
              <a:rPr lang="en-US" sz="2300" dirty="0" err="1" smtClean="0">
                <a:latin typeface="Courier New" pitchFamily="49" charset="0"/>
                <a:cs typeface="Courier New" pitchFamily="49" charset="0"/>
              </a:rPr>
              <a:t>GameInterface.ClearJoinOnlineGameCompleteDelegate</a:t>
            </a:r>
            <a:r>
              <a:rPr lang="en-US" sz="2300" dirty="0" smtClean="0">
                <a:latin typeface="Courier New" pitchFamily="49" charset="0"/>
                <a:cs typeface="Courier New" pitchFamily="49" charset="0"/>
              </a:rPr>
              <a:t>(</a:t>
            </a:r>
            <a:r>
              <a:rPr lang="en-US" sz="2300" dirty="0" err="1" smtClean="0">
                <a:latin typeface="Courier New" pitchFamily="49" charset="0"/>
                <a:cs typeface="Courier New" pitchFamily="49" charset="0"/>
              </a:rPr>
              <a:t>OnJoinGameComplete</a:t>
            </a:r>
            <a:r>
              <a:rPr lang="en-US" sz="2300" dirty="0" smtClean="0">
                <a:latin typeface="Courier New" pitchFamily="49" charset="0"/>
                <a:cs typeface="Courier New" pitchFamily="49" charset="0"/>
              </a:rPr>
              <a:t>);</a:t>
            </a:r>
          </a:p>
          <a:p>
            <a:pPr lvl="3"/>
            <a:r>
              <a:rPr lang="en-US" sz="2300" dirty="0" err="1" smtClean="0">
                <a:latin typeface="Courier New" pitchFamily="49" charset="0"/>
                <a:cs typeface="Courier New" pitchFamily="49" charset="0"/>
              </a:rPr>
              <a:t>GameInterface.ClearFindOnlineGamesCompleteDelegate</a:t>
            </a:r>
            <a:r>
              <a:rPr lang="en-US" sz="2300" dirty="0" smtClean="0">
                <a:latin typeface="Courier New" pitchFamily="49" charset="0"/>
                <a:cs typeface="Courier New" pitchFamily="49" charset="0"/>
              </a:rPr>
              <a:t>(</a:t>
            </a:r>
            <a:r>
              <a:rPr lang="en-US" sz="2300" dirty="0" err="1" smtClean="0">
                <a:latin typeface="Courier New" pitchFamily="49" charset="0"/>
                <a:cs typeface="Courier New" pitchFamily="49" charset="0"/>
              </a:rPr>
              <a:t>OnFindOnlineGamesCompleteDelegate</a:t>
            </a:r>
            <a:r>
              <a:rPr lang="en-US" sz="2300" dirty="0" smtClean="0">
                <a:latin typeface="Courier New" pitchFamily="49" charset="0"/>
                <a:cs typeface="Courier New" pitchFamily="49" charset="0"/>
              </a:rPr>
              <a:t>);</a:t>
            </a:r>
          </a:p>
          <a:p>
            <a:pPr lvl="2"/>
            <a:r>
              <a:rPr lang="en-US" sz="2300" dirty="0" smtClean="0">
                <a:latin typeface="Courier New" pitchFamily="49" charset="0"/>
                <a:cs typeface="Courier New" pitchFamily="49" charset="0"/>
              </a:rPr>
              <a:t>}</a:t>
            </a:r>
          </a:p>
          <a:p>
            <a:pPr lvl="3"/>
            <a:r>
              <a:rPr lang="en-US" sz="3000" dirty="0" smtClean="0">
                <a:cs typeface="Courier New" pitchFamily="49" charset="0"/>
              </a:rPr>
              <a:t>If the </a:t>
            </a:r>
            <a:r>
              <a:rPr lang="en-US" sz="3000" dirty="0" err="1" smtClean="0">
                <a:cs typeface="Courier New" pitchFamily="49" charset="0"/>
              </a:rPr>
              <a:t>enum</a:t>
            </a:r>
            <a:r>
              <a:rPr lang="en-US" sz="3000" dirty="0" smtClean="0">
                <a:cs typeface="Courier New" pitchFamily="49" charset="0"/>
              </a:rPr>
              <a:t> </a:t>
            </a:r>
            <a:r>
              <a:rPr lang="en-US" sz="3000" i="1" dirty="0" err="1" smtClean="0">
                <a:cs typeface="Courier New" pitchFamily="49" charset="0"/>
              </a:rPr>
              <a:t>QueryCompletionAction</a:t>
            </a:r>
            <a:r>
              <a:rPr lang="en-US" sz="3000" dirty="0" smtClean="0">
                <a:cs typeface="Courier New" pitchFamily="49" charset="0"/>
              </a:rPr>
              <a:t> is equal to </a:t>
            </a:r>
            <a:r>
              <a:rPr lang="en-US" sz="3000" i="1" dirty="0" err="1" smtClean="0">
                <a:cs typeface="Courier New" pitchFamily="49" charset="0"/>
              </a:rPr>
              <a:t>QueryAction_None</a:t>
            </a:r>
            <a:r>
              <a:rPr lang="en-US" sz="3000" dirty="0" smtClean="0">
                <a:cs typeface="Courier New" pitchFamily="49" charset="0"/>
              </a:rPr>
              <a:t> then proceed into the if statement</a:t>
            </a:r>
          </a:p>
          <a:p>
            <a:pPr lvl="2"/>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Complex Types</a:t>
            </a:r>
            <a:endParaRPr lang="en-US" dirty="0"/>
          </a:p>
        </p:txBody>
      </p:sp>
      <p:sp>
        <p:nvSpPr>
          <p:cNvPr id="3" name="Content Placeholder 2"/>
          <p:cNvSpPr>
            <a:spLocks noGrp="1"/>
          </p:cNvSpPr>
          <p:nvPr>
            <p:ph idx="1"/>
          </p:nvPr>
        </p:nvSpPr>
        <p:spPr/>
        <p:txBody>
          <a:bodyPr/>
          <a:lstStyle/>
          <a:p>
            <a:r>
              <a:rPr lang="en-US" dirty="0" smtClean="0"/>
              <a:t>Delegates</a:t>
            </a:r>
          </a:p>
          <a:p>
            <a:r>
              <a:rPr lang="en-US" dirty="0" smtClean="0"/>
              <a:t>Interfaces</a:t>
            </a:r>
          </a:p>
          <a:p>
            <a:r>
              <a:rPr lang="en-US" dirty="0" smtClean="0"/>
              <a:t>Pre Processors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8. Weapons</a:t>
            </a:r>
            <a:endParaRPr lang="en-US" dirty="0"/>
          </a:p>
        </p:txBody>
      </p:sp>
      <p:sp>
        <p:nvSpPr>
          <p:cNvPr id="3" name="Content Placeholder 2"/>
          <p:cNvSpPr>
            <a:spLocks noGrp="1"/>
          </p:cNvSpPr>
          <p:nvPr>
            <p:ph idx="1"/>
          </p:nvPr>
        </p:nvSpPr>
        <p:spPr/>
        <p:txBody>
          <a:bodyPr/>
          <a:lstStyle/>
          <a:p>
            <a:r>
              <a:rPr lang="en-US" dirty="0" smtClean="0"/>
              <a:t>In this section we’ll go through creating a simple weapon based off of the rocket launcher. </a:t>
            </a:r>
          </a:p>
          <a:p>
            <a:r>
              <a:rPr lang="en-US" dirty="0" smtClean="0"/>
              <a:t>Then we’ll go a step further and show some tips and tricks a long the way.</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 types</a:t>
            </a:r>
            <a:endParaRPr lang="en-US" dirty="0"/>
          </a:p>
        </p:txBody>
      </p:sp>
      <p:sp>
        <p:nvSpPr>
          <p:cNvPr id="3" name="Content Placeholder 2"/>
          <p:cNvSpPr>
            <a:spLocks noGrp="1"/>
          </p:cNvSpPr>
          <p:nvPr>
            <p:ph idx="1"/>
          </p:nvPr>
        </p:nvSpPr>
        <p:spPr/>
        <p:txBody>
          <a:bodyPr>
            <a:normAutofit/>
          </a:bodyPr>
          <a:lstStyle/>
          <a:p>
            <a:r>
              <a:rPr lang="en-US" dirty="0" smtClean="0"/>
              <a:t>The rocket launcher in </a:t>
            </a:r>
            <a:r>
              <a:rPr lang="en-US" dirty="0" err="1" smtClean="0"/>
              <a:t>udk</a:t>
            </a:r>
            <a:r>
              <a:rPr lang="en-US" dirty="0" smtClean="0"/>
              <a:t> is different than most of the other weapons in the unreal tournament lineup. </a:t>
            </a:r>
          </a:p>
          <a:p>
            <a:r>
              <a:rPr lang="en-US" dirty="0" smtClean="0"/>
              <a:t>Not only do you have a weapon with functions that handle shooting and variables for shooting intervals, but you have a projectile object that is totally separate from the weapon.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 types</a:t>
            </a:r>
            <a:endParaRPr lang="en-US" dirty="0"/>
          </a:p>
        </p:txBody>
      </p:sp>
      <p:sp>
        <p:nvSpPr>
          <p:cNvPr id="3" name="Content Placeholder 2"/>
          <p:cNvSpPr>
            <a:spLocks noGrp="1"/>
          </p:cNvSpPr>
          <p:nvPr>
            <p:ph idx="1"/>
          </p:nvPr>
        </p:nvSpPr>
        <p:spPr/>
        <p:txBody>
          <a:bodyPr>
            <a:normAutofit/>
          </a:bodyPr>
          <a:lstStyle/>
          <a:p>
            <a:r>
              <a:rPr lang="en-US" dirty="0" smtClean="0"/>
              <a:t>It get’s it own mesh a lifetime and many things it can do within its lifetime and you can make many things and be very creative with what you get with just UDK.</a:t>
            </a:r>
          </a:p>
          <a:p>
            <a:r>
              <a:rPr lang="en-US" dirty="0" smtClean="0"/>
              <a:t>So we’ll mod the rocket launcher and we’ll need to make a weapon class and projectile class.</a:t>
            </a:r>
          </a:p>
          <a:p>
            <a:pPr>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a:t>
            </a:r>
            <a:endParaRPr lang="en-US" dirty="0"/>
          </a:p>
        </p:txBody>
      </p:sp>
      <p:sp>
        <p:nvSpPr>
          <p:cNvPr id="3" name="Content Placeholder 2"/>
          <p:cNvSpPr>
            <a:spLocks noGrp="1"/>
          </p:cNvSpPr>
          <p:nvPr>
            <p:ph idx="1"/>
          </p:nvPr>
        </p:nvSpPr>
        <p:spPr/>
        <p:txBody>
          <a:bodyPr/>
          <a:lstStyle/>
          <a:p>
            <a:r>
              <a:rPr lang="en-US" dirty="0" smtClean="0"/>
              <a:t>The naming convention unreal goes with are </a:t>
            </a:r>
            <a:r>
              <a:rPr lang="en-US" i="1" dirty="0" err="1" smtClean="0"/>
              <a:t>UTWeap</a:t>
            </a:r>
            <a:r>
              <a:rPr lang="en-US" i="1" dirty="0" smtClean="0"/>
              <a:t>_&lt;</a:t>
            </a:r>
            <a:r>
              <a:rPr lang="en-US" i="1" dirty="0" err="1" smtClean="0"/>
              <a:t>weaponName</a:t>
            </a:r>
            <a:r>
              <a:rPr lang="en-US" i="1" dirty="0" smtClean="0"/>
              <a:t>&gt; </a:t>
            </a:r>
            <a:r>
              <a:rPr lang="en-US" dirty="0" smtClean="0"/>
              <a:t>and </a:t>
            </a:r>
            <a:r>
              <a:rPr lang="en-US" i="1" dirty="0" err="1" smtClean="0"/>
              <a:t>UTProj</a:t>
            </a:r>
            <a:r>
              <a:rPr lang="en-US" i="1" dirty="0" smtClean="0"/>
              <a:t>_&lt;</a:t>
            </a:r>
            <a:r>
              <a:rPr lang="en-US" i="1" dirty="0" err="1" smtClean="0"/>
              <a:t>projectileName</a:t>
            </a:r>
            <a:r>
              <a:rPr lang="en-US" i="1" dirty="0" smtClean="0"/>
              <a:t>&gt;</a:t>
            </a:r>
            <a:r>
              <a:rPr lang="en-US" dirty="0" smtClean="0"/>
              <a:t>. </a:t>
            </a:r>
          </a:p>
          <a:p>
            <a:r>
              <a:rPr lang="en-US" dirty="0" smtClean="0"/>
              <a:t>Create a </a:t>
            </a:r>
            <a:r>
              <a:rPr lang="en-US" dirty="0" err="1" smtClean="0"/>
              <a:t>UTProj_PlasmaRocket</a:t>
            </a:r>
            <a:r>
              <a:rPr lang="en-US" dirty="0" smtClean="0"/>
              <a:t> and </a:t>
            </a:r>
            <a:r>
              <a:rPr lang="en-US" dirty="0" err="1" smtClean="0"/>
              <a:t>UTWeap_PlasmaRocketLauncher</a:t>
            </a:r>
            <a:r>
              <a:rPr lang="en-US" dirty="0" smtClean="0"/>
              <a:t> class.</a:t>
            </a: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PlasmaRocketLauncher</a:t>
            </a:r>
            <a:endParaRPr lang="en-US" dirty="0"/>
          </a:p>
        </p:txBody>
      </p:sp>
      <p:sp>
        <p:nvSpPr>
          <p:cNvPr id="3" name="Content Placeholder 2"/>
          <p:cNvSpPr>
            <a:spLocks noGrp="1"/>
          </p:cNvSpPr>
          <p:nvPr>
            <p:ph idx="1"/>
          </p:nvPr>
        </p:nvSpPr>
        <p:spPr/>
        <p:txBody>
          <a:bodyPr>
            <a:normAutofit/>
          </a:bodyPr>
          <a:lstStyle/>
          <a:p>
            <a:r>
              <a:rPr lang="en-US" dirty="0" smtClean="0"/>
              <a:t>So we’re going to mod two weapons together. </a:t>
            </a:r>
          </a:p>
          <a:p>
            <a:r>
              <a:rPr lang="en-US" dirty="0" smtClean="0"/>
              <a:t>We want to mod the rocket launcher but use the shock ball from the shock rifle.  </a:t>
            </a:r>
          </a:p>
          <a:p>
            <a:r>
              <a:rPr lang="en-US" dirty="0" smtClean="0"/>
              <a:t>We also want the shock ball to bounce off of walls.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PlasmaRocketLauncher</a:t>
            </a:r>
            <a:endParaRPr lang="en-US" dirty="0"/>
          </a:p>
        </p:txBody>
      </p:sp>
      <p:sp>
        <p:nvSpPr>
          <p:cNvPr id="3" name="Content Placeholder 2"/>
          <p:cNvSpPr>
            <a:spLocks noGrp="1"/>
          </p:cNvSpPr>
          <p:nvPr>
            <p:ph idx="1"/>
          </p:nvPr>
        </p:nvSpPr>
        <p:spPr/>
        <p:txBody>
          <a:bodyPr>
            <a:normAutofit/>
          </a:bodyPr>
          <a:lstStyle/>
          <a:p>
            <a:r>
              <a:rPr lang="en-US" dirty="0" smtClean="0"/>
              <a:t>We want our </a:t>
            </a:r>
            <a:r>
              <a:rPr lang="en-US" i="1" dirty="0" err="1" smtClean="0"/>
              <a:t>UTWeap_PlasmaRocketLauncher</a:t>
            </a:r>
            <a:r>
              <a:rPr lang="en-US" dirty="0" smtClean="0"/>
              <a:t> class to extend </a:t>
            </a:r>
            <a:r>
              <a:rPr lang="en-US" i="1" dirty="0" err="1" smtClean="0"/>
              <a:t>UTWeap_RocketLauncher_Content</a:t>
            </a:r>
            <a:r>
              <a:rPr lang="en-US" dirty="0" smtClean="0"/>
              <a:t>. </a:t>
            </a:r>
          </a:p>
          <a:p>
            <a:r>
              <a:rPr lang="en-US" dirty="0" smtClean="0"/>
              <a:t>The rocket launcher content class has many variables that we want to keep</a:t>
            </a:r>
          </a:p>
          <a:p>
            <a:r>
              <a:rPr lang="en-US" dirty="0" smtClean="0"/>
              <a:t>That is why we go off of that class and not directly off of </a:t>
            </a:r>
            <a:r>
              <a:rPr lang="en-US" i="1" dirty="0" err="1" smtClean="0"/>
              <a:t>UTWeap_RocketLauncher</a:t>
            </a:r>
            <a:endParaRPr lang="en-US"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PlasmaRocketLauncher</a:t>
            </a:r>
            <a:endParaRPr lang="en-US" dirty="0"/>
          </a:p>
        </p:txBody>
      </p:sp>
      <p:sp>
        <p:nvSpPr>
          <p:cNvPr id="3" name="Content Placeholder 2"/>
          <p:cNvSpPr>
            <a:spLocks noGrp="1"/>
          </p:cNvSpPr>
          <p:nvPr>
            <p:ph idx="1"/>
          </p:nvPr>
        </p:nvSpPr>
        <p:spPr/>
        <p:txBody>
          <a:bodyPr>
            <a:normAutofit/>
          </a:bodyPr>
          <a:lstStyle/>
          <a:p>
            <a:r>
              <a:rPr lang="en-US" dirty="0" smtClean="0"/>
              <a:t>At any point you wanted to override a variable just call it in your default properties block and give it your own value.</a:t>
            </a:r>
          </a:p>
          <a:p>
            <a:r>
              <a:rPr lang="en-US" dirty="0" smtClean="0"/>
              <a:t>So in default properties:</a:t>
            </a:r>
          </a:p>
          <a:p>
            <a:pPr lvl="1">
              <a:buNone/>
            </a:pPr>
            <a:r>
              <a:rPr lang="en-US" sz="1700" dirty="0" err="1" smtClean="0">
                <a:latin typeface="Courier New" pitchFamily="49" charset="0"/>
                <a:cs typeface="Courier New" pitchFamily="49" charset="0"/>
              </a:rPr>
              <a:t>DefaultProperties</a:t>
            </a:r>
            <a:endParaRPr lang="en-US" sz="1700" dirty="0" smtClean="0">
              <a:latin typeface="Courier New" pitchFamily="49" charset="0"/>
              <a:cs typeface="Courier New" pitchFamily="49" charset="0"/>
            </a:endParaRPr>
          </a:p>
          <a:p>
            <a:pPr lvl="1">
              <a:buNone/>
            </a:pPr>
            <a:r>
              <a:rPr lang="en-US" sz="1700" dirty="0" smtClean="0">
                <a:latin typeface="Courier New" pitchFamily="49" charset="0"/>
                <a:cs typeface="Courier New" pitchFamily="49" charset="0"/>
              </a:rPr>
              <a:t>{</a:t>
            </a:r>
          </a:p>
          <a:p>
            <a:pPr lvl="1">
              <a:buNone/>
            </a:pPr>
            <a:r>
              <a:rPr lang="en-US" sz="1700" dirty="0" smtClean="0">
                <a:latin typeface="Courier New" pitchFamily="49" charset="0"/>
                <a:cs typeface="Courier New" pitchFamily="49" charset="0"/>
              </a:rPr>
              <a:t>   </a:t>
            </a:r>
            <a:r>
              <a:rPr lang="en-US" sz="1700" dirty="0" err="1" smtClean="0">
                <a:latin typeface="Courier New" pitchFamily="49" charset="0"/>
                <a:cs typeface="Courier New" pitchFamily="49" charset="0"/>
              </a:rPr>
              <a:t>WeaponProjectiles</a:t>
            </a:r>
            <a:r>
              <a:rPr lang="en-US" sz="1700" dirty="0" smtClean="0">
                <a:latin typeface="Courier New" pitchFamily="49" charset="0"/>
                <a:cs typeface="Courier New" pitchFamily="49" charset="0"/>
              </a:rPr>
              <a:t>(0)=</a:t>
            </a:r>
            <a:r>
              <a:rPr lang="en-US" sz="1700" dirty="0" err="1" smtClean="0">
                <a:latin typeface="Courier New" pitchFamily="49" charset="0"/>
                <a:cs typeface="Courier New" pitchFamily="49" charset="0"/>
              </a:rPr>
              <a:t>class’UTProj_PlasmaRocketLauncher</a:t>
            </a:r>
            <a:r>
              <a:rPr lang="en-US" sz="1700" dirty="0" smtClean="0">
                <a:latin typeface="Courier New" pitchFamily="49" charset="0"/>
                <a:cs typeface="Courier New" pitchFamily="49" charset="0"/>
              </a:rPr>
              <a:t>’</a:t>
            </a:r>
          </a:p>
          <a:p>
            <a:pPr lvl="1">
              <a:buNone/>
            </a:pPr>
            <a:r>
              <a:rPr lang="en-US" sz="1700" dirty="0" smtClean="0">
                <a:latin typeface="Courier New" pitchFamily="49" charset="0"/>
                <a:cs typeface="Courier New" pitchFamily="49" charset="0"/>
              </a:rPr>
              <a:t>   </a:t>
            </a:r>
            <a:r>
              <a:rPr lang="en-US" sz="1700" dirty="0" err="1" smtClean="0">
                <a:latin typeface="Courier New" pitchFamily="49" charset="0"/>
                <a:cs typeface="Courier New" pitchFamily="49" charset="0"/>
              </a:rPr>
              <a:t>AmmoCount</a:t>
            </a:r>
            <a:r>
              <a:rPr lang="en-US" sz="1700" dirty="0" smtClean="0">
                <a:latin typeface="Courier New" pitchFamily="49" charset="0"/>
                <a:cs typeface="Courier New" pitchFamily="49" charset="0"/>
              </a:rPr>
              <a:t>=18</a:t>
            </a:r>
          </a:p>
          <a:p>
            <a:pPr lvl="1">
              <a:buNone/>
            </a:pPr>
            <a:r>
              <a:rPr lang="en-US" sz="1700" dirty="0" smtClean="0">
                <a:latin typeface="Courier New" pitchFamily="49" charset="0"/>
                <a:cs typeface="Courier New" pitchFamily="49" charset="0"/>
              </a:rPr>
              <a:t>}</a:t>
            </a:r>
          </a:p>
          <a:p>
            <a:pPr lvl="1">
              <a:buNone/>
            </a:pPr>
            <a:endParaRPr lang="en-US" sz="1700" dirty="0" smtClean="0">
              <a:latin typeface="Courier New" pitchFamily="49" charset="0"/>
              <a:cs typeface="Courier New" pitchFamily="49"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PlasmaRocketLauncher</a:t>
            </a:r>
            <a:endParaRPr lang="en-US" dirty="0"/>
          </a:p>
        </p:txBody>
      </p:sp>
      <p:sp>
        <p:nvSpPr>
          <p:cNvPr id="3" name="Content Placeholder 2"/>
          <p:cNvSpPr>
            <a:spLocks noGrp="1"/>
          </p:cNvSpPr>
          <p:nvPr>
            <p:ph idx="1"/>
          </p:nvPr>
        </p:nvSpPr>
        <p:spPr/>
        <p:txBody>
          <a:bodyPr>
            <a:normAutofit/>
          </a:bodyPr>
          <a:lstStyle/>
          <a:p>
            <a:r>
              <a:rPr lang="en-US" sz="2800" dirty="0" smtClean="0">
                <a:cs typeface="Courier New" pitchFamily="49" charset="0"/>
              </a:rPr>
              <a:t>If you find where weapon projectiles is used in the classes we’re extending you’ll see we just overrode the LMB fire mode to use our new projectile class. </a:t>
            </a:r>
          </a:p>
          <a:p>
            <a:r>
              <a:rPr lang="en-US" sz="2800" dirty="0" smtClean="0">
                <a:cs typeface="Courier New" pitchFamily="49" charset="0"/>
              </a:rPr>
              <a:t>By default it was set to ‘</a:t>
            </a:r>
            <a:r>
              <a:rPr lang="en-US" sz="2800" dirty="0" err="1" smtClean="0">
                <a:cs typeface="Courier New" pitchFamily="49" charset="0"/>
              </a:rPr>
              <a:t>UTProj_Rocket</a:t>
            </a:r>
            <a:r>
              <a:rPr lang="en-US" sz="2800" dirty="0" smtClean="0">
                <a:cs typeface="Courier New" pitchFamily="49" charset="0"/>
              </a:rPr>
              <a:t>’ which is the rocket fired by the rocket launcher. Not too hard right? </a:t>
            </a:r>
          </a:p>
          <a:p>
            <a:pPr lvl="1"/>
            <a:r>
              <a:rPr lang="en-US" sz="2400" dirty="0" smtClean="0">
                <a:cs typeface="Courier New" pitchFamily="49" charset="0"/>
              </a:rPr>
              <a:t>Be aware that because both files will be in the same package (</a:t>
            </a:r>
            <a:r>
              <a:rPr lang="en-US" sz="2400" dirty="0" err="1" smtClean="0">
                <a:cs typeface="Courier New" pitchFamily="49" charset="0"/>
              </a:rPr>
              <a:t>UnrealScriptIntro</a:t>
            </a:r>
            <a:r>
              <a:rPr lang="en-US" sz="2400" dirty="0" smtClean="0">
                <a:cs typeface="Courier New" pitchFamily="49" charset="0"/>
              </a:rPr>
              <a:t>) we don’t need to define the </a:t>
            </a:r>
            <a:r>
              <a:rPr lang="en-US" sz="2400" i="1" dirty="0" smtClean="0">
                <a:cs typeface="Courier New" pitchFamily="49" charset="0"/>
              </a:rPr>
              <a:t>&lt;</a:t>
            </a:r>
            <a:r>
              <a:rPr lang="en-US" sz="2400" i="1" dirty="0" err="1" smtClean="0">
                <a:cs typeface="Courier New" pitchFamily="49" charset="0"/>
              </a:rPr>
              <a:t>packageName</a:t>
            </a:r>
            <a:r>
              <a:rPr lang="en-US" sz="2400" i="1" dirty="0" smtClean="0">
                <a:cs typeface="Courier New" pitchFamily="49" charset="0"/>
              </a:rPr>
              <a:t>&gt;.</a:t>
            </a:r>
            <a:r>
              <a:rPr lang="en-US" sz="2400" i="1" dirty="0" err="1" smtClean="0">
                <a:cs typeface="Courier New" pitchFamily="49" charset="0"/>
              </a:rPr>
              <a:t>className</a:t>
            </a:r>
            <a:r>
              <a:rPr lang="en-US" sz="2400" i="1" dirty="0" smtClean="0">
                <a:cs typeface="Courier New" pitchFamily="49" charset="0"/>
              </a:rPr>
              <a:t> </a:t>
            </a:r>
            <a:r>
              <a:rPr lang="en-US" sz="2400" dirty="0" smtClean="0">
                <a:cs typeface="Courier New" pitchFamily="49" charset="0"/>
              </a:rPr>
              <a:t>just the class name.</a:t>
            </a:r>
            <a:endParaRPr lang="en-US" sz="2400" dirty="0">
              <a:cs typeface="Courier New" pitchFamily="49"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Go to the </a:t>
            </a:r>
            <a:r>
              <a:rPr lang="en-US" i="1" dirty="0" err="1" smtClean="0"/>
              <a:t>UTProj_PlasmaRocket</a:t>
            </a:r>
            <a:r>
              <a:rPr lang="en-US" dirty="0" smtClean="0"/>
              <a:t> class that you created earlier and have it extend </a:t>
            </a:r>
            <a:r>
              <a:rPr lang="en-US" dirty="0" err="1" smtClean="0"/>
              <a:t>UTProj_Rocket</a:t>
            </a:r>
            <a:r>
              <a:rPr lang="en-US" dirty="0" smtClean="0"/>
              <a:t>;</a:t>
            </a:r>
          </a:p>
          <a:p>
            <a:pPr lvl="1"/>
            <a:r>
              <a:rPr lang="en-US" dirty="0" smtClean="0"/>
              <a:t>For the most part we don’t want to remake how the projectile lives since most of this functionality is implemented in the extended class </a:t>
            </a:r>
            <a:r>
              <a:rPr lang="en-US" i="1" dirty="0" err="1" smtClean="0"/>
              <a:t>UTProj_Rocket</a:t>
            </a:r>
            <a:r>
              <a:rPr lang="en-US" i="1" dirty="0" smtClean="0"/>
              <a:t>.</a:t>
            </a:r>
          </a:p>
          <a:p>
            <a:pPr lvl="1"/>
            <a:r>
              <a:rPr lang="en-US" dirty="0" smtClean="0"/>
              <a:t>The rocket projectile class is a great class to extend for any grenade or projectile you use that will do something during it’s life time that is logic based.</a:t>
            </a:r>
          </a:p>
          <a:p>
            <a:pPr lvl="1"/>
            <a:r>
              <a:rPr lang="en-US" dirty="0" smtClean="0"/>
              <a:t>Some things can be handled by UDK’s particle system.</a:t>
            </a:r>
          </a:p>
          <a:p>
            <a:pPr lvl="1"/>
            <a:r>
              <a:rPr lang="en-US" dirty="0" smtClean="0"/>
              <a:t>So keep both options in mind, but one is visual and the other (the particles) and the other can include unique functionality like locking on a target.</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With the two classes as is you should be able to go into the editor and see your weapon type. </a:t>
            </a:r>
          </a:p>
          <a:p>
            <a:r>
              <a:rPr lang="en-US" dirty="0" smtClean="0"/>
              <a:t>Easiest way for me to do this is to place down a weapon locker and have the new weapon spawn on it. </a:t>
            </a:r>
          </a:p>
          <a:p>
            <a:r>
              <a:rPr lang="en-US" i="1" dirty="0" smtClean="0"/>
              <a:t>View &gt; Actor Classes &gt; Pickups &gt; Weapon &gt; </a:t>
            </a:r>
            <a:r>
              <a:rPr lang="en-US" i="1" dirty="0" err="1" smtClean="0"/>
              <a:t>UTWeaponPickupFactory</a:t>
            </a:r>
            <a:r>
              <a:rPr lang="en-US" i="1" dirty="0" smtClean="0"/>
              <a:t>. </a:t>
            </a:r>
          </a:p>
          <a:p>
            <a:r>
              <a:rPr lang="en-US" dirty="0" smtClean="0"/>
              <a:t>Place the actor in the world and in it’s properties find the weapon to spawn and you should see </a:t>
            </a:r>
            <a:r>
              <a:rPr lang="en-US" i="1" dirty="0" err="1" smtClean="0"/>
              <a:t>PlasmaRockectLauncher</a:t>
            </a:r>
            <a:r>
              <a:rPr lang="en-US" dirty="0" smtClean="0"/>
              <a:t> in there.</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Delegates</a:t>
            </a:r>
            <a:endParaRPr lang="en-US" dirty="0"/>
          </a:p>
        </p:txBody>
      </p:sp>
      <p:sp>
        <p:nvSpPr>
          <p:cNvPr id="3" name="Content Placeholder 2"/>
          <p:cNvSpPr>
            <a:spLocks noGrp="1"/>
          </p:cNvSpPr>
          <p:nvPr>
            <p:ph idx="1"/>
          </p:nvPr>
        </p:nvSpPr>
        <p:spPr/>
        <p:txBody>
          <a:bodyPr>
            <a:normAutofit/>
          </a:bodyPr>
          <a:lstStyle/>
          <a:p>
            <a:r>
              <a:rPr lang="en-US" dirty="0" smtClean="0"/>
              <a:t>Unreal script delegates or delegates in other languages like c# for example aren’t the easiest concept to grasp. </a:t>
            </a:r>
          </a:p>
          <a:p>
            <a:r>
              <a:rPr lang="en-US" dirty="0" smtClean="0"/>
              <a:t>They’re simply function pointers even in Uscript. </a:t>
            </a:r>
          </a:p>
          <a:p>
            <a:r>
              <a:rPr lang="en-US" dirty="0" smtClean="0"/>
              <a:t>You define the type of function and what arguments it needs to look for, and that’s a delegate.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endParaRPr lang="en-US" dirty="0"/>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2" cstate="print"/>
          <a:srcRect/>
          <a:stretch>
            <a:fillRect/>
          </a:stretch>
        </p:blipFill>
        <p:spPr bwMode="auto">
          <a:xfrm>
            <a:off x="228600" y="1447800"/>
            <a:ext cx="8721969" cy="47244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endParaRPr lang="en-US" dirty="0"/>
          </a:p>
        </p:txBody>
      </p:sp>
      <p:sp>
        <p:nvSpPr>
          <p:cNvPr id="3" name="Content Placeholder 2"/>
          <p:cNvSpPr>
            <a:spLocks noGrp="1"/>
          </p:cNvSpPr>
          <p:nvPr>
            <p:ph idx="1"/>
          </p:nvPr>
        </p:nvSpPr>
        <p:spPr>
          <a:xfrm>
            <a:off x="381000" y="1524000"/>
            <a:ext cx="8229600" cy="4525963"/>
          </a:xfrm>
        </p:spPr>
        <p:txBody>
          <a:bodyPr>
            <a:normAutofit/>
          </a:bodyPr>
          <a:lstStyle/>
          <a:p>
            <a:r>
              <a:rPr lang="en-US" dirty="0" smtClean="0"/>
              <a:t>Okay so the requirement for the projectile was to use the shock ball from the shock rifle and make it bounce off the walls.</a:t>
            </a:r>
          </a:p>
          <a:p>
            <a:r>
              <a:rPr lang="en-US" dirty="0" smtClean="0"/>
              <a:t>If you navigate into the </a:t>
            </a:r>
            <a:r>
              <a:rPr lang="en-US" i="1" dirty="0" err="1" smtClean="0"/>
              <a:t>UTProj_Rocket</a:t>
            </a:r>
            <a:r>
              <a:rPr lang="en-US" dirty="0" smtClean="0"/>
              <a:t> class that our projectile class is extending we’ll find a few variables we’ll want to override.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endParaRPr lang="en-US" dirty="0"/>
          </a:p>
        </p:txBody>
      </p:sp>
      <p:sp>
        <p:nvSpPr>
          <p:cNvPr id="3" name="Content Placeholder 2"/>
          <p:cNvSpPr>
            <a:spLocks noGrp="1"/>
          </p:cNvSpPr>
          <p:nvPr>
            <p:ph idx="1"/>
          </p:nvPr>
        </p:nvSpPr>
        <p:spPr/>
        <p:txBody>
          <a:bodyPr>
            <a:normAutofit/>
          </a:bodyPr>
          <a:lstStyle/>
          <a:p>
            <a:r>
              <a:rPr lang="en-US" i="1" dirty="0" err="1" smtClean="0"/>
              <a:t>ProjFlightTemplate</a:t>
            </a:r>
            <a:r>
              <a:rPr lang="en-US" i="1" dirty="0" smtClean="0"/>
              <a:t>, </a:t>
            </a:r>
            <a:r>
              <a:rPr lang="en-US" i="1" dirty="0" err="1" smtClean="0"/>
              <a:t>ProjExplosionTemplate</a:t>
            </a:r>
            <a:r>
              <a:rPr lang="en-US" i="1" dirty="0" smtClean="0"/>
              <a:t>, </a:t>
            </a:r>
            <a:r>
              <a:rPr lang="en-US" i="1" dirty="0" err="1" smtClean="0"/>
              <a:t>ProjectileLightClass</a:t>
            </a:r>
            <a:r>
              <a:rPr lang="en-US" dirty="0" smtClean="0"/>
              <a:t>. </a:t>
            </a:r>
          </a:p>
          <a:p>
            <a:r>
              <a:rPr lang="en-US" dirty="0" smtClean="0"/>
              <a:t>Copy all three of those lines in </a:t>
            </a:r>
            <a:r>
              <a:rPr lang="en-US" i="1" dirty="0" err="1" smtClean="0"/>
              <a:t>UTProj_Rocket</a:t>
            </a:r>
            <a:r>
              <a:rPr lang="en-US" dirty="0" smtClean="0"/>
              <a:t> into the default properties for </a:t>
            </a:r>
            <a:r>
              <a:rPr lang="en-US" i="1" dirty="0" err="1" smtClean="0"/>
              <a:t>UTProj_PlasmaRocket</a:t>
            </a:r>
            <a:r>
              <a:rPr lang="en-US" dirty="0" smtClean="0"/>
              <a: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endParaRPr lang="en-US" dirty="0"/>
          </a:p>
        </p:txBody>
      </p:sp>
      <p:sp>
        <p:nvSpPr>
          <p:cNvPr id="3" name="Content Placeholder 2"/>
          <p:cNvSpPr>
            <a:spLocks noGrp="1"/>
          </p:cNvSpPr>
          <p:nvPr>
            <p:ph idx="1"/>
          </p:nvPr>
        </p:nvSpPr>
        <p:spPr>
          <a:xfrm>
            <a:off x="457200" y="1600200"/>
            <a:ext cx="3886200" cy="4525963"/>
          </a:xfrm>
        </p:spPr>
        <p:txBody>
          <a:bodyPr>
            <a:normAutofit fontScale="77500" lnSpcReduction="20000"/>
          </a:bodyPr>
          <a:lstStyle/>
          <a:p>
            <a:r>
              <a:rPr lang="en-US" dirty="0" smtClean="0"/>
              <a:t>There are three things we need to get in relation to the shock ball.\ You’ll notice that the </a:t>
            </a:r>
            <a:r>
              <a:rPr lang="en-US" i="1" dirty="0" err="1" smtClean="0"/>
              <a:t>ProjFlightTemplate</a:t>
            </a:r>
            <a:r>
              <a:rPr lang="en-US" dirty="0" smtClean="0"/>
              <a:t> and </a:t>
            </a:r>
            <a:r>
              <a:rPr lang="en-US" i="1" dirty="0" err="1" smtClean="0"/>
              <a:t>ProjExplosionTemplate</a:t>
            </a:r>
            <a:r>
              <a:rPr lang="en-US" dirty="0" smtClean="0"/>
              <a:t> both equal a particle systems. </a:t>
            </a:r>
          </a:p>
          <a:p>
            <a:r>
              <a:rPr lang="en-US" dirty="0" smtClean="0"/>
              <a:t>The best way to find what we want is to hop into the editor. </a:t>
            </a:r>
          </a:p>
          <a:p>
            <a:r>
              <a:rPr lang="en-US" dirty="0" smtClean="0"/>
              <a:t>In there you can right-click objects and get their full name.</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572000" y="1447800"/>
            <a:ext cx="3494798" cy="4953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endParaRPr lang="en-US" dirty="0"/>
          </a:p>
        </p:txBody>
      </p:sp>
      <p:sp>
        <p:nvSpPr>
          <p:cNvPr id="3" name="Content Placeholder 2"/>
          <p:cNvSpPr>
            <a:spLocks noGrp="1"/>
          </p:cNvSpPr>
          <p:nvPr>
            <p:ph idx="1"/>
          </p:nvPr>
        </p:nvSpPr>
        <p:spPr/>
        <p:txBody>
          <a:bodyPr>
            <a:normAutofit/>
          </a:bodyPr>
          <a:lstStyle/>
          <a:p>
            <a:r>
              <a:rPr lang="en-US" dirty="0" smtClean="0"/>
              <a:t>In the editor and in the content browser you’ll find what we want under the </a:t>
            </a:r>
            <a:r>
              <a:rPr lang="en-US" i="1" dirty="0" err="1" smtClean="0"/>
              <a:t>UDKGame</a:t>
            </a:r>
            <a:r>
              <a:rPr lang="en-US" dirty="0" smtClean="0"/>
              <a:t> package </a:t>
            </a:r>
            <a:r>
              <a:rPr lang="en-US" i="1" dirty="0" smtClean="0"/>
              <a:t>Content &gt; UT3 &gt; Weapons &gt; </a:t>
            </a:r>
            <a:r>
              <a:rPr lang="en-US" i="1" dirty="0" err="1" smtClean="0"/>
              <a:t>WP_ShockRifle</a:t>
            </a:r>
            <a:r>
              <a:rPr lang="en-US" i="1" dirty="0" smtClean="0"/>
              <a:t> &gt; </a:t>
            </a:r>
            <a:r>
              <a:rPr lang="en-US" i="1" dirty="0" err="1" smtClean="0"/>
              <a:t>P_WP_ShockRifle_Ball</a:t>
            </a:r>
            <a:endParaRPr lang="en-US" i="1"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endParaRPr lang="en-US" dirty="0"/>
          </a:p>
        </p:txBody>
      </p:sp>
      <p:sp>
        <p:nvSpPr>
          <p:cNvPr id="3" name="Content Placeholder 2"/>
          <p:cNvSpPr>
            <a:spLocks noGrp="1"/>
          </p:cNvSpPr>
          <p:nvPr>
            <p:ph idx="1"/>
          </p:nvPr>
        </p:nvSpPr>
        <p:spPr/>
        <p:txBody>
          <a:bodyPr>
            <a:normAutofit/>
          </a:bodyPr>
          <a:lstStyle/>
          <a:p>
            <a:r>
              <a:rPr lang="en-US" dirty="0" smtClean="0"/>
              <a:t>So in default properties you should have</a:t>
            </a:r>
          </a:p>
          <a:p>
            <a:pPr>
              <a:buNone/>
            </a:pPr>
            <a:r>
              <a:rPr lang="en-US" sz="2400" dirty="0" err="1" smtClean="0">
                <a:latin typeface="Courier New" pitchFamily="49" charset="0"/>
                <a:cs typeface="Courier New" pitchFamily="49" charset="0"/>
              </a:rPr>
              <a:t>DefaultProperties</a:t>
            </a:r>
            <a:endParaRPr lang="en-US" sz="2400" dirty="0" smtClean="0">
              <a:latin typeface="Courier New" pitchFamily="49" charset="0"/>
              <a:cs typeface="Courier New" pitchFamily="49" charset="0"/>
            </a:endParaRPr>
          </a:p>
          <a:p>
            <a:pPr>
              <a:buNone/>
            </a:pPr>
            <a:r>
              <a:rPr lang="en-US" sz="2400" dirty="0" smtClean="0">
                <a:latin typeface="Courier New" pitchFamily="49" charset="0"/>
                <a:cs typeface="Courier New" pitchFamily="49" charset="0"/>
              </a:rPr>
              <a:t>{</a:t>
            </a:r>
          </a:p>
          <a:p>
            <a:pPr>
              <a:buNone/>
            </a:pP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ProjFlightTemplate</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ParticleSystem’WP_ShockRifle.Particles.P_WP_ShockRifle_Ball</a:t>
            </a:r>
            <a:r>
              <a:rPr lang="en-US" sz="2400" dirty="0" smtClean="0">
                <a:latin typeface="Courier New" pitchFamily="49" charset="0"/>
                <a:cs typeface="Courier New" pitchFamily="49" charset="0"/>
              </a:rPr>
              <a:t>’</a:t>
            </a:r>
          </a:p>
          <a:p>
            <a:pPr>
              <a:buNone/>
            </a:pP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ProjExplosionTemplate</a:t>
            </a:r>
            <a:r>
              <a:rPr lang="en-US" sz="2400" dirty="0" smtClean="0">
                <a:latin typeface="Courier New" pitchFamily="49" charset="0"/>
                <a:cs typeface="Courier New" pitchFamily="49" charset="0"/>
              </a:rPr>
              <a:t>= //nothing yet</a:t>
            </a:r>
          </a:p>
          <a:p>
            <a:pPr>
              <a:buNone/>
            </a:pP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ProjectileLightClass</a:t>
            </a:r>
            <a:r>
              <a:rPr lang="en-US" sz="2400" dirty="0" smtClean="0">
                <a:latin typeface="Courier New" pitchFamily="49" charset="0"/>
                <a:cs typeface="Courier New" pitchFamily="49" charset="0"/>
              </a:rPr>
              <a:t>= // nothing yet</a:t>
            </a:r>
          </a:p>
          <a:p>
            <a:pPr>
              <a:buNone/>
            </a:pPr>
            <a:r>
              <a:rPr lang="en-US" sz="2400" dirty="0" smtClean="0">
                <a:latin typeface="Courier New" pitchFamily="49" charset="0"/>
                <a:cs typeface="Courier New" pitchFamily="49" charset="0"/>
              </a:rPr>
              <a:t>}</a:t>
            </a:r>
            <a:endParaRPr lang="en-US" sz="2400" dirty="0">
              <a:latin typeface="Courier New" pitchFamily="49" charset="0"/>
              <a:cs typeface="Courier New" pitchFamily="49"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endParaRPr lang="en-US" dirty="0"/>
          </a:p>
        </p:txBody>
      </p:sp>
      <p:sp>
        <p:nvSpPr>
          <p:cNvPr id="3" name="Content Placeholder 2"/>
          <p:cNvSpPr>
            <a:spLocks noGrp="1"/>
          </p:cNvSpPr>
          <p:nvPr>
            <p:ph idx="1"/>
          </p:nvPr>
        </p:nvSpPr>
        <p:spPr/>
        <p:txBody>
          <a:bodyPr>
            <a:normAutofit/>
          </a:bodyPr>
          <a:lstStyle/>
          <a:p>
            <a:r>
              <a:rPr lang="en-US" dirty="0" smtClean="0"/>
              <a:t>Now we need the explosion. Back in UEd </a:t>
            </a:r>
            <a:r>
              <a:rPr lang="en-US" i="1" dirty="0" err="1" smtClean="0"/>
              <a:t>UDKGame</a:t>
            </a:r>
            <a:r>
              <a:rPr lang="en-US" i="1" dirty="0" smtClean="0"/>
              <a:t> &gt; Content &gt; UT3 &gt; Weapons &gt; </a:t>
            </a:r>
            <a:r>
              <a:rPr lang="en-US" i="1" dirty="0" err="1" smtClean="0"/>
              <a:t>WP_ShockRifle</a:t>
            </a:r>
            <a:r>
              <a:rPr lang="en-US" i="1" dirty="0" smtClean="0"/>
              <a:t> &gt; </a:t>
            </a:r>
            <a:r>
              <a:rPr lang="en-US" i="1" dirty="0" err="1" smtClean="0"/>
              <a:t>P_WP_ShockRifle_Ball_Impact</a:t>
            </a:r>
            <a:r>
              <a:rPr lang="en-US" dirty="0" smtClean="0"/>
              <a:t>. This particle system represent what the death of our projectile will look like to the user.</a:t>
            </a:r>
          </a:p>
          <a:p>
            <a:pPr>
              <a:buNone/>
            </a:pPr>
            <a:endParaRPr lang="en-US" dirty="0" smtClean="0"/>
          </a:p>
          <a:p>
            <a:pPr>
              <a:buNone/>
            </a:pPr>
            <a:endParaRPr lang="en-US"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endParaRPr lang="en-US" dirty="0"/>
          </a:p>
        </p:txBody>
      </p:sp>
      <p:sp>
        <p:nvSpPr>
          <p:cNvPr id="3" name="Content Placeholder 2"/>
          <p:cNvSpPr>
            <a:spLocks noGrp="1"/>
          </p:cNvSpPr>
          <p:nvPr>
            <p:ph idx="1"/>
          </p:nvPr>
        </p:nvSpPr>
        <p:spPr/>
        <p:txBody>
          <a:bodyPr>
            <a:normAutofit/>
          </a:bodyPr>
          <a:lstStyle/>
          <a:p>
            <a:r>
              <a:rPr lang="en-US" dirty="0" smtClean="0"/>
              <a:t>So in default properties you should now have this</a:t>
            </a:r>
          </a:p>
          <a:p>
            <a:pPr>
              <a:buNone/>
            </a:pPr>
            <a:r>
              <a:rPr lang="en-US" sz="1800" dirty="0" err="1" smtClean="0">
                <a:latin typeface="Courier New" pitchFamily="49" charset="0"/>
                <a:cs typeface="Courier New" pitchFamily="49" charset="0"/>
              </a:rPr>
              <a:t>DefaultProperties</a:t>
            </a:r>
            <a:endParaRPr lang="en-US" sz="1800" dirty="0" smtClean="0">
              <a:latin typeface="Courier New" pitchFamily="49" charset="0"/>
              <a:cs typeface="Courier New" pitchFamily="49" charset="0"/>
            </a:endParaRPr>
          </a:p>
          <a:p>
            <a:pPr>
              <a:buNone/>
            </a:pPr>
            <a:r>
              <a:rPr lang="en-US" sz="1800" dirty="0" smtClean="0">
                <a:latin typeface="Courier New" pitchFamily="49" charset="0"/>
                <a:cs typeface="Courier New" pitchFamily="49" charset="0"/>
              </a:rPr>
              <a:t>{</a:t>
            </a:r>
          </a:p>
          <a:p>
            <a:pPr>
              <a:buNone/>
            </a:pP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ProjFlightTemplate</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ParticleSystem’WP_ShockRifle.Particles.P_WP_ShockRifle_Ball</a:t>
            </a:r>
            <a:r>
              <a:rPr lang="en-US" sz="1800" dirty="0" smtClean="0">
                <a:latin typeface="Courier New" pitchFamily="49" charset="0"/>
                <a:cs typeface="Courier New" pitchFamily="49" charset="0"/>
              </a:rPr>
              <a:t>’</a:t>
            </a:r>
          </a:p>
          <a:p>
            <a:pPr>
              <a:buNone/>
            </a:pP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ProjExplosionTemplate</a:t>
            </a:r>
            <a:r>
              <a:rPr lang="en-US" sz="1800" dirty="0" smtClean="0">
                <a:latin typeface="Courier New" pitchFamily="49" charset="0"/>
                <a:cs typeface="Courier New" pitchFamily="49" charset="0"/>
              </a:rPr>
              <a:t>=   ParticleSystem’WP_ShockRifle.Particles.P_WP_ShockRifle_Ball_Impact’</a:t>
            </a:r>
          </a:p>
          <a:p>
            <a:pPr>
              <a:buNone/>
            </a:pP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ProjectileLightClass</a:t>
            </a:r>
            <a:r>
              <a:rPr lang="en-US" sz="1800" dirty="0" smtClean="0">
                <a:latin typeface="Courier New" pitchFamily="49" charset="0"/>
                <a:cs typeface="Courier New" pitchFamily="49" charset="0"/>
              </a:rPr>
              <a:t>= // nothing yet</a:t>
            </a:r>
          </a:p>
          <a:p>
            <a:pPr>
              <a:buNone/>
            </a:pPr>
            <a:r>
              <a:rPr lang="en-US" sz="1800" dirty="0" smtClean="0">
                <a:latin typeface="Courier New" pitchFamily="49" charset="0"/>
                <a:cs typeface="Courier New" pitchFamily="49" charset="0"/>
              </a:rPr>
              <a:t>}</a:t>
            </a:r>
          </a:p>
          <a:p>
            <a:pPr>
              <a:buNone/>
            </a:pPr>
            <a:endParaRPr lang="en-US" dirty="0" smtClean="0"/>
          </a:p>
          <a:p>
            <a:pPr>
              <a:buNone/>
            </a:pPr>
            <a:endParaRPr lang="en-US"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endParaRPr lang="en-US" dirty="0"/>
          </a:p>
        </p:txBody>
      </p:sp>
      <p:sp>
        <p:nvSpPr>
          <p:cNvPr id="3" name="Content Placeholder 2"/>
          <p:cNvSpPr>
            <a:spLocks noGrp="1"/>
          </p:cNvSpPr>
          <p:nvPr>
            <p:ph idx="1"/>
          </p:nvPr>
        </p:nvSpPr>
        <p:spPr/>
        <p:txBody>
          <a:bodyPr/>
          <a:lstStyle/>
          <a:p>
            <a:r>
              <a:rPr lang="en-US" dirty="0" smtClean="0"/>
              <a:t>The last thing is the projectile’s light class</a:t>
            </a:r>
          </a:p>
          <a:p>
            <a:r>
              <a:rPr lang="en-US" dirty="0" smtClean="0"/>
              <a:t>We don’t want the orange rocket light we want the blue/purple </a:t>
            </a:r>
            <a:r>
              <a:rPr lang="en-US" dirty="0" err="1" smtClean="0"/>
              <a:t>shockball</a:t>
            </a:r>
            <a:r>
              <a:rPr lang="en-US" dirty="0" smtClean="0"/>
              <a:t> light. </a:t>
            </a:r>
          </a:p>
          <a:p>
            <a:r>
              <a:rPr lang="en-US" dirty="0" smtClean="0"/>
              <a:t>So set it to </a:t>
            </a:r>
            <a:r>
              <a:rPr lang="en-US" i="1" dirty="0" err="1" smtClean="0"/>
              <a:t>class’UTGame.UTShockBallLight</a:t>
            </a:r>
            <a:r>
              <a:rPr lang="en-US" i="1" dirty="0" smtClean="0"/>
              <a:t>’</a:t>
            </a:r>
            <a:r>
              <a:rPr lang="en-US" dirty="0" smtClean="0"/>
              <a:t> which is referencing a .</a:t>
            </a:r>
            <a:r>
              <a:rPr lang="en-US" dirty="0" err="1" smtClean="0"/>
              <a:t>uc</a:t>
            </a:r>
            <a:r>
              <a:rPr lang="en-US" dirty="0" smtClean="0"/>
              <a:t> file in the </a:t>
            </a:r>
            <a:r>
              <a:rPr lang="en-US" i="1" dirty="0" err="1" smtClean="0"/>
              <a:t>UTGame</a:t>
            </a:r>
            <a:r>
              <a:rPr lang="en-US" dirty="0" smtClean="0"/>
              <a:t> package. </a:t>
            </a:r>
          </a:p>
          <a:p>
            <a:r>
              <a:rPr lang="en-US" dirty="0" smtClean="0"/>
              <a:t>We’ll be creating our own later on.</a:t>
            </a:r>
          </a:p>
          <a:p>
            <a:r>
              <a:rPr lang="en-US" dirty="0" smtClean="0"/>
              <a:t>Now we need to bounce off of some walls!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bouncing code will exist in the projectile class because when the projectile is created (when the player fires the weapon) it is its own object and the weapon won’t influence it anymore. </a:t>
            </a:r>
          </a:p>
          <a:p>
            <a:r>
              <a:rPr lang="en-US" dirty="0" smtClean="0"/>
              <a:t>Now you can add things to your class to allow the weapon and projectile talk or the player and projectile to talk more likely but that is a different set of modifying.</a:t>
            </a:r>
          </a:p>
          <a:p>
            <a:r>
              <a:rPr lang="en-US" dirty="0" smtClean="0"/>
              <a:t>There are going to be a few functions we’ll be </a:t>
            </a:r>
            <a:r>
              <a:rPr lang="en-US" dirty="0" err="1" smtClean="0"/>
              <a:t>modding</a:t>
            </a:r>
            <a:r>
              <a:rPr lang="en-US" dirty="0" smtClean="0"/>
              <a:t> for in for our projectile and they originally exist in the </a:t>
            </a:r>
            <a:r>
              <a:rPr lang="en-US" i="1" dirty="0" err="1" smtClean="0"/>
              <a:t>UTProjectile</a:t>
            </a:r>
            <a:r>
              <a:rPr lang="en-US" dirty="0" smtClean="0"/>
              <a:t> class. </a:t>
            </a: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Delegates</a:t>
            </a:r>
            <a:endParaRPr lang="en-US" dirty="0"/>
          </a:p>
        </p:txBody>
      </p:sp>
      <p:sp>
        <p:nvSpPr>
          <p:cNvPr id="3" name="Content Placeholder 2"/>
          <p:cNvSpPr>
            <a:spLocks noGrp="1"/>
          </p:cNvSpPr>
          <p:nvPr>
            <p:ph idx="1"/>
          </p:nvPr>
        </p:nvSpPr>
        <p:spPr/>
        <p:txBody>
          <a:bodyPr>
            <a:normAutofit lnSpcReduction="10000"/>
          </a:bodyPr>
          <a:lstStyle/>
          <a:p>
            <a:r>
              <a:rPr lang="en-US" dirty="0" smtClean="0"/>
              <a:t>So in Uscript</a:t>
            </a:r>
          </a:p>
          <a:p>
            <a:pPr lvl="1"/>
            <a:r>
              <a:rPr lang="en-US" dirty="0" smtClean="0"/>
              <a:t>Declaration:</a:t>
            </a:r>
          </a:p>
          <a:p>
            <a:pPr lvl="1">
              <a:buNone/>
            </a:pPr>
            <a:endParaRPr lang="en-US" dirty="0" smtClean="0"/>
          </a:p>
          <a:p>
            <a:pPr lvl="1">
              <a:buNone/>
            </a:pPr>
            <a:r>
              <a:rPr lang="en-US" sz="1900" dirty="0" smtClean="0">
                <a:latin typeface="Courier New" pitchFamily="49" charset="0"/>
                <a:cs typeface="Courier New" pitchFamily="49" charset="0"/>
              </a:rPr>
              <a:t>Class Button extends Window;</a:t>
            </a:r>
          </a:p>
          <a:p>
            <a:pPr lvl="1">
              <a:buNone/>
            </a:pPr>
            <a:endParaRPr lang="en-US" sz="1900" dirty="0" smtClean="0">
              <a:latin typeface="Courier New" pitchFamily="49" charset="0"/>
              <a:cs typeface="Courier New" pitchFamily="49" charset="0"/>
            </a:endParaRPr>
          </a:p>
          <a:p>
            <a:pPr lvl="1">
              <a:buNone/>
            </a:pPr>
            <a:r>
              <a:rPr lang="en-US" sz="1900" dirty="0" smtClean="0">
                <a:latin typeface="Courier New" pitchFamily="49" charset="0"/>
                <a:cs typeface="Courier New" pitchFamily="49" charset="0"/>
              </a:rPr>
              <a:t>delegate </a:t>
            </a:r>
            <a:r>
              <a:rPr lang="en-US" sz="1900" dirty="0" err="1" smtClean="0">
                <a:latin typeface="Courier New" pitchFamily="49" charset="0"/>
                <a:cs typeface="Courier New" pitchFamily="49" charset="0"/>
              </a:rPr>
              <a:t>OnClick</a:t>
            </a:r>
            <a:r>
              <a:rPr lang="en-US" sz="1900" dirty="0" smtClean="0">
                <a:latin typeface="Courier New" pitchFamily="49" charset="0"/>
                <a:cs typeface="Courier New" pitchFamily="49" charset="0"/>
              </a:rPr>
              <a:t>( Button B, </a:t>
            </a:r>
            <a:r>
              <a:rPr lang="en-US" sz="1900" dirty="0" err="1" smtClean="0">
                <a:latin typeface="Courier New" pitchFamily="49" charset="0"/>
                <a:cs typeface="Courier New" pitchFamily="49" charset="0"/>
              </a:rPr>
              <a:t>int</a:t>
            </a:r>
            <a:r>
              <a:rPr lang="en-US" sz="1900" dirty="0" smtClean="0">
                <a:latin typeface="Courier New" pitchFamily="49" charset="0"/>
                <a:cs typeface="Courier New" pitchFamily="49" charset="0"/>
              </a:rPr>
              <a:t> </a:t>
            </a:r>
            <a:r>
              <a:rPr lang="en-US" sz="1900" dirty="0" err="1" smtClean="0">
                <a:latin typeface="Courier New" pitchFamily="49" charset="0"/>
                <a:cs typeface="Courier New" pitchFamily="49" charset="0"/>
              </a:rPr>
              <a:t>MouseX</a:t>
            </a:r>
            <a:r>
              <a:rPr lang="en-US" sz="1900" dirty="0" smtClean="0">
                <a:latin typeface="Courier New" pitchFamily="49" charset="0"/>
                <a:cs typeface="Courier New" pitchFamily="49" charset="0"/>
              </a:rPr>
              <a:t>, </a:t>
            </a:r>
            <a:r>
              <a:rPr lang="en-US" sz="1900" dirty="0" err="1" smtClean="0">
                <a:latin typeface="Courier New" pitchFamily="49" charset="0"/>
                <a:cs typeface="Courier New" pitchFamily="49" charset="0"/>
              </a:rPr>
              <a:t>int</a:t>
            </a:r>
            <a:r>
              <a:rPr lang="en-US" sz="1900" dirty="0" smtClean="0">
                <a:latin typeface="Courier New" pitchFamily="49" charset="0"/>
                <a:cs typeface="Courier New" pitchFamily="49" charset="0"/>
              </a:rPr>
              <a:t> </a:t>
            </a:r>
            <a:r>
              <a:rPr lang="en-US" sz="1900" dirty="0" err="1" smtClean="0">
                <a:latin typeface="Courier New" pitchFamily="49" charset="0"/>
                <a:cs typeface="Courier New" pitchFamily="49" charset="0"/>
              </a:rPr>
              <a:t>MouseY</a:t>
            </a:r>
            <a:r>
              <a:rPr lang="en-US" sz="1900" dirty="0" smtClean="0">
                <a:latin typeface="Courier New" pitchFamily="49" charset="0"/>
                <a:cs typeface="Courier New" pitchFamily="49" charset="0"/>
              </a:rPr>
              <a:t> );</a:t>
            </a:r>
          </a:p>
          <a:p>
            <a:pPr lvl="1">
              <a:buNone/>
            </a:pPr>
            <a:endParaRPr lang="en-US" sz="1900" dirty="0" smtClean="0">
              <a:latin typeface="Courier New" pitchFamily="49" charset="0"/>
              <a:cs typeface="Courier New" pitchFamily="49" charset="0"/>
            </a:endParaRPr>
          </a:p>
          <a:p>
            <a:pPr lvl="1">
              <a:buNone/>
            </a:pPr>
            <a:r>
              <a:rPr lang="en-US" sz="1900" dirty="0" smtClean="0">
                <a:latin typeface="Courier New" pitchFamily="49" charset="0"/>
                <a:cs typeface="Courier New" pitchFamily="49" charset="0"/>
              </a:rPr>
              <a:t>function </a:t>
            </a:r>
            <a:r>
              <a:rPr lang="en-US" sz="1900" dirty="0" err="1" smtClean="0">
                <a:latin typeface="Courier New" pitchFamily="49" charset="0"/>
                <a:cs typeface="Courier New" pitchFamily="49" charset="0"/>
              </a:rPr>
              <a:t>MyOnClick</a:t>
            </a:r>
            <a:r>
              <a:rPr lang="en-US" sz="1900" dirty="0" smtClean="0">
                <a:latin typeface="Courier New" pitchFamily="49" charset="0"/>
                <a:cs typeface="Courier New" pitchFamily="49" charset="0"/>
              </a:rPr>
              <a:t> ( Button B, </a:t>
            </a:r>
            <a:r>
              <a:rPr lang="en-US" sz="1900" dirty="0" err="1" smtClean="0">
                <a:latin typeface="Courier New" pitchFamily="49" charset="0"/>
                <a:cs typeface="Courier New" pitchFamily="49" charset="0"/>
              </a:rPr>
              <a:t>int</a:t>
            </a:r>
            <a:r>
              <a:rPr lang="en-US" sz="1900" dirty="0" smtClean="0">
                <a:latin typeface="Courier New" pitchFamily="49" charset="0"/>
                <a:cs typeface="Courier New" pitchFamily="49" charset="0"/>
              </a:rPr>
              <a:t> </a:t>
            </a:r>
            <a:r>
              <a:rPr lang="en-US" sz="1900" dirty="0" err="1" smtClean="0">
                <a:latin typeface="Courier New" pitchFamily="49" charset="0"/>
                <a:cs typeface="Courier New" pitchFamily="49" charset="0"/>
              </a:rPr>
              <a:t>MouseX</a:t>
            </a:r>
            <a:r>
              <a:rPr lang="en-US" sz="1900" dirty="0" smtClean="0">
                <a:latin typeface="Courier New" pitchFamily="49" charset="0"/>
                <a:cs typeface="Courier New" pitchFamily="49" charset="0"/>
              </a:rPr>
              <a:t>, </a:t>
            </a:r>
            <a:r>
              <a:rPr lang="en-US" sz="1900" dirty="0" err="1" smtClean="0">
                <a:latin typeface="Courier New" pitchFamily="49" charset="0"/>
                <a:cs typeface="Courier New" pitchFamily="49" charset="0"/>
              </a:rPr>
              <a:t>int</a:t>
            </a:r>
            <a:r>
              <a:rPr lang="en-US" sz="1900" dirty="0" smtClean="0">
                <a:latin typeface="Courier New" pitchFamily="49" charset="0"/>
                <a:cs typeface="Courier New" pitchFamily="49" charset="0"/>
              </a:rPr>
              <a:t> </a:t>
            </a:r>
            <a:r>
              <a:rPr lang="en-US" sz="1900" dirty="0" err="1" smtClean="0">
                <a:latin typeface="Courier New" pitchFamily="49" charset="0"/>
                <a:cs typeface="Courier New" pitchFamily="49" charset="0"/>
              </a:rPr>
              <a:t>MouseY</a:t>
            </a:r>
            <a:r>
              <a:rPr lang="en-US" sz="1900" dirty="0" smtClean="0">
                <a:latin typeface="Courier New" pitchFamily="49" charset="0"/>
                <a:cs typeface="Courier New" pitchFamily="49" charset="0"/>
              </a:rPr>
              <a:t>)</a:t>
            </a:r>
          </a:p>
          <a:p>
            <a:pPr lvl="1">
              <a:buNone/>
            </a:pPr>
            <a:r>
              <a:rPr lang="en-US" sz="1900" dirty="0" smtClean="0">
                <a:latin typeface="Courier New" pitchFamily="49" charset="0"/>
                <a:cs typeface="Courier New" pitchFamily="49" charset="0"/>
              </a:rPr>
              <a:t>{</a:t>
            </a:r>
          </a:p>
          <a:p>
            <a:pPr lvl="1">
              <a:buNone/>
            </a:pPr>
            <a:r>
              <a:rPr lang="en-US" sz="1900" dirty="0" smtClean="0">
                <a:latin typeface="Courier New" pitchFamily="49" charset="0"/>
                <a:cs typeface="Courier New" pitchFamily="49" charset="0"/>
              </a:rPr>
              <a:t>}  </a:t>
            </a:r>
            <a:endParaRPr lang="en-US" sz="1900" dirty="0">
              <a:latin typeface="Courier New" pitchFamily="49" charset="0"/>
              <a:cs typeface="Courier New" pitchFamily="49"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endParaRPr lang="en-US" dirty="0"/>
          </a:p>
        </p:txBody>
      </p:sp>
      <p:sp>
        <p:nvSpPr>
          <p:cNvPr id="3" name="Content Placeholder 2"/>
          <p:cNvSpPr>
            <a:spLocks noGrp="1"/>
          </p:cNvSpPr>
          <p:nvPr>
            <p:ph idx="1"/>
          </p:nvPr>
        </p:nvSpPr>
        <p:spPr/>
        <p:txBody>
          <a:bodyPr>
            <a:normAutofit lnSpcReduction="10000"/>
          </a:bodyPr>
          <a:lstStyle/>
          <a:p>
            <a:r>
              <a:rPr lang="en-US" dirty="0" smtClean="0"/>
              <a:t>The first one is </a:t>
            </a:r>
            <a:r>
              <a:rPr lang="en-US" i="1" dirty="0" err="1" smtClean="0"/>
              <a:t>ProcessTouch</a:t>
            </a:r>
            <a:r>
              <a:rPr lang="en-US" i="1" dirty="0" smtClean="0"/>
              <a:t>(Actor other, Vector </a:t>
            </a:r>
            <a:r>
              <a:rPr lang="en-US" i="1" dirty="0" err="1" smtClean="0"/>
              <a:t>HitLocation</a:t>
            </a:r>
            <a:r>
              <a:rPr lang="en-US" i="1" dirty="0" smtClean="0"/>
              <a:t>, Vector </a:t>
            </a:r>
            <a:r>
              <a:rPr lang="en-US" i="1" dirty="0" err="1" smtClean="0"/>
              <a:t>HitNormal</a:t>
            </a:r>
            <a:r>
              <a:rPr lang="en-US" i="1" dirty="0" smtClean="0"/>
              <a:t>)</a:t>
            </a:r>
            <a:r>
              <a:rPr lang="en-US" dirty="0" smtClean="0"/>
              <a:t>. </a:t>
            </a:r>
          </a:p>
          <a:p>
            <a:r>
              <a:rPr lang="en-US" dirty="0" smtClean="0"/>
              <a:t>What this does is it says if we hit an actor like a pawn then have that actor take damage. </a:t>
            </a:r>
          </a:p>
          <a:p>
            <a:r>
              <a:rPr lang="en-US" dirty="0" smtClean="0"/>
              <a:t>If not, if </a:t>
            </a:r>
            <a:r>
              <a:rPr lang="en-US" i="1" dirty="0" err="1" smtClean="0"/>
              <a:t>DamageRadius</a:t>
            </a:r>
            <a:r>
              <a:rPr lang="en-US" i="1" dirty="0" smtClean="0"/>
              <a:t> &gt; 0.0</a:t>
            </a:r>
            <a:r>
              <a:rPr lang="en-US" dirty="0" smtClean="0"/>
              <a:t> (meaning there isn’t an area we can damage) explode at the location we’re at.</a:t>
            </a:r>
          </a:p>
          <a:p>
            <a:r>
              <a:rPr lang="en-US" dirty="0" smtClean="0"/>
              <a:t>So we want direct damage to an actor but we don’t want it hitting a wall and exploding.</a:t>
            </a:r>
          </a:p>
          <a:p>
            <a:pPr>
              <a:buNone/>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endParaRPr lang="en-US" dirty="0"/>
          </a:p>
        </p:txBody>
      </p:sp>
      <p:sp>
        <p:nvSpPr>
          <p:cNvPr id="3" name="Content Placeholder 2"/>
          <p:cNvSpPr>
            <a:spLocks noGrp="1"/>
          </p:cNvSpPr>
          <p:nvPr>
            <p:ph idx="1"/>
          </p:nvPr>
        </p:nvSpPr>
        <p:spPr/>
        <p:txBody>
          <a:bodyPr>
            <a:normAutofit fontScale="47500" lnSpcReduction="20000"/>
          </a:bodyPr>
          <a:lstStyle/>
          <a:p>
            <a:r>
              <a:rPr lang="en-US" sz="5100" dirty="0" smtClean="0"/>
              <a:t>Copy the function into our projectile class and set it to this</a:t>
            </a:r>
          </a:p>
          <a:p>
            <a:pPr>
              <a:buNone/>
            </a:pPr>
            <a:r>
              <a:rPr lang="en-US" sz="3800" dirty="0" smtClean="0">
                <a:latin typeface="Courier New" pitchFamily="49" charset="0"/>
                <a:cs typeface="Courier New" pitchFamily="49" charset="0"/>
              </a:rPr>
              <a:t>/**</a:t>
            </a:r>
          </a:p>
          <a:p>
            <a:pPr>
              <a:buNone/>
            </a:pPr>
            <a:r>
              <a:rPr lang="en-US" sz="3800" dirty="0" smtClean="0">
                <a:latin typeface="Courier New" pitchFamily="49" charset="0"/>
                <a:cs typeface="Courier New" pitchFamily="49" charset="0"/>
              </a:rPr>
              <a:t> * We don’t want our projectile to explode when it hits stuff.</a:t>
            </a:r>
          </a:p>
          <a:p>
            <a:pPr>
              <a:buNone/>
            </a:pPr>
            <a:r>
              <a:rPr lang="en-US" sz="3800" dirty="0" smtClean="0">
                <a:latin typeface="Courier New" pitchFamily="49" charset="0"/>
                <a:cs typeface="Courier New" pitchFamily="49" charset="0"/>
              </a:rPr>
              <a:t> */</a:t>
            </a:r>
          </a:p>
          <a:p>
            <a:pPr>
              <a:buNone/>
            </a:pPr>
            <a:r>
              <a:rPr lang="en-US" sz="3800" dirty="0" smtClean="0">
                <a:latin typeface="Courier New" pitchFamily="49" charset="0"/>
                <a:cs typeface="Courier New" pitchFamily="49" charset="0"/>
              </a:rPr>
              <a:t>simulated function </a:t>
            </a:r>
            <a:r>
              <a:rPr lang="en-US" sz="3800" dirty="0" err="1" smtClean="0">
                <a:latin typeface="Courier New" pitchFamily="49" charset="0"/>
                <a:cs typeface="Courier New" pitchFamily="49" charset="0"/>
              </a:rPr>
              <a:t>ProcessTouch</a:t>
            </a:r>
            <a:r>
              <a:rPr lang="en-US" sz="3800" dirty="0" smtClean="0">
                <a:latin typeface="Courier New" pitchFamily="49" charset="0"/>
                <a:cs typeface="Courier New" pitchFamily="49" charset="0"/>
              </a:rPr>
              <a:t>(Actor Other, Vector </a:t>
            </a:r>
            <a:r>
              <a:rPr lang="en-US" sz="3800" dirty="0" err="1" smtClean="0">
                <a:latin typeface="Courier New" pitchFamily="49" charset="0"/>
                <a:cs typeface="Courier New" pitchFamily="49" charset="0"/>
              </a:rPr>
              <a:t>HitLocation</a:t>
            </a:r>
            <a:r>
              <a:rPr lang="en-US" sz="3800" dirty="0" smtClean="0">
                <a:latin typeface="Courier New" pitchFamily="49" charset="0"/>
                <a:cs typeface="Courier New" pitchFamily="49" charset="0"/>
              </a:rPr>
              <a:t>, Vector </a:t>
            </a:r>
            <a:r>
              <a:rPr lang="en-US" sz="3800" dirty="0" err="1" smtClean="0">
                <a:latin typeface="Courier New" pitchFamily="49" charset="0"/>
                <a:cs typeface="Courier New" pitchFamily="49" charset="0"/>
              </a:rPr>
              <a:t>HitNormal</a:t>
            </a:r>
            <a:r>
              <a:rPr lang="en-US" sz="3800" dirty="0" smtClean="0">
                <a:latin typeface="Courier New" pitchFamily="49" charset="0"/>
                <a:cs typeface="Courier New" pitchFamily="49" charset="0"/>
              </a:rPr>
              <a:t>)</a:t>
            </a:r>
          </a:p>
          <a:p>
            <a:pPr>
              <a:buNone/>
            </a:pPr>
            <a:r>
              <a:rPr lang="en-US" sz="3800" dirty="0" smtClean="0">
                <a:latin typeface="Courier New" pitchFamily="49" charset="0"/>
                <a:cs typeface="Courier New" pitchFamily="49" charset="0"/>
              </a:rPr>
              <a:t>{</a:t>
            </a:r>
          </a:p>
          <a:p>
            <a:pPr>
              <a:buNone/>
            </a:pPr>
            <a:r>
              <a:rPr lang="en-US" sz="3800" dirty="0" smtClean="0">
                <a:latin typeface="Courier New" pitchFamily="49" charset="0"/>
                <a:cs typeface="Courier New" pitchFamily="49" charset="0"/>
              </a:rPr>
              <a:t>	   // If the object isn't </a:t>
            </a:r>
            <a:r>
              <a:rPr lang="en-US" sz="3800" dirty="0" err="1" smtClean="0">
                <a:latin typeface="Courier New" pitchFamily="49" charset="0"/>
                <a:cs typeface="Courier New" pitchFamily="49" charset="0"/>
              </a:rPr>
              <a:t>ourself</a:t>
            </a:r>
            <a:r>
              <a:rPr lang="en-US" sz="3800" dirty="0" smtClean="0">
                <a:latin typeface="Courier New" pitchFamily="49" charset="0"/>
                <a:cs typeface="Courier New" pitchFamily="49" charset="0"/>
              </a:rPr>
              <a:t>. We are the instigator.</a:t>
            </a:r>
          </a:p>
          <a:p>
            <a:pPr lvl="1">
              <a:buNone/>
            </a:pPr>
            <a:r>
              <a:rPr lang="en-US" sz="3400" dirty="0" smtClean="0">
                <a:latin typeface="Courier New" pitchFamily="49" charset="0"/>
                <a:cs typeface="Courier New" pitchFamily="49" charset="0"/>
              </a:rPr>
              <a:t>if(Other != Instigator)</a:t>
            </a:r>
          </a:p>
          <a:p>
            <a:pPr lvl="1">
              <a:buNone/>
            </a:pPr>
            <a:r>
              <a:rPr lang="en-US" sz="3400" dirty="0" smtClean="0">
                <a:latin typeface="Courier New" pitchFamily="49" charset="0"/>
                <a:cs typeface="Courier New" pitchFamily="49" charset="0"/>
              </a:rPr>
              <a:t>{</a:t>
            </a:r>
          </a:p>
          <a:p>
            <a:pPr lvl="1">
              <a:buNone/>
            </a:pPr>
            <a:r>
              <a:rPr lang="en-US" sz="3400" dirty="0" smtClean="0">
                <a:latin typeface="Courier New" pitchFamily="49" charset="0"/>
                <a:cs typeface="Courier New" pitchFamily="49" charset="0"/>
              </a:rPr>
              <a:t>	</a:t>
            </a:r>
            <a:r>
              <a:rPr lang="en-US" sz="3400" dirty="0" err="1" smtClean="0">
                <a:latin typeface="Courier New" pitchFamily="49" charset="0"/>
                <a:cs typeface="Courier New" pitchFamily="49" charset="0"/>
              </a:rPr>
              <a:t>Other.TakeDamage</a:t>
            </a:r>
            <a:r>
              <a:rPr lang="en-US" sz="3400" dirty="0" smtClean="0">
                <a:latin typeface="Courier New" pitchFamily="49" charset="0"/>
                <a:cs typeface="Courier New" pitchFamily="49" charset="0"/>
              </a:rPr>
              <a:t>(</a:t>
            </a:r>
            <a:r>
              <a:rPr lang="en-US" sz="3400" dirty="0" err="1" smtClean="0">
                <a:latin typeface="Courier New" pitchFamily="49" charset="0"/>
                <a:cs typeface="Courier New" pitchFamily="49" charset="0"/>
              </a:rPr>
              <a:t>Damage,InstigatorController,HitLocation,MomentumTransfer</a:t>
            </a:r>
            <a:r>
              <a:rPr lang="en-US" sz="3400" dirty="0" smtClean="0">
                <a:latin typeface="Courier New" pitchFamily="49" charset="0"/>
                <a:cs typeface="Courier New" pitchFamily="49" charset="0"/>
              </a:rPr>
              <a:t> * Normal(Velocity), </a:t>
            </a:r>
            <a:r>
              <a:rPr lang="en-US" sz="3400" dirty="0" err="1" smtClean="0">
                <a:latin typeface="Courier New" pitchFamily="49" charset="0"/>
                <a:cs typeface="Courier New" pitchFamily="49" charset="0"/>
              </a:rPr>
              <a:t>MyDamageType</a:t>
            </a:r>
            <a:r>
              <a:rPr lang="en-US" sz="3400" dirty="0" smtClean="0">
                <a:latin typeface="Courier New" pitchFamily="49" charset="0"/>
                <a:cs typeface="Courier New" pitchFamily="49" charset="0"/>
              </a:rPr>
              <a:t>,, self);</a:t>
            </a:r>
          </a:p>
          <a:p>
            <a:pPr lvl="1">
              <a:buNone/>
            </a:pPr>
            <a:r>
              <a:rPr lang="en-US" sz="3400" dirty="0" smtClean="0">
                <a:latin typeface="Courier New" pitchFamily="49" charset="0"/>
                <a:cs typeface="Courier New" pitchFamily="49" charset="0"/>
              </a:rPr>
              <a:t>	Shutdown();</a:t>
            </a:r>
          </a:p>
          <a:p>
            <a:pPr lvl="1">
              <a:buNone/>
            </a:pPr>
            <a:r>
              <a:rPr lang="en-US" sz="3400" dirty="0" smtClean="0">
                <a:latin typeface="Courier New" pitchFamily="49" charset="0"/>
                <a:cs typeface="Courier New" pitchFamily="49" charset="0"/>
              </a:rPr>
              <a:t>}</a:t>
            </a:r>
          </a:p>
          <a:p>
            <a:pPr>
              <a:buNone/>
            </a:pPr>
            <a:r>
              <a:rPr lang="en-US" sz="3800" dirty="0" smtClean="0">
                <a:latin typeface="Courier New" pitchFamily="49" charset="0"/>
                <a:cs typeface="Courier New" pitchFamily="49" charset="0"/>
              </a:rPr>
              <a:t>}</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next function is we want to override is </a:t>
            </a:r>
            <a:r>
              <a:rPr lang="en-US" i="1" dirty="0" err="1" smtClean="0"/>
              <a:t>HitWall</a:t>
            </a:r>
            <a:r>
              <a:rPr lang="en-US" dirty="0" smtClean="0"/>
              <a:t>. Which exists in </a:t>
            </a:r>
            <a:r>
              <a:rPr lang="en-US" i="1" dirty="0" err="1" smtClean="0"/>
              <a:t>Projectile.uc</a:t>
            </a:r>
            <a:r>
              <a:rPr lang="en-US" i="1" dirty="0" smtClean="0"/>
              <a:t>. </a:t>
            </a:r>
            <a:r>
              <a:rPr lang="en-US" dirty="0" smtClean="0"/>
              <a:t>If you trace back up you’ll get to it.</a:t>
            </a:r>
          </a:p>
          <a:p>
            <a:pPr lvl="1"/>
            <a:r>
              <a:rPr lang="en-US" dirty="0" smtClean="0"/>
              <a:t>Now </a:t>
            </a:r>
            <a:r>
              <a:rPr lang="en-US" i="1" dirty="0" err="1" smtClean="0"/>
              <a:t>HitWall</a:t>
            </a:r>
            <a:r>
              <a:rPr lang="en-US" i="1" dirty="0" smtClean="0"/>
              <a:t> </a:t>
            </a:r>
            <a:r>
              <a:rPr lang="en-US" dirty="0" smtClean="0"/>
              <a:t>exists in more than one class but we want to override the one in </a:t>
            </a:r>
            <a:r>
              <a:rPr lang="en-US" dirty="0" err="1" smtClean="0"/>
              <a:t>Projectile.uc</a:t>
            </a:r>
            <a:endParaRPr lang="en-US" i="1" dirty="0" smtClean="0"/>
          </a:p>
          <a:p>
            <a:r>
              <a:rPr lang="en-US" dirty="0" smtClean="0"/>
              <a:t>So </a:t>
            </a:r>
            <a:r>
              <a:rPr lang="en-US" i="1" dirty="0" err="1" smtClean="0"/>
              <a:t>HitWall</a:t>
            </a:r>
            <a:r>
              <a:rPr lang="en-US" i="1" dirty="0" smtClean="0"/>
              <a:t>(Vector </a:t>
            </a:r>
            <a:r>
              <a:rPr lang="en-US" i="1" dirty="0" err="1" smtClean="0"/>
              <a:t>HitNormal</a:t>
            </a:r>
            <a:r>
              <a:rPr lang="en-US" i="1" dirty="0" smtClean="0"/>
              <a:t>, actor Wall, </a:t>
            </a:r>
            <a:r>
              <a:rPr lang="en-US" i="1" dirty="0" err="1" smtClean="0"/>
              <a:t>PrimitiveComponent</a:t>
            </a:r>
            <a:r>
              <a:rPr lang="en-US" i="1" dirty="0" smtClean="0"/>
              <a:t> </a:t>
            </a:r>
            <a:r>
              <a:rPr lang="en-US" i="1" dirty="0" err="1" smtClean="0"/>
              <a:t>WallComp</a:t>
            </a:r>
            <a:r>
              <a:rPr lang="en-US" dirty="0" smtClean="0"/>
              <a:t>)</a:t>
            </a:r>
          </a:p>
          <a:p>
            <a:r>
              <a:rPr lang="en-US" dirty="0" smtClean="0"/>
              <a:t>Copy and paste that function into our projectile class.</a:t>
            </a:r>
          </a:p>
          <a:p>
            <a:r>
              <a:rPr lang="en-US" dirty="0" smtClean="0"/>
              <a:t>Now we don’t care about the meat of the function. </a:t>
            </a:r>
          </a:p>
          <a:p>
            <a:r>
              <a:rPr lang="en-US" dirty="0" smtClean="0"/>
              <a:t>So we can remove that. </a:t>
            </a:r>
          </a:p>
          <a:p>
            <a:endParaRPr lang="en-US" dirty="0" smtClean="0">
              <a:latin typeface="Courier New" pitchFamily="49" charset="0"/>
              <a:cs typeface="Courier New" pitchFamily="49" charset="0"/>
            </a:endParaRPr>
          </a:p>
          <a:p>
            <a:pPr>
              <a:buNone/>
            </a:pPr>
            <a:endParaRPr lang="en-US" i="1" dirty="0" smtClean="0"/>
          </a:p>
          <a:p>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What we want is to set the projectiles velocity a mirror of the vector we hit the wall at, and we want to set the projectile’s rotation.</a:t>
            </a:r>
          </a:p>
          <a:p>
            <a:r>
              <a:rPr lang="en-US" dirty="0" smtClean="0"/>
              <a:t>So we’ll adjust the </a:t>
            </a:r>
            <a:r>
              <a:rPr lang="en-US" i="1" dirty="0" smtClean="0"/>
              <a:t>Velocity</a:t>
            </a:r>
            <a:r>
              <a:rPr lang="en-US" dirty="0" smtClean="0"/>
              <a:t> property of the projectile and set it to </a:t>
            </a:r>
            <a:r>
              <a:rPr lang="en-US" i="1" dirty="0" err="1" smtClean="0"/>
              <a:t>MirrorVectorByNormal</a:t>
            </a:r>
            <a:r>
              <a:rPr lang="en-US" i="1" dirty="0" smtClean="0"/>
              <a:t>(Velocity, </a:t>
            </a:r>
            <a:r>
              <a:rPr lang="en-US" i="1" dirty="0" err="1" smtClean="0"/>
              <a:t>HitNormal</a:t>
            </a:r>
            <a:r>
              <a:rPr lang="en-US" i="1" dirty="0" smtClean="0"/>
              <a:t>). </a:t>
            </a:r>
            <a:endParaRPr lang="en-US" dirty="0" smtClean="0"/>
          </a:p>
          <a:p>
            <a:r>
              <a:rPr lang="en-US" dirty="0" smtClean="0"/>
              <a:t>Then we want to call </a:t>
            </a:r>
            <a:r>
              <a:rPr lang="en-US" i="1" dirty="0" err="1" smtClean="0"/>
              <a:t>SetRotation</a:t>
            </a:r>
            <a:r>
              <a:rPr lang="en-US" i="1" dirty="0" smtClean="0"/>
              <a:t>(Rotator(Velocity))</a:t>
            </a:r>
            <a:r>
              <a:rPr lang="en-US" dirty="0" smtClean="0"/>
              <a:t>. That function will apply that value to our projectile. Otherwise it won’t change anything with just adjusting the velocity. So you should have this. Oh let’s also add a </a:t>
            </a:r>
            <a:r>
              <a:rPr lang="en-US" i="1" dirty="0" smtClean="0"/>
              <a:t>`log</a:t>
            </a:r>
            <a:r>
              <a:rPr lang="en-US" dirty="0" smtClean="0"/>
              <a:t> statement.</a:t>
            </a:r>
          </a:p>
          <a:p>
            <a:pPr>
              <a:buNone/>
            </a:pPr>
            <a:endParaRPr lang="en-US" i="1" dirty="0" smtClean="0"/>
          </a:p>
          <a:p>
            <a:pPr>
              <a:buNone/>
            </a:pPr>
            <a:endParaRPr lang="en-US" i="1" dirty="0" smtClean="0"/>
          </a:p>
          <a:p>
            <a:endParaRPr lang="en-US"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endParaRPr lang="en-US" dirty="0"/>
          </a:p>
        </p:txBody>
      </p:sp>
      <p:sp>
        <p:nvSpPr>
          <p:cNvPr id="3" name="Content Placeholder 2"/>
          <p:cNvSpPr>
            <a:spLocks noGrp="1"/>
          </p:cNvSpPr>
          <p:nvPr>
            <p:ph idx="1"/>
          </p:nvPr>
        </p:nvSpPr>
        <p:spPr/>
        <p:txBody>
          <a:bodyPr>
            <a:normAutofit fontScale="70000" lnSpcReduction="20000"/>
          </a:bodyPr>
          <a:lstStyle/>
          <a:p>
            <a:pPr>
              <a:buNone/>
            </a:pPr>
            <a:endParaRPr lang="en-US" i="1" dirty="0" smtClean="0"/>
          </a:p>
          <a:p>
            <a:pPr>
              <a:buNone/>
            </a:pPr>
            <a:r>
              <a:rPr lang="en-US" dirty="0" smtClean="0">
                <a:latin typeface="Courier New" pitchFamily="49" charset="0"/>
                <a:cs typeface="Courier New" pitchFamily="49" charset="0"/>
              </a:rPr>
              <a:t>/**</a:t>
            </a:r>
          </a:p>
          <a:p>
            <a:pPr>
              <a:buNone/>
            </a:pPr>
            <a:r>
              <a:rPr lang="en-US" dirty="0" smtClean="0">
                <a:latin typeface="Courier New" pitchFamily="49" charset="0"/>
                <a:cs typeface="Courier New" pitchFamily="49" charset="0"/>
              </a:rPr>
              <a:t> * What to do when we hit a wall</a:t>
            </a:r>
          </a:p>
          <a:p>
            <a:pPr>
              <a:buNone/>
            </a:pPr>
            <a:r>
              <a:rPr lang="en-US" dirty="0" smtClean="0">
                <a:latin typeface="Courier New" pitchFamily="49" charset="0"/>
                <a:cs typeface="Courier New" pitchFamily="49" charset="0"/>
              </a:rPr>
              <a:t> */</a:t>
            </a:r>
          </a:p>
          <a:p>
            <a:pPr>
              <a:buNone/>
            </a:pPr>
            <a:r>
              <a:rPr lang="en-US" dirty="0" smtClean="0">
                <a:latin typeface="Courier New" pitchFamily="49" charset="0"/>
                <a:cs typeface="Courier New" pitchFamily="49" charset="0"/>
              </a:rPr>
              <a:t>simulated event </a:t>
            </a:r>
            <a:r>
              <a:rPr lang="en-US" dirty="0" err="1" smtClean="0">
                <a:latin typeface="Courier New" pitchFamily="49" charset="0"/>
                <a:cs typeface="Courier New" pitchFamily="49" charset="0"/>
              </a:rPr>
              <a:t>HitWall</a:t>
            </a:r>
            <a:r>
              <a:rPr lang="en-US" dirty="0" smtClean="0">
                <a:latin typeface="Courier New" pitchFamily="49" charset="0"/>
                <a:cs typeface="Courier New" pitchFamily="49" charset="0"/>
              </a:rPr>
              <a:t>(vector </a:t>
            </a:r>
            <a:r>
              <a:rPr lang="en-US" dirty="0" err="1" smtClean="0">
                <a:latin typeface="Courier New" pitchFamily="49" charset="0"/>
                <a:cs typeface="Courier New" pitchFamily="49" charset="0"/>
              </a:rPr>
              <a:t>HitNormal</a:t>
            </a:r>
            <a:r>
              <a:rPr lang="en-US" dirty="0" smtClean="0">
                <a:latin typeface="Courier New" pitchFamily="49" charset="0"/>
                <a:cs typeface="Courier New" pitchFamily="49" charset="0"/>
              </a:rPr>
              <a:t>, actor Wall, </a:t>
            </a:r>
            <a:r>
              <a:rPr lang="en-US" dirty="0" err="1" smtClean="0">
                <a:latin typeface="Courier New" pitchFamily="49" charset="0"/>
                <a:cs typeface="Courier New" pitchFamily="49" charset="0"/>
              </a:rPr>
              <a:t>PrimitiveComponent</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WallComp</a:t>
            </a:r>
            <a:r>
              <a:rPr lang="en-US" dirty="0" smtClean="0">
                <a:latin typeface="Courier New" pitchFamily="49" charset="0"/>
                <a:cs typeface="Courier New" pitchFamily="49" charset="0"/>
              </a:rPr>
              <a:t>)</a:t>
            </a:r>
          </a:p>
          <a:p>
            <a:pPr>
              <a:buNone/>
            </a:pPr>
            <a:r>
              <a:rPr lang="en-US" dirty="0" smtClean="0">
                <a:latin typeface="Courier New" pitchFamily="49" charset="0"/>
                <a:cs typeface="Courier New" pitchFamily="49" charset="0"/>
              </a:rPr>
              <a:t>{</a:t>
            </a:r>
          </a:p>
          <a:p>
            <a:pPr lvl="1">
              <a:buNone/>
            </a:pPr>
            <a:r>
              <a:rPr lang="en-US" dirty="0" smtClean="0">
                <a:latin typeface="Courier New" pitchFamily="49" charset="0"/>
                <a:cs typeface="Courier New" pitchFamily="49" charset="0"/>
              </a:rPr>
              <a:t>`log("I HIT A WALL!");</a:t>
            </a:r>
          </a:p>
          <a:p>
            <a:pPr lvl="1">
              <a:buNone/>
            </a:pPr>
            <a:endParaRPr lang="en-US" dirty="0" smtClean="0">
              <a:latin typeface="Courier New" pitchFamily="49" charset="0"/>
              <a:cs typeface="Courier New" pitchFamily="49" charset="0"/>
            </a:endParaRPr>
          </a:p>
          <a:p>
            <a:pPr lvl="1">
              <a:buNone/>
            </a:pPr>
            <a:r>
              <a:rPr lang="en-US" dirty="0" smtClean="0">
                <a:latin typeface="Courier New" pitchFamily="49" charset="0"/>
                <a:cs typeface="Courier New" pitchFamily="49" charset="0"/>
              </a:rPr>
              <a:t>Velocity = </a:t>
            </a:r>
            <a:r>
              <a:rPr lang="en-US" dirty="0" err="1" smtClean="0">
                <a:latin typeface="Courier New" pitchFamily="49" charset="0"/>
                <a:cs typeface="Courier New" pitchFamily="49" charset="0"/>
              </a:rPr>
              <a:t>MirrorVectorByNormal</a:t>
            </a:r>
            <a:r>
              <a:rPr lang="en-US" dirty="0" smtClean="0">
                <a:latin typeface="Courier New" pitchFamily="49" charset="0"/>
                <a:cs typeface="Courier New" pitchFamily="49" charset="0"/>
              </a:rPr>
              <a:t>(Velocity, </a:t>
            </a:r>
            <a:r>
              <a:rPr lang="en-US" dirty="0" err="1" smtClean="0">
                <a:latin typeface="Courier New" pitchFamily="49" charset="0"/>
                <a:cs typeface="Courier New" pitchFamily="49" charset="0"/>
              </a:rPr>
              <a:t>HitNormal</a:t>
            </a:r>
            <a:r>
              <a:rPr lang="en-US" dirty="0" smtClean="0">
                <a:latin typeface="Courier New" pitchFamily="49" charset="0"/>
                <a:cs typeface="Courier New" pitchFamily="49" charset="0"/>
              </a:rPr>
              <a:t>); // bounce off of the wall</a:t>
            </a:r>
          </a:p>
          <a:p>
            <a:pPr lvl="1">
              <a:buNone/>
            </a:pPr>
            <a:r>
              <a:rPr lang="en-US" dirty="0" err="1" smtClean="0">
                <a:latin typeface="Courier New" pitchFamily="49" charset="0"/>
                <a:cs typeface="Courier New" pitchFamily="49" charset="0"/>
              </a:rPr>
              <a:t>SetRotation</a:t>
            </a:r>
            <a:r>
              <a:rPr lang="en-US" dirty="0" smtClean="0">
                <a:latin typeface="Courier New" pitchFamily="49" charset="0"/>
                <a:cs typeface="Courier New" pitchFamily="49" charset="0"/>
              </a:rPr>
              <a:t>(Rotator(Velocity));</a:t>
            </a:r>
          </a:p>
          <a:p>
            <a:pPr>
              <a:buNone/>
            </a:pPr>
            <a:r>
              <a:rPr lang="en-US" dirty="0" smtClean="0">
                <a:latin typeface="Courier New" pitchFamily="49" charset="0"/>
                <a:cs typeface="Courier New" pitchFamily="49" charset="0"/>
              </a:rPr>
              <a:t>}</a:t>
            </a:r>
          </a:p>
          <a:p>
            <a:pPr>
              <a:buNone/>
            </a:pPr>
            <a:endParaRPr lang="en-US" i="1" dirty="0" smtClean="0"/>
          </a:p>
          <a:p>
            <a:endParaRPr lang="en-US"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endParaRPr lang="en-US" dirty="0"/>
          </a:p>
        </p:txBody>
      </p:sp>
      <p:sp>
        <p:nvSpPr>
          <p:cNvPr id="3" name="Content Placeholder 2"/>
          <p:cNvSpPr>
            <a:spLocks noGrp="1"/>
          </p:cNvSpPr>
          <p:nvPr>
            <p:ph idx="1"/>
          </p:nvPr>
        </p:nvSpPr>
        <p:spPr/>
        <p:txBody>
          <a:bodyPr>
            <a:normAutofit/>
          </a:bodyPr>
          <a:lstStyle/>
          <a:p>
            <a:r>
              <a:rPr lang="en-US" dirty="0" smtClean="0"/>
              <a:t>Another variable we should adjust is the </a:t>
            </a:r>
            <a:r>
              <a:rPr lang="en-US" i="1" dirty="0" smtClean="0"/>
              <a:t>speed</a:t>
            </a:r>
            <a:r>
              <a:rPr lang="en-US" dirty="0" smtClean="0"/>
              <a:t> variable. </a:t>
            </a:r>
          </a:p>
          <a:p>
            <a:r>
              <a:rPr lang="en-US" dirty="0" smtClean="0"/>
              <a:t>Play around with it, but start off with nothing to crazy like 500.  </a:t>
            </a:r>
          </a:p>
          <a:p>
            <a:r>
              <a:rPr lang="en-US" dirty="0" smtClean="0"/>
              <a:t>Set the </a:t>
            </a:r>
            <a:r>
              <a:rPr lang="en-US" i="1" dirty="0" smtClean="0"/>
              <a:t>lifespan</a:t>
            </a:r>
            <a:r>
              <a:rPr lang="en-US" dirty="0" smtClean="0"/>
              <a:t> and </a:t>
            </a:r>
            <a:r>
              <a:rPr lang="en-US" i="1" dirty="0" err="1" smtClean="0"/>
              <a:t>DrawScale</a:t>
            </a:r>
            <a:r>
              <a:rPr lang="en-US" dirty="0" smtClean="0"/>
              <a:t> as well. </a:t>
            </a:r>
          </a:p>
          <a:p>
            <a:r>
              <a:rPr lang="en-US" dirty="0" smtClean="0"/>
              <a:t>The rocket is pretty small with it’s default size and we want to see the shock ball.</a:t>
            </a:r>
          </a:p>
          <a:p>
            <a:pPr>
              <a:buNone/>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endParaRPr lang="en-US" dirty="0"/>
          </a:p>
        </p:txBody>
      </p:sp>
      <p:sp>
        <p:nvSpPr>
          <p:cNvPr id="3" name="Content Placeholder 2"/>
          <p:cNvSpPr>
            <a:spLocks noGrp="1"/>
          </p:cNvSpPr>
          <p:nvPr>
            <p:ph idx="1"/>
          </p:nvPr>
        </p:nvSpPr>
        <p:spPr/>
        <p:txBody>
          <a:bodyPr>
            <a:normAutofit/>
          </a:bodyPr>
          <a:lstStyle/>
          <a:p>
            <a:pPr>
              <a:buNone/>
            </a:pPr>
            <a:r>
              <a:rPr lang="en-US" sz="1600" dirty="0" err="1" smtClean="0">
                <a:latin typeface="Courier New" pitchFamily="49" charset="0"/>
                <a:cs typeface="Courier New" pitchFamily="49" charset="0"/>
              </a:rPr>
              <a:t>DefaultProperties</a:t>
            </a:r>
            <a:endParaRPr lang="en-US" sz="1600" dirty="0" smtClean="0">
              <a:latin typeface="Courier New" pitchFamily="49" charset="0"/>
              <a:cs typeface="Courier New" pitchFamily="49" charset="0"/>
            </a:endParaRPr>
          </a:p>
          <a:p>
            <a:pPr>
              <a:buNone/>
            </a:pPr>
            <a:r>
              <a:rPr lang="en-US" sz="1600" dirty="0" smtClean="0">
                <a:latin typeface="Courier New" pitchFamily="49" charset="0"/>
                <a:cs typeface="Courier New" pitchFamily="49" charset="0"/>
              </a:rPr>
              <a:t>{</a:t>
            </a:r>
          </a:p>
          <a:p>
            <a:pPr>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ProjFlightTemplate</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ParticleSystem’WP_ShockRifle.Particles.P_WP_ShockRifle_Ball</a:t>
            </a:r>
            <a:r>
              <a:rPr lang="en-US" sz="1600" dirty="0" smtClean="0">
                <a:latin typeface="Courier New" pitchFamily="49" charset="0"/>
                <a:cs typeface="Courier New" pitchFamily="49" charset="0"/>
              </a:rPr>
              <a:t>’</a:t>
            </a:r>
          </a:p>
          <a:p>
            <a:pPr>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ProjExplosionTemplate</a:t>
            </a:r>
            <a:r>
              <a:rPr lang="en-US" sz="1600" dirty="0" smtClean="0">
                <a:latin typeface="Courier New" pitchFamily="49" charset="0"/>
                <a:cs typeface="Courier New" pitchFamily="49" charset="0"/>
              </a:rPr>
              <a:t>=   ParticleSystem’WP_ShockRifle.Particles.P_WP_ShockRifle_Ball_Impact’</a:t>
            </a:r>
          </a:p>
          <a:p>
            <a:pPr>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ProjectileLightClass</a:t>
            </a:r>
            <a:r>
              <a:rPr lang="en-US" sz="1600" dirty="0" smtClean="0">
                <a:latin typeface="Courier New" pitchFamily="49" charset="0"/>
                <a:cs typeface="Courier New" pitchFamily="49" charset="0"/>
              </a:rPr>
              <a:t>= // nothing yet</a:t>
            </a:r>
          </a:p>
          <a:p>
            <a:pPr>
              <a:buNone/>
            </a:pPr>
            <a:endParaRPr lang="en-US" sz="1600" dirty="0" smtClean="0">
              <a:latin typeface="Courier New" pitchFamily="49" charset="0"/>
              <a:cs typeface="Courier New" pitchFamily="49" charset="0"/>
            </a:endParaRPr>
          </a:p>
          <a:p>
            <a:pPr>
              <a:buNone/>
            </a:pPr>
            <a:r>
              <a:rPr lang="en-US" sz="1600" dirty="0" smtClean="0">
                <a:latin typeface="Courier New" pitchFamily="49" charset="0"/>
                <a:cs typeface="Courier New" pitchFamily="49" charset="0"/>
              </a:rPr>
              <a:t>  Speed = 500 // or 200000 for crazy speed!!!</a:t>
            </a:r>
          </a:p>
          <a:p>
            <a:pPr>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LifeSpan</a:t>
            </a:r>
            <a:r>
              <a:rPr lang="en-US" sz="1600" dirty="0" smtClean="0">
                <a:latin typeface="Courier New" pitchFamily="49" charset="0"/>
                <a:cs typeface="Courier New" pitchFamily="49" charset="0"/>
              </a:rPr>
              <a:t>=25.0 // if set to 0.0 then infinite lifetime until it’s forced to explode via contact to</a:t>
            </a:r>
          </a:p>
          <a:p>
            <a:pPr>
              <a:buNone/>
            </a:pPr>
            <a:r>
              <a:rPr lang="en-US" sz="1600" dirty="0" smtClean="0">
                <a:latin typeface="Courier New" pitchFamily="49" charset="0"/>
                <a:cs typeface="Courier New" pitchFamily="49" charset="0"/>
              </a:rPr>
              <a:t>                // enemy. </a:t>
            </a:r>
          </a:p>
          <a:p>
            <a:pPr>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DrawScale</a:t>
            </a:r>
            <a:r>
              <a:rPr lang="en-US" sz="1600" dirty="0" smtClean="0">
                <a:latin typeface="Courier New" pitchFamily="49" charset="0"/>
                <a:cs typeface="Courier New" pitchFamily="49" charset="0"/>
              </a:rPr>
              <a:t> = 1.4             </a:t>
            </a:r>
          </a:p>
          <a:p>
            <a:pPr>
              <a:buNone/>
            </a:pPr>
            <a:r>
              <a:rPr lang="en-US" sz="1600" dirty="0" smtClean="0">
                <a:latin typeface="Courier New" pitchFamily="49" charset="0"/>
                <a:cs typeface="Courier New" pitchFamily="49" charset="0"/>
              </a:rPr>
              <a:t>}</a:t>
            </a:r>
          </a:p>
          <a:p>
            <a:pPr>
              <a:buNone/>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Add sound</a:t>
            </a:r>
          </a:p>
          <a:p>
            <a:r>
              <a:rPr lang="en-US" dirty="0" smtClean="0"/>
              <a:t>We don’t want the rocket sound for the shock ball. </a:t>
            </a:r>
          </a:p>
          <a:p>
            <a:r>
              <a:rPr lang="en-US" dirty="0" smtClean="0"/>
              <a:t>So same drill as before. </a:t>
            </a:r>
          </a:p>
          <a:p>
            <a:r>
              <a:rPr lang="en-US" dirty="0" smtClean="0"/>
              <a:t>In UEd find in the content browser under </a:t>
            </a:r>
            <a:r>
              <a:rPr lang="en-US" i="1" dirty="0" err="1" smtClean="0"/>
              <a:t>UDKGame</a:t>
            </a:r>
            <a:r>
              <a:rPr lang="en-US" i="1" dirty="0" smtClean="0"/>
              <a:t> &gt; Content &gt; UT3 &gt; Sounds &gt; Weapon &gt; </a:t>
            </a:r>
            <a:r>
              <a:rPr lang="en-US" i="1" dirty="0" err="1" smtClean="0"/>
              <a:t>A_Weapon_ShockRifle</a:t>
            </a:r>
            <a:r>
              <a:rPr lang="en-US" i="1" dirty="0" smtClean="0"/>
              <a:t> &gt; </a:t>
            </a:r>
            <a:r>
              <a:rPr lang="en-US" i="1" dirty="0" err="1" smtClean="0"/>
              <a:t>A_Weapon_SR_ComboExplosion</a:t>
            </a:r>
            <a:r>
              <a:rPr lang="en-US" i="1" dirty="0" smtClean="0"/>
              <a:t>. </a:t>
            </a:r>
            <a:endParaRPr lang="en-US" dirty="0" smtClean="0"/>
          </a:p>
          <a:p>
            <a:pPr lvl="1"/>
            <a:r>
              <a:rPr lang="en-US" dirty="0" smtClean="0"/>
              <a:t>Copy the full name.</a:t>
            </a:r>
          </a:p>
          <a:p>
            <a:r>
              <a:rPr lang="en-US" dirty="0" smtClean="0"/>
              <a:t>Back in </a:t>
            </a:r>
            <a:r>
              <a:rPr lang="en-US" i="1" dirty="0" err="1" smtClean="0"/>
              <a:t>DefaultProperties</a:t>
            </a:r>
            <a:r>
              <a:rPr lang="en-US" i="1" dirty="0" smtClean="0"/>
              <a:t> </a:t>
            </a:r>
            <a:r>
              <a:rPr lang="en-US" dirty="0" smtClean="0"/>
              <a:t>add a variable to override </a:t>
            </a:r>
          </a:p>
          <a:p>
            <a:pPr lvl="1"/>
            <a:r>
              <a:rPr lang="en-US" sz="2400" dirty="0" err="1" smtClean="0">
                <a:latin typeface="Courier New" pitchFamily="49" charset="0"/>
                <a:cs typeface="Courier New" pitchFamily="49" charset="0"/>
              </a:rPr>
              <a:t>ExplosionSound</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SoundCue'A_Weapon_ShockRifle.Cue.A_Weapon_SR_ComboExplosionCue</a:t>
            </a:r>
            <a:r>
              <a:rPr lang="en-US" sz="2400" dirty="0" smtClean="0">
                <a:latin typeface="Courier New" pitchFamily="49" charset="0"/>
                <a:cs typeface="Courier New" pitchFamily="49" charset="0"/>
              </a:rPr>
              <a:t>'</a:t>
            </a:r>
          </a:p>
          <a:p>
            <a:pPr lvl="1"/>
            <a:endParaRPr lang="en-US" i="1"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endParaRPr lang="en-US" dirty="0"/>
          </a:p>
        </p:txBody>
      </p:sp>
      <p:sp>
        <p:nvSpPr>
          <p:cNvPr id="3" name="Content Placeholder 2"/>
          <p:cNvSpPr>
            <a:spLocks noGrp="1"/>
          </p:cNvSpPr>
          <p:nvPr>
            <p:ph idx="1"/>
          </p:nvPr>
        </p:nvSpPr>
        <p:spPr/>
        <p:txBody>
          <a:bodyPr>
            <a:normAutofit fontScale="85000" lnSpcReduction="10000"/>
          </a:bodyPr>
          <a:lstStyle/>
          <a:p>
            <a:r>
              <a:rPr lang="en-US" sz="3900" dirty="0" smtClean="0"/>
              <a:t>Now either through the editor or running the game through visual studio (refer to the debug section) test out your creation!</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1400" dirty="0" smtClean="0"/>
              <a:t>Thanks to Eat3D.com and Rusty </a:t>
            </a:r>
            <a:r>
              <a:rPr lang="en-US" sz="1400" dirty="0" err="1" smtClean="0"/>
              <a:t>Sempsrott</a:t>
            </a:r>
            <a:r>
              <a:rPr lang="en-US" sz="1400" dirty="0" smtClean="0"/>
              <a:t> for most of that material. “</a:t>
            </a:r>
            <a:r>
              <a:rPr lang="en-US" sz="1400" i="1" dirty="0" smtClean="0"/>
              <a:t>Unreal Script: An Introduction and Application</a:t>
            </a:r>
            <a:r>
              <a:rPr lang="en-US" sz="1400" dirty="0" smtClean="0"/>
              <a:t>” 2011</a:t>
            </a:r>
            <a:endParaRPr lang="en-US" sz="1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r>
              <a:rPr lang="en-US" dirty="0" smtClean="0"/>
              <a:t> Mod</a:t>
            </a:r>
            <a:endParaRPr lang="en-US" dirty="0"/>
          </a:p>
        </p:txBody>
      </p:sp>
      <p:sp>
        <p:nvSpPr>
          <p:cNvPr id="3" name="Content Placeholder 2"/>
          <p:cNvSpPr>
            <a:spLocks noGrp="1"/>
          </p:cNvSpPr>
          <p:nvPr>
            <p:ph idx="1"/>
          </p:nvPr>
        </p:nvSpPr>
        <p:spPr/>
        <p:txBody>
          <a:bodyPr>
            <a:normAutofit/>
          </a:bodyPr>
          <a:lstStyle/>
          <a:p>
            <a:r>
              <a:rPr lang="en-US" dirty="0" smtClean="0"/>
              <a:t>Let’s further customize our weapon. </a:t>
            </a:r>
          </a:p>
          <a:p>
            <a:r>
              <a:rPr lang="en-US" dirty="0" smtClean="0"/>
              <a:t>Now I’ve been playing too much Battlefield 3 and Mass Effect lately. </a:t>
            </a:r>
          </a:p>
          <a:p>
            <a:r>
              <a:rPr lang="en-US" dirty="0" smtClean="0"/>
              <a:t>So I want an over the shoulder view with a right-click zoom and I want a rifle with a under-slung grenade launcher. </a:t>
            </a:r>
          </a:p>
          <a:p>
            <a:r>
              <a:rPr lang="en-US" dirty="0" smtClean="0"/>
              <a:t>So we’ll have a bit o’ work to do.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Delegates</a:t>
            </a:r>
            <a:endParaRPr lang="en-US" dirty="0"/>
          </a:p>
        </p:txBody>
      </p:sp>
      <p:sp>
        <p:nvSpPr>
          <p:cNvPr id="3" name="Content Placeholder 2"/>
          <p:cNvSpPr>
            <a:spLocks noGrp="1"/>
          </p:cNvSpPr>
          <p:nvPr>
            <p:ph idx="1"/>
          </p:nvPr>
        </p:nvSpPr>
        <p:spPr/>
        <p:txBody>
          <a:bodyPr>
            <a:normAutofit fontScale="55000" lnSpcReduction="20000"/>
          </a:bodyPr>
          <a:lstStyle/>
          <a:p>
            <a:r>
              <a:rPr lang="en-US" sz="6700" dirty="0" smtClean="0"/>
              <a:t>Calling the delegate</a:t>
            </a:r>
          </a:p>
          <a:p>
            <a:pPr lvl="1">
              <a:buNone/>
            </a:pPr>
            <a:r>
              <a:rPr lang="en-US" dirty="0" smtClean="0">
                <a:latin typeface="Courier New" pitchFamily="49" charset="0"/>
                <a:cs typeface="Courier New" pitchFamily="49" charset="0"/>
              </a:rPr>
              <a:t>Class button extends window;</a:t>
            </a:r>
          </a:p>
          <a:p>
            <a:pPr lvl="1">
              <a:buNone/>
            </a:pPr>
            <a:endParaRPr lang="en-US" dirty="0" smtClean="0">
              <a:latin typeface="Courier New" pitchFamily="49" charset="0"/>
              <a:cs typeface="Courier New" pitchFamily="49" charset="0"/>
            </a:endParaRPr>
          </a:p>
          <a:p>
            <a:pPr lvl="1">
              <a:buNone/>
            </a:pPr>
            <a:r>
              <a:rPr lang="en-US" dirty="0" err="1" smtClean="0">
                <a:latin typeface="Courier New" pitchFamily="49" charset="0"/>
                <a:cs typeface="Courier New" pitchFamily="49" charset="0"/>
              </a:rPr>
              <a:t>Var</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int</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MouseDownX</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MouseDownY</a:t>
            </a:r>
            <a:r>
              <a:rPr lang="en-US" dirty="0" smtClean="0">
                <a:latin typeface="Courier New" pitchFamily="49" charset="0"/>
                <a:cs typeface="Courier New" pitchFamily="49" charset="0"/>
              </a:rPr>
              <a:t>;</a:t>
            </a:r>
          </a:p>
          <a:p>
            <a:pPr lvl="1">
              <a:buNone/>
            </a:pPr>
            <a:endParaRPr lang="en-US" dirty="0" smtClean="0">
              <a:latin typeface="Courier New" pitchFamily="49" charset="0"/>
              <a:cs typeface="Courier New" pitchFamily="49" charset="0"/>
            </a:endParaRPr>
          </a:p>
          <a:p>
            <a:pPr lvl="1">
              <a:buNone/>
            </a:pPr>
            <a:r>
              <a:rPr lang="en-US" dirty="0" smtClean="0">
                <a:latin typeface="Courier New" pitchFamily="49" charset="0"/>
                <a:cs typeface="Courier New" pitchFamily="49" charset="0"/>
              </a:rPr>
              <a:t>Delegate </a:t>
            </a:r>
            <a:r>
              <a:rPr lang="en-US" dirty="0" err="1" smtClean="0">
                <a:latin typeface="Courier New" pitchFamily="49" charset="0"/>
                <a:cs typeface="Courier New" pitchFamily="49" charset="0"/>
              </a:rPr>
              <a:t>OnClick</a:t>
            </a:r>
            <a:r>
              <a:rPr lang="en-US" dirty="0" smtClean="0">
                <a:latin typeface="Courier New" pitchFamily="49" charset="0"/>
                <a:cs typeface="Courier New" pitchFamily="49" charset="0"/>
              </a:rPr>
              <a:t>(Button B, </a:t>
            </a:r>
            <a:r>
              <a:rPr lang="en-US" dirty="0" err="1" smtClean="0">
                <a:latin typeface="Courier New" pitchFamily="49" charset="0"/>
                <a:cs typeface="Courier New" pitchFamily="49" charset="0"/>
              </a:rPr>
              <a:t>int</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MouseX</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int</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MouseY</a:t>
            </a:r>
            <a:r>
              <a:rPr lang="en-US" dirty="0" smtClean="0">
                <a:latin typeface="Courier New" pitchFamily="49" charset="0"/>
                <a:cs typeface="Courier New" pitchFamily="49" charset="0"/>
              </a:rPr>
              <a:t> );</a:t>
            </a:r>
          </a:p>
          <a:p>
            <a:pPr lvl="1">
              <a:buNone/>
            </a:pPr>
            <a:endParaRPr lang="en-US" dirty="0" smtClean="0">
              <a:latin typeface="Courier New" pitchFamily="49" charset="0"/>
              <a:cs typeface="Courier New" pitchFamily="49" charset="0"/>
            </a:endParaRPr>
          </a:p>
          <a:p>
            <a:pPr lvl="1">
              <a:buNone/>
            </a:pPr>
            <a:r>
              <a:rPr lang="en-US" dirty="0" smtClean="0">
                <a:latin typeface="Courier New" pitchFamily="49" charset="0"/>
                <a:cs typeface="Courier New" pitchFamily="49" charset="0"/>
              </a:rPr>
              <a:t>Function </a:t>
            </a:r>
            <a:r>
              <a:rPr lang="en-US" dirty="0" err="1" smtClean="0">
                <a:latin typeface="Courier New" pitchFamily="49" charset="0"/>
                <a:cs typeface="Courier New" pitchFamily="49" charset="0"/>
              </a:rPr>
              <a:t>MouseDown</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int</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MouseX</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int</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MouseY</a:t>
            </a:r>
            <a:r>
              <a:rPr lang="en-US" dirty="0" smtClean="0">
                <a:latin typeface="Courier New" pitchFamily="49" charset="0"/>
                <a:cs typeface="Courier New" pitchFamily="49" charset="0"/>
              </a:rPr>
              <a:t>)</a:t>
            </a:r>
          </a:p>
          <a:p>
            <a:pPr lvl="1">
              <a:buNone/>
            </a:pPr>
            <a:r>
              <a:rPr lang="en-US" dirty="0" smtClean="0">
                <a:latin typeface="Courier New" pitchFamily="49" charset="0"/>
                <a:cs typeface="Courier New" pitchFamily="49" charset="0"/>
              </a:rPr>
              <a:t>{</a:t>
            </a:r>
          </a:p>
          <a:p>
            <a:pPr lvl="1">
              <a:buNone/>
            </a:pP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MouseDownX</a:t>
            </a:r>
            <a:r>
              <a:rPr lang="en-US" dirty="0" smtClean="0">
                <a:latin typeface="Courier New" pitchFamily="49" charset="0"/>
                <a:cs typeface="Courier New" pitchFamily="49" charset="0"/>
              </a:rPr>
              <a:t> = </a:t>
            </a:r>
            <a:r>
              <a:rPr lang="en-US" dirty="0" err="1" smtClean="0">
                <a:latin typeface="Courier New" pitchFamily="49" charset="0"/>
                <a:cs typeface="Courier New" pitchFamily="49" charset="0"/>
              </a:rPr>
              <a:t>MouseX</a:t>
            </a:r>
            <a:r>
              <a:rPr lang="en-US" dirty="0" smtClean="0">
                <a:latin typeface="Courier New" pitchFamily="49" charset="0"/>
                <a:cs typeface="Courier New" pitchFamily="49" charset="0"/>
              </a:rPr>
              <a:t>;</a:t>
            </a:r>
          </a:p>
          <a:p>
            <a:pPr lvl="1">
              <a:buNone/>
            </a:pP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MouseDownY</a:t>
            </a:r>
            <a:r>
              <a:rPr lang="en-US" dirty="0" smtClean="0">
                <a:latin typeface="Courier New" pitchFamily="49" charset="0"/>
                <a:cs typeface="Courier New" pitchFamily="49" charset="0"/>
              </a:rPr>
              <a:t> = </a:t>
            </a:r>
            <a:r>
              <a:rPr lang="en-US" dirty="0" err="1" smtClean="0">
                <a:latin typeface="Courier New" pitchFamily="49" charset="0"/>
                <a:cs typeface="Courier New" pitchFamily="49" charset="0"/>
              </a:rPr>
              <a:t>MouseY</a:t>
            </a:r>
            <a:r>
              <a:rPr lang="en-US" dirty="0" smtClean="0">
                <a:latin typeface="Courier New" pitchFamily="49" charset="0"/>
                <a:cs typeface="Courier New" pitchFamily="49" charset="0"/>
              </a:rPr>
              <a:t>;</a:t>
            </a:r>
          </a:p>
          <a:p>
            <a:pPr lvl="1">
              <a:buNone/>
            </a:pPr>
            <a:r>
              <a:rPr lang="en-US" dirty="0" smtClean="0">
                <a:latin typeface="Courier New" pitchFamily="49" charset="0"/>
                <a:cs typeface="Courier New" pitchFamily="49" charset="0"/>
              </a:rPr>
              <a:t>}</a:t>
            </a:r>
          </a:p>
          <a:p>
            <a:pPr lvl="1">
              <a:buNone/>
            </a:pPr>
            <a:endParaRPr lang="en-US" dirty="0" smtClean="0">
              <a:latin typeface="Courier New" pitchFamily="49" charset="0"/>
              <a:cs typeface="Courier New" pitchFamily="49" charset="0"/>
            </a:endParaRPr>
          </a:p>
          <a:p>
            <a:pPr lvl="1">
              <a:buNone/>
            </a:pPr>
            <a:r>
              <a:rPr lang="en-US" dirty="0" smtClean="0">
                <a:latin typeface="Courier New" pitchFamily="49" charset="0"/>
                <a:cs typeface="Courier New" pitchFamily="49" charset="0"/>
              </a:rPr>
              <a:t>Function </a:t>
            </a:r>
            <a:r>
              <a:rPr lang="en-US" dirty="0" err="1" smtClean="0">
                <a:latin typeface="Courier New" pitchFamily="49" charset="0"/>
                <a:cs typeface="Courier New" pitchFamily="49" charset="0"/>
              </a:rPr>
              <a:t>MouseUp</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int</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MouseX</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int</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MouseY</a:t>
            </a:r>
            <a:r>
              <a:rPr lang="en-US" dirty="0" smtClean="0">
                <a:latin typeface="Courier New" pitchFamily="49" charset="0"/>
                <a:cs typeface="Courier New" pitchFamily="49" charset="0"/>
              </a:rPr>
              <a:t>)</a:t>
            </a:r>
          </a:p>
          <a:p>
            <a:pPr lvl="1">
              <a:buNone/>
            </a:pPr>
            <a:r>
              <a:rPr lang="en-US" dirty="0" smtClean="0">
                <a:latin typeface="Courier New" pitchFamily="49" charset="0"/>
                <a:cs typeface="Courier New" pitchFamily="49" charset="0"/>
              </a:rPr>
              <a:t>{</a:t>
            </a:r>
          </a:p>
          <a:p>
            <a:pPr lvl="1">
              <a:buNone/>
            </a:pPr>
            <a:r>
              <a:rPr lang="en-US" dirty="0" smtClean="0">
                <a:latin typeface="Courier New" pitchFamily="49" charset="0"/>
                <a:cs typeface="Courier New" pitchFamily="49" charset="0"/>
              </a:rPr>
              <a:t>  if( </a:t>
            </a:r>
            <a:r>
              <a:rPr lang="en-US" dirty="0" err="1" smtClean="0">
                <a:latin typeface="Courier New" pitchFamily="49" charset="0"/>
                <a:cs typeface="Courier New" pitchFamily="49" charset="0"/>
              </a:rPr>
              <a:t>MouseX</a:t>
            </a:r>
            <a:r>
              <a:rPr lang="en-US" dirty="0" smtClean="0">
                <a:latin typeface="Courier New" pitchFamily="49" charset="0"/>
                <a:cs typeface="Courier New" pitchFamily="49" charset="0"/>
              </a:rPr>
              <a:t> == </a:t>
            </a:r>
            <a:r>
              <a:rPr lang="en-US" dirty="0" err="1" smtClean="0">
                <a:latin typeface="Courier New" pitchFamily="49" charset="0"/>
                <a:cs typeface="Courier New" pitchFamily="49" charset="0"/>
              </a:rPr>
              <a:t>MouseDownX</a:t>
            </a:r>
            <a:r>
              <a:rPr lang="en-US" dirty="0" smtClean="0">
                <a:latin typeface="Courier New" pitchFamily="49" charset="0"/>
                <a:cs typeface="Courier New" pitchFamily="49" charset="0"/>
              </a:rPr>
              <a:t> &amp;&amp; </a:t>
            </a:r>
            <a:r>
              <a:rPr lang="en-US" dirty="0" err="1" smtClean="0">
                <a:latin typeface="Courier New" pitchFamily="49" charset="0"/>
                <a:cs typeface="Courier New" pitchFamily="49" charset="0"/>
              </a:rPr>
              <a:t>MouseY</a:t>
            </a:r>
            <a:r>
              <a:rPr lang="en-US" dirty="0" smtClean="0">
                <a:latin typeface="Courier New" pitchFamily="49" charset="0"/>
                <a:cs typeface="Courier New" pitchFamily="49" charset="0"/>
              </a:rPr>
              <a:t> == </a:t>
            </a:r>
            <a:r>
              <a:rPr lang="en-US" dirty="0" err="1" smtClean="0">
                <a:latin typeface="Courier New" pitchFamily="49" charset="0"/>
                <a:cs typeface="Courier New" pitchFamily="49" charset="0"/>
              </a:rPr>
              <a:t>MouseDownY</a:t>
            </a:r>
            <a:r>
              <a:rPr lang="en-US" dirty="0" smtClean="0">
                <a:latin typeface="Courier New" pitchFamily="49" charset="0"/>
                <a:cs typeface="Courier New" pitchFamily="49" charset="0"/>
              </a:rPr>
              <a:t> )</a:t>
            </a:r>
          </a:p>
          <a:p>
            <a:pPr lvl="1">
              <a:buNone/>
            </a:pPr>
            <a:r>
              <a:rPr lang="en-US" dirty="0" smtClean="0">
                <a:latin typeface="Courier New" pitchFamily="49" charset="0"/>
                <a:cs typeface="Courier New" pitchFamily="49" charset="0"/>
              </a:rPr>
              <a:t>     </a:t>
            </a:r>
            <a:r>
              <a:rPr lang="en-US" b="1" u="sng" dirty="0" err="1" smtClean="0">
                <a:latin typeface="Courier New" pitchFamily="49" charset="0"/>
                <a:cs typeface="Courier New" pitchFamily="49" charset="0"/>
              </a:rPr>
              <a:t>OnClick</a:t>
            </a:r>
            <a:r>
              <a:rPr lang="en-US" dirty="0" smtClean="0">
                <a:latin typeface="Courier New" pitchFamily="49" charset="0"/>
                <a:cs typeface="Courier New" pitchFamily="49" charset="0"/>
              </a:rPr>
              <a:t> (self, </a:t>
            </a:r>
            <a:r>
              <a:rPr lang="en-US" dirty="0" err="1" smtClean="0">
                <a:latin typeface="Courier New" pitchFamily="49" charset="0"/>
                <a:cs typeface="Courier New" pitchFamily="49" charset="0"/>
              </a:rPr>
              <a:t>MouseX</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MouseY</a:t>
            </a:r>
            <a:r>
              <a:rPr lang="en-US" dirty="0" smtClean="0">
                <a:latin typeface="Courier New" pitchFamily="49" charset="0"/>
                <a:cs typeface="Courier New" pitchFamily="49" charset="0"/>
              </a:rPr>
              <a:t>);</a:t>
            </a:r>
          </a:p>
          <a:p>
            <a:pPr lvl="1">
              <a:buNone/>
            </a:pPr>
            <a:r>
              <a:rPr lang="en-US" dirty="0" smtClean="0">
                <a:latin typeface="Courier New" pitchFamily="49" charset="0"/>
                <a:cs typeface="Courier New" pitchFamily="49" charset="0"/>
              </a:rPr>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r>
              <a:rPr lang="en-US" dirty="0" smtClean="0"/>
              <a:t> Mod</a:t>
            </a:r>
            <a:endParaRPr lang="en-US" dirty="0"/>
          </a:p>
        </p:txBody>
      </p:sp>
      <p:sp>
        <p:nvSpPr>
          <p:cNvPr id="3" name="Content Placeholder 2"/>
          <p:cNvSpPr>
            <a:spLocks noGrp="1"/>
          </p:cNvSpPr>
          <p:nvPr>
            <p:ph idx="1"/>
          </p:nvPr>
        </p:nvSpPr>
        <p:spPr/>
        <p:txBody>
          <a:bodyPr>
            <a:normAutofit/>
          </a:bodyPr>
          <a:lstStyle/>
          <a:p>
            <a:pPr lvl="1"/>
            <a:r>
              <a:rPr lang="en-US" sz="3200" dirty="0" smtClean="0"/>
              <a:t>The best way to mod is finding what’s already been done</a:t>
            </a:r>
          </a:p>
          <a:p>
            <a:pPr lvl="1"/>
            <a:r>
              <a:rPr lang="en-US" sz="3200" dirty="0" smtClean="0"/>
              <a:t>Seeing how it’s implemented </a:t>
            </a:r>
          </a:p>
          <a:p>
            <a:pPr lvl="1"/>
            <a:r>
              <a:rPr lang="en-US" sz="3200" dirty="0" smtClean="0"/>
              <a:t>Stripping that code and converting it to how you want it. </a:t>
            </a:r>
          </a:p>
          <a:p>
            <a:pPr lvl="1"/>
            <a:r>
              <a:rPr lang="en-US" sz="3200" dirty="0" smtClean="0"/>
              <a:t>So really explore UDK and what it ships with.</a:t>
            </a:r>
            <a:endParaRPr lang="en-US" sz="32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r>
              <a:rPr lang="en-US" dirty="0" smtClean="0"/>
              <a:t> Mod</a:t>
            </a:r>
            <a:endParaRPr lang="en-US" dirty="0"/>
          </a:p>
        </p:txBody>
      </p:sp>
      <p:sp>
        <p:nvSpPr>
          <p:cNvPr id="3" name="Content Placeholder 2"/>
          <p:cNvSpPr>
            <a:spLocks noGrp="1"/>
          </p:cNvSpPr>
          <p:nvPr>
            <p:ph idx="1"/>
          </p:nvPr>
        </p:nvSpPr>
        <p:spPr/>
        <p:txBody>
          <a:bodyPr>
            <a:normAutofit fontScale="92500"/>
          </a:bodyPr>
          <a:lstStyle/>
          <a:p>
            <a:r>
              <a:rPr lang="en-US" dirty="0" smtClean="0"/>
              <a:t>What we have at the moment is a rocket launcher that shoots a bouncing shock ball with the LMB and if you hold the RMB shoots up to 3 rockets.</a:t>
            </a:r>
          </a:p>
          <a:p>
            <a:r>
              <a:rPr lang="en-US" dirty="0" smtClean="0"/>
              <a:t>Let’s start simple and modify the projectile. I don’t want a shock ball or rocket. As we learned before when making the plasma rocket we had to use particle systems for the </a:t>
            </a:r>
            <a:r>
              <a:rPr lang="en-US" i="1" dirty="0" err="1" smtClean="0"/>
              <a:t>ProjExplosionTemplate</a:t>
            </a:r>
            <a:r>
              <a:rPr lang="en-US" i="1" dirty="0" smtClean="0"/>
              <a:t> </a:t>
            </a:r>
            <a:r>
              <a:rPr lang="en-US" dirty="0" smtClean="0"/>
              <a:t>and </a:t>
            </a:r>
            <a:r>
              <a:rPr lang="en-US" i="1" dirty="0" err="1" smtClean="0"/>
              <a:t>ProjFlightTemplate</a:t>
            </a:r>
            <a:r>
              <a:rPr lang="en-US" i="1" dirty="0" smtClean="0"/>
              <a:t>.</a:t>
            </a:r>
            <a:endParaRPr lang="en-US" i="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r>
              <a:rPr lang="en-US" dirty="0" smtClean="0"/>
              <a:t> Mod</a:t>
            </a:r>
            <a:endParaRPr lang="en-US" dirty="0"/>
          </a:p>
        </p:txBody>
      </p:sp>
      <p:sp>
        <p:nvSpPr>
          <p:cNvPr id="3" name="Content Placeholder 2"/>
          <p:cNvSpPr>
            <a:spLocks noGrp="1"/>
          </p:cNvSpPr>
          <p:nvPr>
            <p:ph idx="1"/>
          </p:nvPr>
        </p:nvSpPr>
        <p:spPr>
          <a:xfrm>
            <a:off x="457200" y="1600200"/>
            <a:ext cx="5867400" cy="4525963"/>
          </a:xfrm>
        </p:spPr>
        <p:txBody>
          <a:bodyPr>
            <a:normAutofit/>
          </a:bodyPr>
          <a:lstStyle/>
          <a:p>
            <a:r>
              <a:rPr lang="en-US" dirty="0" smtClean="0"/>
              <a:t>So go into UEd and find under </a:t>
            </a:r>
            <a:r>
              <a:rPr lang="en-US" i="1" dirty="0" err="1" smtClean="0"/>
              <a:t>UDKGame</a:t>
            </a:r>
            <a:r>
              <a:rPr lang="en-US" i="1" dirty="0" smtClean="0"/>
              <a:t> &gt; Content &gt; UT3 &gt; Vehicles &gt; </a:t>
            </a:r>
            <a:r>
              <a:rPr lang="en-US" i="1" dirty="0" err="1" smtClean="0"/>
              <a:t>VH_Manta</a:t>
            </a:r>
            <a:r>
              <a:rPr lang="en-US" i="1" dirty="0" smtClean="0"/>
              <a:t> &gt; </a:t>
            </a:r>
            <a:r>
              <a:rPr lang="en-US" i="1" dirty="0" err="1" smtClean="0"/>
              <a:t>PS_Manta_Projectile</a:t>
            </a:r>
            <a:r>
              <a:rPr lang="en-US" i="1" dirty="0" smtClean="0"/>
              <a:t>.</a:t>
            </a:r>
          </a:p>
          <a:p>
            <a:pPr lvl="1"/>
            <a:r>
              <a:rPr lang="en-US" dirty="0" smtClean="0"/>
              <a:t>Grab the full name and copy that for the value of the </a:t>
            </a:r>
            <a:r>
              <a:rPr lang="en-US" i="1" dirty="0" err="1" smtClean="0"/>
              <a:t>ProjFlightTemplate</a:t>
            </a:r>
            <a:endParaRPr lang="en-US" i="1" dirty="0" smtClean="0"/>
          </a:p>
          <a:p>
            <a:pPr>
              <a:buNone/>
            </a:pP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477000" y="1676400"/>
            <a:ext cx="2133600" cy="10668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r>
              <a:rPr lang="en-US" dirty="0" smtClean="0"/>
              <a:t> Mod</a:t>
            </a:r>
            <a:endParaRPr lang="en-US" dirty="0"/>
          </a:p>
        </p:txBody>
      </p:sp>
      <p:sp>
        <p:nvSpPr>
          <p:cNvPr id="3" name="Content Placeholder 2"/>
          <p:cNvSpPr>
            <a:spLocks noGrp="1"/>
          </p:cNvSpPr>
          <p:nvPr>
            <p:ph idx="1"/>
          </p:nvPr>
        </p:nvSpPr>
        <p:spPr>
          <a:xfrm>
            <a:off x="457200" y="1600200"/>
            <a:ext cx="5867400" cy="4525963"/>
          </a:xfrm>
        </p:spPr>
        <p:txBody>
          <a:bodyPr>
            <a:normAutofit fontScale="92500"/>
          </a:bodyPr>
          <a:lstStyle/>
          <a:p>
            <a:r>
              <a:rPr lang="en-US" dirty="0" smtClean="0"/>
              <a:t>Now I’m partial to big explosions so for the </a:t>
            </a:r>
            <a:r>
              <a:rPr lang="en-US" i="1" dirty="0" err="1" smtClean="0"/>
              <a:t>ProjExplosionTemplate</a:t>
            </a:r>
            <a:r>
              <a:rPr lang="en-US" dirty="0" smtClean="0"/>
              <a:t> find in the Content Browser in UEd under </a:t>
            </a:r>
            <a:r>
              <a:rPr lang="en-US" dirty="0" err="1" smtClean="0"/>
              <a:t>UDKGame</a:t>
            </a:r>
            <a:r>
              <a:rPr lang="en-US" dirty="0" smtClean="0"/>
              <a:t> package </a:t>
            </a:r>
            <a:r>
              <a:rPr lang="en-US" i="1" dirty="0" smtClean="0"/>
              <a:t>Content &gt; UT3 &gt; Effects &gt; </a:t>
            </a:r>
            <a:r>
              <a:rPr lang="en-US" i="1" dirty="0" err="1" smtClean="0"/>
              <a:t>FX_VehicleExplosions</a:t>
            </a:r>
            <a:r>
              <a:rPr lang="en-US" i="1" dirty="0" smtClean="0"/>
              <a:t> &gt; </a:t>
            </a:r>
            <a:r>
              <a:rPr lang="en-US" i="1" dirty="0" err="1" smtClean="0"/>
              <a:t>PS_Vehicle_DamageImpact</a:t>
            </a:r>
            <a:endParaRPr lang="en-US" i="1" dirty="0" smtClean="0"/>
          </a:p>
          <a:p>
            <a:pPr lvl="1"/>
            <a:r>
              <a:rPr lang="en-US" dirty="0" smtClean="0"/>
              <a:t>Grab the full name and copy that for the value of </a:t>
            </a:r>
            <a:r>
              <a:rPr lang="en-US" i="1" dirty="0" err="1" smtClean="0"/>
              <a:t>ProjExplosionTemplate</a:t>
            </a:r>
            <a:endParaRPr lang="en-US" i="1" dirty="0" smtClean="0"/>
          </a:p>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6477000" y="3276600"/>
            <a:ext cx="2152650" cy="256222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r>
              <a:rPr lang="en-US" dirty="0" smtClean="0"/>
              <a:t> Mod</a:t>
            </a:r>
            <a:endParaRPr lang="en-US" dirty="0"/>
          </a:p>
        </p:txBody>
      </p:sp>
      <p:sp>
        <p:nvSpPr>
          <p:cNvPr id="3" name="Content Placeholder 2"/>
          <p:cNvSpPr>
            <a:spLocks noGrp="1"/>
          </p:cNvSpPr>
          <p:nvPr>
            <p:ph idx="1"/>
          </p:nvPr>
        </p:nvSpPr>
        <p:spPr/>
        <p:txBody>
          <a:bodyPr>
            <a:normAutofit/>
          </a:bodyPr>
          <a:lstStyle/>
          <a:p>
            <a:r>
              <a:rPr lang="en-US" dirty="0" smtClean="0"/>
              <a:t>So we don’t want a purple light for our new projectile. I</a:t>
            </a:r>
          </a:p>
          <a:p>
            <a:r>
              <a:rPr lang="en-US" dirty="0" smtClean="0"/>
              <a:t>’m sure this is an appropriate one made for it as well, but let’s make our own.</a:t>
            </a:r>
          </a:p>
          <a:p>
            <a:r>
              <a:rPr lang="en-US" dirty="0" smtClean="0"/>
              <a:t>Create a new class and call it </a:t>
            </a:r>
            <a:r>
              <a:rPr lang="en-US" i="1" dirty="0" err="1" smtClean="0"/>
              <a:t>ModBulletLight</a:t>
            </a:r>
            <a:r>
              <a:rPr lang="en-US" i="1" dirty="0" smtClean="0"/>
              <a:t> </a:t>
            </a:r>
            <a:endParaRPr lang="en-US" dirty="0" smtClean="0"/>
          </a:p>
          <a:p>
            <a:r>
              <a:rPr lang="en-US" dirty="0" smtClean="0"/>
              <a:t>The variable we’ll override is called </a:t>
            </a:r>
            <a:r>
              <a:rPr lang="en-US" i="1" dirty="0" err="1" smtClean="0"/>
              <a:t>ProjectileLightClass</a:t>
            </a:r>
            <a:r>
              <a:rPr lang="en-US" dirty="0" smtClean="0"/>
              <a:t>. </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r>
              <a:rPr lang="en-US" dirty="0" smtClean="0"/>
              <a:t> Mod</a:t>
            </a:r>
            <a:endParaRPr lang="en-US" dirty="0"/>
          </a:p>
        </p:txBody>
      </p:sp>
      <p:sp>
        <p:nvSpPr>
          <p:cNvPr id="3" name="Content Placeholder 2"/>
          <p:cNvSpPr>
            <a:spLocks noGrp="1"/>
          </p:cNvSpPr>
          <p:nvPr>
            <p:ph idx="1"/>
          </p:nvPr>
        </p:nvSpPr>
        <p:spPr/>
        <p:txBody>
          <a:bodyPr>
            <a:normAutofit lnSpcReduction="10000"/>
          </a:bodyPr>
          <a:lstStyle/>
          <a:p>
            <a:r>
              <a:rPr lang="en-US" dirty="0" smtClean="0"/>
              <a:t>So this is the light you would see as the projectile is flying. </a:t>
            </a:r>
          </a:p>
          <a:p>
            <a:r>
              <a:rPr lang="en-US" dirty="0" smtClean="0"/>
              <a:t>It’s a point light. </a:t>
            </a:r>
          </a:p>
          <a:p>
            <a:r>
              <a:rPr lang="en-US" dirty="0" smtClean="0"/>
              <a:t>So if you’ve made one in UEd it’s just like that.</a:t>
            </a:r>
          </a:p>
          <a:p>
            <a:r>
              <a:rPr lang="en-US" dirty="0" smtClean="0"/>
              <a:t>So our light class will extend </a:t>
            </a:r>
            <a:r>
              <a:rPr lang="en-US" i="1" dirty="0" err="1" smtClean="0"/>
              <a:t>PointLightComponent</a:t>
            </a:r>
            <a:r>
              <a:rPr lang="en-US" i="1" dirty="0" smtClean="0"/>
              <a:t>, </a:t>
            </a:r>
            <a:r>
              <a:rPr lang="en-US" dirty="0" smtClean="0"/>
              <a:t>and pretending this is my first point light I’ve made in </a:t>
            </a:r>
            <a:r>
              <a:rPr lang="en-US" dirty="0" err="1" smtClean="0"/>
              <a:t>Uscript</a:t>
            </a:r>
            <a:r>
              <a:rPr lang="en-US" dirty="0" smtClean="0"/>
              <a:t> let’s go back up to </a:t>
            </a:r>
            <a:r>
              <a:rPr lang="en-US" dirty="0" err="1" smtClean="0"/>
              <a:t>UTProj_Rocket</a:t>
            </a:r>
            <a:r>
              <a:rPr lang="en-US" dirty="0" smtClean="0"/>
              <a:t> and see what light class it used. </a:t>
            </a:r>
            <a:r>
              <a:rPr lang="en-US" i="1" dirty="0" err="1" smtClean="0"/>
              <a:t>class'UTGame.UTRocketLight</a:t>
            </a:r>
            <a:r>
              <a:rPr lang="en-US" i="1" dirty="0" smtClean="0"/>
              <a:t>‘.</a:t>
            </a:r>
            <a:endParaRPr lang="en-US" dirty="0" smtClean="0"/>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r>
              <a:rPr lang="en-US" dirty="0" smtClean="0"/>
              <a:t> Mod</a:t>
            </a:r>
            <a:endParaRPr lang="en-US" dirty="0"/>
          </a:p>
        </p:txBody>
      </p:sp>
      <p:sp>
        <p:nvSpPr>
          <p:cNvPr id="3" name="Content Placeholder 2"/>
          <p:cNvSpPr>
            <a:spLocks noGrp="1"/>
          </p:cNvSpPr>
          <p:nvPr>
            <p:ph idx="1"/>
          </p:nvPr>
        </p:nvSpPr>
        <p:spPr/>
        <p:txBody>
          <a:bodyPr>
            <a:normAutofit/>
          </a:bodyPr>
          <a:lstStyle/>
          <a:p>
            <a:r>
              <a:rPr lang="en-US" dirty="0" smtClean="0"/>
              <a:t>Okay So I know if we go to </a:t>
            </a:r>
            <a:r>
              <a:rPr lang="en-US" i="1" dirty="0" err="1" smtClean="0"/>
              <a:t>UTRocketLight.uc</a:t>
            </a:r>
            <a:r>
              <a:rPr lang="en-US" i="1" dirty="0" smtClean="0"/>
              <a:t> </a:t>
            </a:r>
            <a:r>
              <a:rPr lang="en-US" dirty="0" smtClean="0"/>
              <a:t>in the </a:t>
            </a:r>
            <a:r>
              <a:rPr lang="en-US" i="1" dirty="0" err="1" smtClean="0"/>
              <a:t>UTGame</a:t>
            </a:r>
            <a:r>
              <a:rPr lang="en-US" dirty="0" smtClean="0"/>
              <a:t> package we’ll see what types of variables we can mod.</a:t>
            </a:r>
          </a:p>
          <a:p>
            <a:r>
              <a:rPr lang="en-US" dirty="0" smtClean="0"/>
              <a:t>Alright so we have Brightness, Radius, </a:t>
            </a:r>
            <a:r>
              <a:rPr lang="en-US" dirty="0" err="1" smtClean="0"/>
              <a:t>LightColor</a:t>
            </a:r>
            <a:r>
              <a:rPr lang="en-US" dirty="0" smtClean="0"/>
              <a:t>. We can use that.</a:t>
            </a:r>
          </a:p>
          <a:p>
            <a:r>
              <a:rPr lang="en-US" dirty="0" smtClean="0"/>
              <a:t>We also can look at what a point light has for it’s properties in UEd.</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r>
              <a:rPr lang="en-US" dirty="0" smtClean="0"/>
              <a:t> Mod</a:t>
            </a:r>
            <a:endParaRPr lang="en-US" dirty="0"/>
          </a:p>
        </p:txBody>
      </p:sp>
      <p:sp>
        <p:nvSpPr>
          <p:cNvPr id="3" name="Content Placeholder 2"/>
          <p:cNvSpPr>
            <a:spLocks noGrp="1"/>
          </p:cNvSpPr>
          <p:nvPr>
            <p:ph idx="1"/>
          </p:nvPr>
        </p:nvSpPr>
        <p:spPr>
          <a:xfrm>
            <a:off x="457200" y="1600200"/>
            <a:ext cx="4038600" cy="4525963"/>
          </a:xfrm>
        </p:spPr>
        <p:txBody>
          <a:bodyPr>
            <a:normAutofit fontScale="77500" lnSpcReduction="20000"/>
          </a:bodyPr>
          <a:lstStyle/>
          <a:p>
            <a:r>
              <a:rPr lang="en-US" dirty="0" smtClean="0"/>
              <a:t>Great. If we take a look at the properties here we see a lot all of the properties we’ll want to adjust.</a:t>
            </a:r>
          </a:p>
          <a:p>
            <a:r>
              <a:rPr lang="en-US" dirty="0" smtClean="0"/>
              <a:t>So add this to your default properties in your </a:t>
            </a:r>
            <a:r>
              <a:rPr lang="en-US" i="1" dirty="0" err="1" smtClean="0"/>
              <a:t>ModBulletLight</a:t>
            </a:r>
            <a:r>
              <a:rPr lang="en-US" i="1" dirty="0" smtClean="0"/>
              <a:t> </a:t>
            </a:r>
            <a:r>
              <a:rPr lang="en-US" dirty="0" smtClean="0"/>
              <a:t>class</a:t>
            </a:r>
          </a:p>
          <a:p>
            <a:pPr>
              <a:buNone/>
            </a:pPr>
            <a:endParaRPr lang="en-US" sz="1300" dirty="0" smtClean="0">
              <a:latin typeface="Courier New" pitchFamily="49" charset="0"/>
              <a:cs typeface="Courier New" pitchFamily="49" charset="0"/>
            </a:endParaRPr>
          </a:p>
          <a:p>
            <a:pPr>
              <a:buNone/>
            </a:pPr>
            <a:r>
              <a:rPr lang="en-US" sz="2200" dirty="0" err="1" smtClean="0">
                <a:latin typeface="Courier New" pitchFamily="49" charset="0"/>
                <a:cs typeface="Courier New" pitchFamily="49" charset="0"/>
              </a:rPr>
              <a:t>defaultproperties</a:t>
            </a:r>
            <a:endParaRPr lang="en-US" sz="2200" dirty="0" smtClean="0">
              <a:latin typeface="Courier New" pitchFamily="49" charset="0"/>
              <a:cs typeface="Courier New" pitchFamily="49" charset="0"/>
            </a:endParaRPr>
          </a:p>
          <a:p>
            <a:pPr>
              <a:buNone/>
            </a:pPr>
            <a:r>
              <a:rPr lang="en-US" sz="2200" dirty="0" smtClean="0">
                <a:latin typeface="Courier New" pitchFamily="49" charset="0"/>
                <a:cs typeface="Courier New" pitchFamily="49" charset="0"/>
              </a:rPr>
              <a:t>{</a:t>
            </a:r>
          </a:p>
          <a:p>
            <a:pPr lvl="1">
              <a:buNone/>
            </a:pPr>
            <a:r>
              <a:rPr lang="en-US" sz="2200" dirty="0" smtClean="0">
                <a:latin typeface="Courier New" pitchFamily="49" charset="0"/>
                <a:cs typeface="Courier New" pitchFamily="49" charset="0"/>
              </a:rPr>
              <a:t>Brightness=9</a:t>
            </a:r>
          </a:p>
          <a:p>
            <a:pPr lvl="1">
              <a:buNone/>
            </a:pPr>
            <a:r>
              <a:rPr lang="en-US" sz="2200" dirty="0" smtClean="0">
                <a:latin typeface="Courier New" pitchFamily="49" charset="0"/>
                <a:cs typeface="Courier New" pitchFamily="49" charset="0"/>
              </a:rPr>
              <a:t>Radius=40</a:t>
            </a:r>
          </a:p>
          <a:p>
            <a:pPr lvl="1">
              <a:buNone/>
            </a:pPr>
            <a:r>
              <a:rPr lang="en-US" sz="2200" dirty="0" err="1" smtClean="0">
                <a:latin typeface="Courier New" pitchFamily="49" charset="0"/>
                <a:cs typeface="Courier New" pitchFamily="49" charset="0"/>
              </a:rPr>
              <a:t>CastShadows</a:t>
            </a:r>
            <a:r>
              <a:rPr lang="en-US" sz="2200" dirty="0" smtClean="0">
                <a:latin typeface="Courier New" pitchFamily="49" charset="0"/>
                <a:cs typeface="Courier New" pitchFamily="49" charset="0"/>
              </a:rPr>
              <a:t>=false</a:t>
            </a:r>
          </a:p>
          <a:p>
            <a:pPr lvl="1">
              <a:buNone/>
            </a:pPr>
            <a:r>
              <a:rPr lang="en-US" sz="2200" dirty="0" err="1" smtClean="0">
                <a:latin typeface="Courier New" pitchFamily="49" charset="0"/>
                <a:cs typeface="Courier New" pitchFamily="49" charset="0"/>
              </a:rPr>
              <a:t>LightColor</a:t>
            </a:r>
            <a:r>
              <a:rPr lang="en-US" sz="2200" dirty="0" smtClean="0">
                <a:latin typeface="Courier New" pitchFamily="49" charset="0"/>
                <a:cs typeface="Courier New" pitchFamily="49" charset="0"/>
              </a:rPr>
              <a:t>=(R=255,G=254,B=249,A=230)</a:t>
            </a:r>
          </a:p>
          <a:p>
            <a:pPr>
              <a:buNone/>
            </a:pPr>
            <a:r>
              <a:rPr lang="en-US" sz="2200" dirty="0" smtClean="0">
                <a:latin typeface="Courier New" pitchFamily="49" charset="0"/>
                <a:cs typeface="Courier New" pitchFamily="49" charset="0"/>
              </a:rPr>
              <a:t>}</a:t>
            </a:r>
          </a:p>
          <a:p>
            <a:endParaRPr lang="en-US" dirty="0" smtClean="0"/>
          </a:p>
        </p:txBody>
      </p:sp>
      <p:pic>
        <p:nvPicPr>
          <p:cNvPr id="2050" name="Picture 2"/>
          <p:cNvPicPr>
            <a:picLocks noChangeAspect="1" noChangeArrowheads="1"/>
          </p:cNvPicPr>
          <p:nvPr/>
        </p:nvPicPr>
        <p:blipFill>
          <a:blip r:embed="rId2" cstate="print"/>
          <a:srcRect/>
          <a:stretch>
            <a:fillRect/>
          </a:stretch>
        </p:blipFill>
        <p:spPr bwMode="auto">
          <a:xfrm>
            <a:off x="4724400" y="1447800"/>
            <a:ext cx="4194794" cy="522922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r>
              <a:rPr lang="en-US" dirty="0" smtClean="0"/>
              <a:t> Mod</a:t>
            </a:r>
            <a:endParaRPr lang="en-US" dirty="0"/>
          </a:p>
        </p:txBody>
      </p:sp>
      <p:sp>
        <p:nvSpPr>
          <p:cNvPr id="3" name="Content Placeholder 2"/>
          <p:cNvSpPr>
            <a:spLocks noGrp="1"/>
          </p:cNvSpPr>
          <p:nvPr>
            <p:ph idx="1"/>
          </p:nvPr>
        </p:nvSpPr>
        <p:spPr>
          <a:xfrm>
            <a:off x="457200" y="1600200"/>
            <a:ext cx="7239000" cy="4724400"/>
          </a:xfrm>
        </p:spPr>
        <p:txBody>
          <a:bodyPr>
            <a:normAutofit/>
          </a:bodyPr>
          <a:lstStyle/>
          <a:p>
            <a:r>
              <a:rPr lang="en-US" dirty="0" smtClean="0"/>
              <a:t>All of that from fooling around with a </a:t>
            </a:r>
            <a:r>
              <a:rPr lang="en-US" dirty="0" err="1" smtClean="0"/>
              <a:t>pointlight</a:t>
            </a:r>
            <a:r>
              <a:rPr lang="en-US" dirty="0" smtClean="0"/>
              <a:t> in </a:t>
            </a:r>
            <a:r>
              <a:rPr lang="en-US" dirty="0" err="1" smtClean="0"/>
              <a:t>UEd</a:t>
            </a:r>
            <a:r>
              <a:rPr lang="en-US" dirty="0" smtClean="0"/>
              <a:t>.</a:t>
            </a:r>
          </a:p>
          <a:p>
            <a:r>
              <a:rPr lang="en-US" dirty="0" smtClean="0"/>
              <a:t>Finally set that variable in the </a:t>
            </a:r>
            <a:r>
              <a:rPr lang="en-US" i="1" dirty="0" err="1" smtClean="0"/>
              <a:t>UTProj_PlasmaRocket</a:t>
            </a:r>
            <a:r>
              <a:rPr lang="en-US" i="1" dirty="0" smtClean="0"/>
              <a:t> class </a:t>
            </a:r>
            <a:r>
              <a:rPr lang="en-US" i="1" dirty="0" err="1" smtClean="0"/>
              <a:t>ProjectileLightClass</a:t>
            </a:r>
            <a:r>
              <a:rPr lang="en-US" i="1" dirty="0" smtClean="0"/>
              <a:t>=</a:t>
            </a:r>
            <a:r>
              <a:rPr lang="en-US" i="1" dirty="0" err="1" smtClean="0"/>
              <a:t>class'UnrealScriptIntro.ModBulletLight</a:t>
            </a:r>
            <a:r>
              <a:rPr lang="en-US" i="1" dirty="0" smtClean="0"/>
              <a:t>'</a:t>
            </a:r>
          </a:p>
          <a:p>
            <a:endParaRPr lang="en-US" dirty="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r>
              <a:rPr lang="en-US" dirty="0" smtClean="0"/>
              <a:t> Mod</a:t>
            </a:r>
            <a:endParaRPr lang="en-US" dirty="0"/>
          </a:p>
        </p:txBody>
      </p:sp>
      <p:sp>
        <p:nvSpPr>
          <p:cNvPr id="3" name="Content Placeholder 2"/>
          <p:cNvSpPr>
            <a:spLocks noGrp="1"/>
          </p:cNvSpPr>
          <p:nvPr>
            <p:ph idx="1"/>
          </p:nvPr>
        </p:nvSpPr>
        <p:spPr/>
        <p:txBody>
          <a:bodyPr>
            <a:normAutofit/>
          </a:bodyPr>
          <a:lstStyle/>
          <a:p>
            <a:r>
              <a:rPr lang="en-US" dirty="0" smtClean="0"/>
              <a:t>Another thing is that we don’t want is to bounce off of the walls. </a:t>
            </a:r>
          </a:p>
          <a:p>
            <a:r>
              <a:rPr lang="en-US" dirty="0" smtClean="0"/>
              <a:t>So you can replace what’s in </a:t>
            </a:r>
            <a:r>
              <a:rPr lang="en-US" i="1" dirty="0" err="1" smtClean="0"/>
              <a:t>HitWall</a:t>
            </a:r>
            <a:r>
              <a:rPr lang="en-US" dirty="0" smtClean="0"/>
              <a:t> (Keep the log if you want) </a:t>
            </a:r>
          </a:p>
          <a:p>
            <a:r>
              <a:rPr lang="en-US" dirty="0" smtClean="0"/>
              <a:t>Replace that code with </a:t>
            </a:r>
            <a:r>
              <a:rPr lang="en-US" i="1" dirty="0" err="1" smtClean="0"/>
              <a:t>super.HitWall</a:t>
            </a:r>
            <a:r>
              <a:rPr lang="en-US" i="1" dirty="0" smtClean="0"/>
              <a:t>(</a:t>
            </a:r>
            <a:r>
              <a:rPr lang="en-US" i="1" dirty="0" err="1" smtClean="0"/>
              <a:t>HitNormal</a:t>
            </a:r>
            <a:r>
              <a:rPr lang="en-US" i="1" dirty="0" smtClean="0"/>
              <a:t>, Wall, </a:t>
            </a:r>
            <a:r>
              <a:rPr lang="en-US" i="1" dirty="0" err="1" smtClean="0"/>
              <a:t>WallComp</a:t>
            </a:r>
            <a:r>
              <a:rPr lang="en-US" i="1" dirty="0" smtClean="0"/>
              <a:t>).</a:t>
            </a:r>
            <a:r>
              <a:rPr lang="en-US" dirty="0" smtClean="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Delegates</a:t>
            </a:r>
            <a:endParaRPr lang="en-US" dirty="0"/>
          </a:p>
        </p:txBody>
      </p:sp>
      <p:sp>
        <p:nvSpPr>
          <p:cNvPr id="3" name="Content Placeholder 2"/>
          <p:cNvSpPr>
            <a:spLocks noGrp="1"/>
          </p:cNvSpPr>
          <p:nvPr>
            <p:ph idx="1"/>
          </p:nvPr>
        </p:nvSpPr>
        <p:spPr/>
        <p:txBody>
          <a:bodyPr>
            <a:normAutofit/>
          </a:bodyPr>
          <a:lstStyle/>
          <a:p>
            <a:r>
              <a:rPr lang="en-US" dirty="0" smtClean="0"/>
              <a:t>Or if you had it in a function argument</a:t>
            </a:r>
          </a:p>
          <a:p>
            <a:pPr>
              <a:buNone/>
            </a:pPr>
            <a:endParaRPr lang="en-US" dirty="0" smtClean="0"/>
          </a:p>
          <a:p>
            <a:pPr lvl="1">
              <a:buNone/>
            </a:pPr>
            <a:r>
              <a:rPr lang="en-US" sz="2000" dirty="0" smtClean="0">
                <a:latin typeface="Courier New" pitchFamily="49" charset="0"/>
                <a:cs typeface="Courier New" pitchFamily="49" charset="0"/>
              </a:rPr>
              <a:t>delegate </a:t>
            </a:r>
            <a:r>
              <a:rPr lang="en-US" sz="2000" dirty="0" err="1" smtClean="0">
                <a:latin typeface="Courier New" pitchFamily="49" charset="0"/>
                <a:cs typeface="Courier New" pitchFamily="49" charset="0"/>
              </a:rPr>
              <a:t>OnClick</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b);</a:t>
            </a:r>
          </a:p>
          <a:p>
            <a:pPr lvl="1">
              <a:buNone/>
            </a:pPr>
            <a:endParaRPr lang="en-US" sz="2000" dirty="0" smtClean="0">
              <a:latin typeface="Courier New" pitchFamily="49" charset="0"/>
              <a:cs typeface="Courier New" pitchFamily="49" charset="0"/>
            </a:endParaRPr>
          </a:p>
          <a:p>
            <a:pPr lvl="1">
              <a:buNone/>
            </a:pPr>
            <a:r>
              <a:rPr lang="en-US" sz="2000" dirty="0" smtClean="0">
                <a:latin typeface="Courier New" pitchFamily="49" charset="0"/>
                <a:cs typeface="Courier New" pitchFamily="49" charset="0"/>
              </a:rPr>
              <a:t>function </a:t>
            </a:r>
            <a:r>
              <a:rPr lang="en-US" sz="2000" dirty="0" err="1" smtClean="0">
                <a:latin typeface="Courier New" pitchFamily="49" charset="0"/>
                <a:cs typeface="Courier New" pitchFamily="49" charset="0"/>
              </a:rPr>
              <a:t>Foo</a:t>
            </a:r>
            <a:r>
              <a:rPr lang="en-US" sz="2000" dirty="0" smtClean="0">
                <a:latin typeface="Courier New" pitchFamily="49" charset="0"/>
                <a:cs typeface="Courier New" pitchFamily="49" charset="0"/>
              </a:rPr>
              <a:t> (delegate&lt;</a:t>
            </a:r>
            <a:r>
              <a:rPr lang="en-US" sz="2000" dirty="0" err="1" smtClean="0">
                <a:latin typeface="Courier New" pitchFamily="49" charset="0"/>
                <a:cs typeface="Courier New" pitchFamily="49" charset="0"/>
              </a:rPr>
              <a:t>OnClick</a:t>
            </a:r>
            <a:r>
              <a:rPr lang="en-US" sz="2000" dirty="0" smtClean="0">
                <a:latin typeface="Courier New" pitchFamily="49" charset="0"/>
                <a:cs typeface="Courier New" pitchFamily="49" charset="0"/>
              </a:rPr>
              <a:t>&gt; </a:t>
            </a:r>
            <a:r>
              <a:rPr lang="en-US" sz="2000" dirty="0" err="1" smtClean="0">
                <a:latin typeface="Courier New" pitchFamily="49" charset="0"/>
                <a:cs typeface="Courier New" pitchFamily="49" charset="0"/>
              </a:rPr>
              <a:t>myDelegate</a:t>
            </a:r>
            <a:r>
              <a:rPr lang="en-US" sz="2000" dirty="0" smtClean="0">
                <a:latin typeface="Courier New" pitchFamily="49" charset="0"/>
                <a:cs typeface="Courier New" pitchFamily="49" charset="0"/>
              </a:rPr>
              <a:t>)</a:t>
            </a:r>
          </a:p>
          <a:p>
            <a:pPr lvl="1">
              <a:buNone/>
            </a:pPr>
            <a:r>
              <a:rPr lang="en-US" sz="2000" dirty="0" smtClean="0">
                <a:latin typeface="Courier New" pitchFamily="49" charset="0"/>
                <a:cs typeface="Courier New" pitchFamily="49" charset="0"/>
              </a:rPr>
              <a:t>{</a:t>
            </a:r>
          </a:p>
          <a:p>
            <a:pPr lvl="1">
              <a:buNone/>
            </a:pPr>
            <a:r>
              <a:rPr lang="en-US" sz="2000" dirty="0" smtClean="0">
                <a:latin typeface="Courier New" pitchFamily="49" charset="0"/>
                <a:cs typeface="Courier New" pitchFamily="49" charset="0"/>
              </a:rPr>
              <a:t>  local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x, y;</a:t>
            </a:r>
          </a:p>
          <a:p>
            <a:pPr lvl="1">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myDelegate</a:t>
            </a:r>
            <a:r>
              <a:rPr lang="en-US" sz="2000" dirty="0" smtClean="0">
                <a:latin typeface="Courier New" pitchFamily="49" charset="0"/>
                <a:cs typeface="Courier New" pitchFamily="49" charset="0"/>
              </a:rPr>
              <a:t>(x, y);</a:t>
            </a:r>
          </a:p>
          <a:p>
            <a:pPr lvl="1">
              <a:buNone/>
            </a:pPr>
            <a:r>
              <a:rPr lang="en-US" sz="2000" dirty="0" smtClean="0">
                <a:latin typeface="Courier New" pitchFamily="49" charset="0"/>
                <a:cs typeface="Courier New" pitchFamily="49" charset="0"/>
              </a:rPr>
              <a:t>}</a:t>
            </a:r>
            <a:endParaRPr lang="en-US" sz="2000" dirty="0">
              <a:latin typeface="Courier New" pitchFamily="49" charset="0"/>
              <a:cs typeface="Courier New" pitchFamily="49"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r>
              <a:rPr lang="en-US" dirty="0" smtClean="0"/>
              <a:t> Mod</a:t>
            </a:r>
            <a:endParaRPr lang="en-US" dirty="0"/>
          </a:p>
        </p:txBody>
      </p:sp>
      <p:sp>
        <p:nvSpPr>
          <p:cNvPr id="3" name="Content Placeholder 2"/>
          <p:cNvSpPr>
            <a:spLocks noGrp="1"/>
          </p:cNvSpPr>
          <p:nvPr>
            <p:ph idx="1"/>
          </p:nvPr>
        </p:nvSpPr>
        <p:spPr/>
        <p:txBody>
          <a:bodyPr>
            <a:normAutofit/>
          </a:bodyPr>
          <a:lstStyle/>
          <a:p>
            <a:r>
              <a:rPr lang="en-US" dirty="0" smtClean="0"/>
              <a:t>Just like java what we just did was say “call our parent class’s definition for this function </a:t>
            </a:r>
            <a:r>
              <a:rPr lang="en-US" dirty="0" err="1" smtClean="0"/>
              <a:t>HitWall</a:t>
            </a:r>
            <a:r>
              <a:rPr lang="en-US" dirty="0" smtClean="0"/>
              <a:t>”.</a:t>
            </a:r>
          </a:p>
          <a:p>
            <a:r>
              <a:rPr lang="en-US" dirty="0" smtClean="0"/>
              <a:t>Alright let’s adjust our </a:t>
            </a:r>
            <a:r>
              <a:rPr lang="en-US" dirty="0" err="1" smtClean="0"/>
              <a:t>UTWeap_PlasmaRocketLauncher</a:t>
            </a:r>
            <a:r>
              <a:rPr lang="en-US" dirty="0" smtClean="0"/>
              <a:t> class</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r>
              <a:rPr lang="en-US" dirty="0" smtClean="0"/>
              <a:t> Mod</a:t>
            </a:r>
            <a:endParaRPr lang="en-US" dirty="0"/>
          </a:p>
        </p:txBody>
      </p:sp>
      <p:sp>
        <p:nvSpPr>
          <p:cNvPr id="3" name="Content Placeholder 2"/>
          <p:cNvSpPr>
            <a:spLocks noGrp="1"/>
          </p:cNvSpPr>
          <p:nvPr>
            <p:ph idx="1"/>
          </p:nvPr>
        </p:nvSpPr>
        <p:spPr>
          <a:xfrm>
            <a:off x="381000" y="1524000"/>
            <a:ext cx="8229600" cy="4525963"/>
          </a:xfrm>
        </p:spPr>
        <p:txBody>
          <a:bodyPr>
            <a:normAutofit fontScale="47500" lnSpcReduction="20000"/>
          </a:bodyPr>
          <a:lstStyle/>
          <a:p>
            <a:r>
              <a:rPr lang="en-US" sz="7000" dirty="0" smtClean="0"/>
              <a:t>Minor adjustments</a:t>
            </a:r>
          </a:p>
          <a:p>
            <a:pPr>
              <a:buNone/>
            </a:pPr>
            <a:r>
              <a:rPr lang="en-US" sz="5500" dirty="0" err="1" smtClean="0">
                <a:latin typeface="Courier New" pitchFamily="49" charset="0"/>
                <a:cs typeface="Courier New" pitchFamily="49" charset="0"/>
              </a:rPr>
              <a:t>DefaultProperties</a:t>
            </a:r>
            <a:endParaRPr lang="en-US" sz="5500" dirty="0" smtClean="0">
              <a:latin typeface="Courier New" pitchFamily="49" charset="0"/>
              <a:cs typeface="Courier New" pitchFamily="49" charset="0"/>
            </a:endParaRPr>
          </a:p>
          <a:p>
            <a:pPr>
              <a:buNone/>
            </a:pPr>
            <a:r>
              <a:rPr lang="en-US" sz="5500" dirty="0" smtClean="0">
                <a:latin typeface="Courier New" pitchFamily="49" charset="0"/>
                <a:cs typeface="Courier New" pitchFamily="49" charset="0"/>
              </a:rPr>
              <a:t>{</a:t>
            </a:r>
          </a:p>
          <a:p>
            <a:pPr>
              <a:buNone/>
            </a:pPr>
            <a:r>
              <a:rPr lang="en-US" sz="5500" dirty="0" smtClean="0">
                <a:latin typeface="Courier New" pitchFamily="49" charset="0"/>
                <a:cs typeface="Courier New" pitchFamily="49" charset="0"/>
              </a:rPr>
              <a:t>	  </a:t>
            </a:r>
            <a:r>
              <a:rPr lang="en-US" sz="5500" dirty="0" err="1" smtClean="0">
                <a:latin typeface="Courier New" pitchFamily="49" charset="0"/>
                <a:cs typeface="Courier New" pitchFamily="49" charset="0"/>
              </a:rPr>
              <a:t>WeaponProjectiles</a:t>
            </a:r>
            <a:r>
              <a:rPr lang="en-US" sz="5500" dirty="0" smtClean="0">
                <a:latin typeface="Courier New" pitchFamily="49" charset="0"/>
                <a:cs typeface="Courier New" pitchFamily="49" charset="0"/>
              </a:rPr>
              <a:t>(0)=</a:t>
            </a:r>
            <a:r>
              <a:rPr lang="en-US" sz="5500" dirty="0" err="1" smtClean="0">
                <a:latin typeface="Courier New" pitchFamily="49" charset="0"/>
                <a:cs typeface="Courier New" pitchFamily="49" charset="0"/>
              </a:rPr>
              <a:t>class'UTProj_PlasmaRocket</a:t>
            </a:r>
            <a:r>
              <a:rPr lang="en-US" sz="5500" dirty="0" smtClean="0">
                <a:latin typeface="Courier New" pitchFamily="49" charset="0"/>
                <a:cs typeface="Courier New" pitchFamily="49" charset="0"/>
              </a:rPr>
              <a:t>'</a:t>
            </a:r>
          </a:p>
          <a:p>
            <a:pPr lvl="1">
              <a:buNone/>
            </a:pPr>
            <a:r>
              <a:rPr lang="en-US" sz="4900" dirty="0" smtClean="0">
                <a:latin typeface="Courier New" pitchFamily="49" charset="0"/>
                <a:cs typeface="Courier New" pitchFamily="49" charset="0"/>
              </a:rPr>
              <a:t>// Ammo</a:t>
            </a:r>
          </a:p>
          <a:p>
            <a:pPr lvl="1">
              <a:buNone/>
            </a:pPr>
            <a:r>
              <a:rPr lang="en-US" sz="4900" dirty="0" err="1" smtClean="0">
                <a:latin typeface="Courier New" pitchFamily="49" charset="0"/>
                <a:cs typeface="Courier New" pitchFamily="49" charset="0"/>
              </a:rPr>
              <a:t>AmmoCount</a:t>
            </a:r>
            <a:r>
              <a:rPr lang="en-US" sz="4900" dirty="0" smtClean="0">
                <a:latin typeface="Courier New" pitchFamily="49" charset="0"/>
                <a:cs typeface="Courier New" pitchFamily="49" charset="0"/>
              </a:rPr>
              <a:t>=20</a:t>
            </a:r>
          </a:p>
          <a:p>
            <a:pPr lvl="1">
              <a:buNone/>
            </a:pPr>
            <a:r>
              <a:rPr lang="en-US" sz="4900" dirty="0" err="1" smtClean="0">
                <a:latin typeface="Courier New" pitchFamily="49" charset="0"/>
                <a:cs typeface="Courier New" pitchFamily="49" charset="0"/>
              </a:rPr>
              <a:t>MaxAmmoCount</a:t>
            </a:r>
            <a:r>
              <a:rPr lang="en-US" sz="4900" dirty="0" smtClean="0">
                <a:latin typeface="Courier New" pitchFamily="49" charset="0"/>
                <a:cs typeface="Courier New" pitchFamily="49" charset="0"/>
              </a:rPr>
              <a:t>=1000</a:t>
            </a:r>
          </a:p>
          <a:p>
            <a:pPr lvl="1">
              <a:buNone/>
            </a:pPr>
            <a:r>
              <a:rPr lang="en-US" sz="4900" dirty="0" smtClean="0">
                <a:latin typeface="Courier New" pitchFamily="49" charset="0"/>
                <a:cs typeface="Courier New" pitchFamily="49" charset="0"/>
              </a:rPr>
              <a:t>// time between each fire</a:t>
            </a:r>
          </a:p>
          <a:p>
            <a:pPr lvl="1">
              <a:buNone/>
            </a:pPr>
            <a:r>
              <a:rPr lang="en-US" sz="4900" dirty="0" err="1" smtClean="0">
                <a:latin typeface="Courier New" pitchFamily="49" charset="0"/>
                <a:cs typeface="Courier New" pitchFamily="49" charset="0"/>
              </a:rPr>
              <a:t>FireInterval</a:t>
            </a:r>
            <a:r>
              <a:rPr lang="en-US" sz="4900" dirty="0" smtClean="0">
                <a:latin typeface="Courier New" pitchFamily="49" charset="0"/>
                <a:cs typeface="Courier New" pitchFamily="49" charset="0"/>
              </a:rPr>
              <a:t>(0)=+.</a:t>
            </a:r>
            <a:r>
              <a:rPr lang="en-US" sz="4900" dirty="0" smtClean="0">
                <a:latin typeface="Courier New" pitchFamily="49" charset="0"/>
                <a:cs typeface="Courier New" pitchFamily="49" charset="0"/>
              </a:rPr>
              <a:t>09</a:t>
            </a:r>
            <a:endParaRPr lang="en-US" sz="4900" dirty="0" smtClean="0">
              <a:latin typeface="Courier New" pitchFamily="49" charset="0"/>
              <a:cs typeface="Courier New" pitchFamily="49"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r>
              <a:rPr lang="en-US" dirty="0" smtClean="0"/>
              <a:t> Mod</a:t>
            </a:r>
            <a:endParaRPr lang="en-US" dirty="0"/>
          </a:p>
        </p:txBody>
      </p:sp>
      <p:sp>
        <p:nvSpPr>
          <p:cNvPr id="3" name="Content Placeholder 2"/>
          <p:cNvSpPr>
            <a:spLocks noGrp="1"/>
          </p:cNvSpPr>
          <p:nvPr>
            <p:ph idx="1"/>
          </p:nvPr>
        </p:nvSpPr>
        <p:spPr>
          <a:xfrm>
            <a:off x="381000" y="1524000"/>
            <a:ext cx="8229600" cy="4525963"/>
          </a:xfrm>
        </p:spPr>
        <p:txBody>
          <a:bodyPr>
            <a:normAutofit fontScale="47500" lnSpcReduction="20000"/>
          </a:bodyPr>
          <a:lstStyle/>
          <a:p>
            <a:pPr>
              <a:buNone/>
            </a:pPr>
            <a:endParaRPr lang="en-US" sz="5500" dirty="0" smtClean="0">
              <a:latin typeface="Courier New" pitchFamily="49" charset="0"/>
              <a:cs typeface="Courier New" pitchFamily="49" charset="0"/>
            </a:endParaRPr>
          </a:p>
          <a:p>
            <a:pPr lvl="1">
              <a:buNone/>
            </a:pPr>
            <a:r>
              <a:rPr lang="en-US" sz="4900" dirty="0" err="1" smtClean="0">
                <a:latin typeface="Courier New" pitchFamily="49" charset="0"/>
                <a:cs typeface="Courier New" pitchFamily="49" charset="0"/>
              </a:rPr>
              <a:t>MuzzleFlashPSCTemplate</a:t>
            </a:r>
            <a:r>
              <a:rPr lang="en-US" sz="4900" dirty="0" smtClean="0">
                <a:latin typeface="Courier New" pitchFamily="49" charset="0"/>
                <a:cs typeface="Courier New" pitchFamily="49" charset="0"/>
              </a:rPr>
              <a:t>=</a:t>
            </a:r>
            <a:r>
              <a:rPr lang="en-US" sz="4900" dirty="0" err="1" smtClean="0">
                <a:latin typeface="Courier New" pitchFamily="49" charset="0"/>
                <a:cs typeface="Courier New" pitchFamily="49" charset="0"/>
              </a:rPr>
              <a:t>MyPackage.Effects.P_WP_RockerLauncher_Muzzle_Flash_NEW</a:t>
            </a:r>
            <a:endParaRPr lang="en-US" sz="4900" dirty="0" smtClean="0">
              <a:latin typeface="Courier New" pitchFamily="49" charset="0"/>
              <a:cs typeface="Courier New" pitchFamily="49" charset="0"/>
            </a:endParaRPr>
          </a:p>
          <a:p>
            <a:pPr lvl="1">
              <a:buNone/>
            </a:pPr>
            <a:r>
              <a:rPr lang="en-US" sz="4900" dirty="0" err="1" smtClean="0">
                <a:latin typeface="Courier New" pitchFamily="49" charset="0"/>
                <a:cs typeface="Courier New" pitchFamily="49" charset="0"/>
              </a:rPr>
              <a:t>MuzzleFlashDuration</a:t>
            </a:r>
            <a:r>
              <a:rPr lang="en-US" sz="4900" dirty="0" smtClean="0">
                <a:latin typeface="Courier New" pitchFamily="49" charset="0"/>
                <a:cs typeface="Courier New" pitchFamily="49" charset="0"/>
              </a:rPr>
              <a:t>=0.08</a:t>
            </a:r>
          </a:p>
          <a:p>
            <a:pPr lvl="1">
              <a:buNone/>
            </a:pPr>
            <a:r>
              <a:rPr lang="en-US" sz="4900" dirty="0" err="1" smtClean="0">
                <a:latin typeface="Courier New" pitchFamily="49" charset="0"/>
                <a:cs typeface="Courier New" pitchFamily="49" charset="0"/>
              </a:rPr>
              <a:t>MuzzleFlashLightClass</a:t>
            </a:r>
            <a:r>
              <a:rPr lang="en-US" sz="4900" dirty="0" smtClean="0">
                <a:latin typeface="Courier New" pitchFamily="49" charset="0"/>
                <a:cs typeface="Courier New" pitchFamily="49" charset="0"/>
              </a:rPr>
              <a:t>=</a:t>
            </a:r>
            <a:r>
              <a:rPr lang="en-US" sz="4900" dirty="0" err="1" smtClean="0">
                <a:latin typeface="Courier New" pitchFamily="49" charset="0"/>
                <a:cs typeface="Courier New" pitchFamily="49" charset="0"/>
              </a:rPr>
              <a:t>class'UTGame.UTRocketMuzzleFlashLight</a:t>
            </a:r>
            <a:r>
              <a:rPr lang="en-US" sz="4900" dirty="0" smtClean="0">
                <a:latin typeface="Courier New" pitchFamily="49" charset="0"/>
                <a:cs typeface="Courier New" pitchFamily="49" charset="0"/>
              </a:rPr>
              <a:t>’</a:t>
            </a:r>
          </a:p>
          <a:p>
            <a:pPr>
              <a:buNone/>
            </a:pPr>
            <a:r>
              <a:rPr lang="en-US" sz="5500" dirty="0" smtClean="0"/>
              <a:t>}</a:t>
            </a:r>
          </a:p>
          <a:p>
            <a:pPr>
              <a:buNone/>
            </a:pPr>
            <a:endParaRPr lang="en-US" dirty="0" smtClean="0"/>
          </a:p>
          <a:p>
            <a:r>
              <a:rPr lang="en-US" sz="5900" dirty="0" smtClean="0"/>
              <a:t>So what we adjusted were ammo properties, and how quickly we want each round to fire when we hold the LMB</a:t>
            </a:r>
            <a:endParaRPr lang="en-US" sz="59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r>
              <a:rPr lang="en-US" dirty="0" smtClean="0"/>
              <a:t> Mod</a:t>
            </a:r>
            <a:endParaRPr lang="en-US" dirty="0"/>
          </a:p>
        </p:txBody>
      </p:sp>
      <p:sp>
        <p:nvSpPr>
          <p:cNvPr id="3" name="Content Placeholder 2"/>
          <p:cNvSpPr>
            <a:spLocks noGrp="1"/>
          </p:cNvSpPr>
          <p:nvPr>
            <p:ph idx="1"/>
          </p:nvPr>
        </p:nvSpPr>
        <p:spPr/>
        <p:txBody>
          <a:bodyPr>
            <a:normAutofit lnSpcReduction="10000"/>
          </a:bodyPr>
          <a:lstStyle/>
          <a:p>
            <a:r>
              <a:rPr lang="en-US" dirty="0" smtClean="0"/>
              <a:t>Now we want to add a right-click zoom feature. </a:t>
            </a:r>
            <a:endParaRPr lang="en-US" dirty="0" smtClean="0"/>
          </a:p>
          <a:p>
            <a:r>
              <a:rPr lang="en-US" dirty="0" smtClean="0"/>
              <a:t>Similar </a:t>
            </a:r>
            <a:r>
              <a:rPr lang="en-US" dirty="0" smtClean="0"/>
              <a:t>to how mass effect does it. </a:t>
            </a:r>
            <a:endParaRPr lang="en-US" dirty="0" smtClean="0"/>
          </a:p>
          <a:p>
            <a:r>
              <a:rPr lang="en-US" dirty="0" smtClean="0"/>
              <a:t>So </a:t>
            </a:r>
            <a:r>
              <a:rPr lang="en-US" dirty="0" smtClean="0"/>
              <a:t>if you’re not familiar with that, it’s a slight zoom in when you click the RMB. </a:t>
            </a:r>
            <a:endParaRPr lang="en-US" dirty="0" smtClean="0"/>
          </a:p>
          <a:p>
            <a:r>
              <a:rPr lang="en-US" dirty="0" smtClean="0"/>
              <a:t>Now </a:t>
            </a:r>
            <a:r>
              <a:rPr lang="en-US" dirty="0" smtClean="0"/>
              <a:t>when we’re zoomed in we should also adjust how the weapon fires. </a:t>
            </a:r>
            <a:endParaRPr lang="en-US" dirty="0" smtClean="0"/>
          </a:p>
          <a:p>
            <a:r>
              <a:rPr lang="en-US" dirty="0" smtClean="0"/>
              <a:t>Something </a:t>
            </a:r>
            <a:r>
              <a:rPr lang="en-US" dirty="0" smtClean="0"/>
              <a:t>that shows the player is more focused</a:t>
            </a:r>
            <a:r>
              <a:rPr lang="en-US" dirty="0" smtClean="0"/>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r>
              <a:rPr lang="en-US" dirty="0" smtClean="0"/>
              <a:t> Mod</a:t>
            </a:r>
            <a:endParaRPr lang="en-US" dirty="0"/>
          </a:p>
        </p:txBody>
      </p:sp>
      <p:sp>
        <p:nvSpPr>
          <p:cNvPr id="3" name="Content Placeholder 2"/>
          <p:cNvSpPr>
            <a:spLocks noGrp="1"/>
          </p:cNvSpPr>
          <p:nvPr>
            <p:ph idx="1"/>
          </p:nvPr>
        </p:nvSpPr>
        <p:spPr/>
        <p:txBody>
          <a:bodyPr>
            <a:normAutofit/>
          </a:bodyPr>
          <a:lstStyle/>
          <a:p>
            <a:r>
              <a:rPr lang="en-US" dirty="0" smtClean="0"/>
              <a:t>So I think we can do that by adjusting fire-rate or accuracy of the weapon.</a:t>
            </a:r>
          </a:p>
          <a:p>
            <a:r>
              <a:rPr lang="en-US" dirty="0" smtClean="0"/>
              <a:t>Now </a:t>
            </a:r>
            <a:r>
              <a:rPr lang="en-US" dirty="0" smtClean="0"/>
              <a:t>I know that unreal tournament had a sniper rifle so there must be something already implemented to handle zooming in, and there is. </a:t>
            </a:r>
            <a:endParaRPr lang="en-US" dirty="0" smtClean="0"/>
          </a:p>
          <a:p>
            <a:r>
              <a:rPr lang="en-US" dirty="0" smtClean="0"/>
              <a:t>In </a:t>
            </a:r>
            <a:r>
              <a:rPr lang="en-US" i="1" dirty="0" err="1" smtClean="0"/>
              <a:t>UTWeapon</a:t>
            </a:r>
            <a:r>
              <a:rPr lang="en-US" i="1" dirty="0" smtClean="0"/>
              <a:t> </a:t>
            </a:r>
            <a:r>
              <a:rPr lang="en-US" dirty="0" smtClean="0"/>
              <a:t>there are two functions we want to use. </a:t>
            </a:r>
            <a:endParaRPr lang="en-US" dirty="0"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r>
              <a:rPr lang="en-US" dirty="0" smtClean="0"/>
              <a:t> Mod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One </a:t>
            </a:r>
            <a:r>
              <a:rPr lang="en-US" dirty="0" smtClean="0"/>
              <a:t>is </a:t>
            </a:r>
            <a:r>
              <a:rPr lang="en-US" i="1" dirty="0" err="1" smtClean="0"/>
              <a:t>StartZoom</a:t>
            </a:r>
            <a:r>
              <a:rPr lang="en-US" i="1" dirty="0" smtClean="0"/>
              <a:t>(</a:t>
            </a:r>
            <a:r>
              <a:rPr lang="en-US" i="1" dirty="0" err="1" smtClean="0"/>
              <a:t>UTPlayerController</a:t>
            </a:r>
            <a:r>
              <a:rPr lang="en-US" i="1" dirty="0" smtClean="0"/>
              <a:t> PC)</a:t>
            </a:r>
            <a:r>
              <a:rPr lang="en-US" dirty="0" smtClean="0"/>
              <a:t> which just zooms the camera that’s attached to our player </a:t>
            </a:r>
            <a:endParaRPr lang="en-US" dirty="0" smtClean="0"/>
          </a:p>
          <a:p>
            <a:r>
              <a:rPr lang="en-US" i="1" dirty="0" err="1" smtClean="0"/>
              <a:t>EndZoom</a:t>
            </a:r>
            <a:r>
              <a:rPr lang="en-US" i="1" dirty="0" smtClean="0"/>
              <a:t>(</a:t>
            </a:r>
            <a:r>
              <a:rPr lang="en-US" i="1" dirty="0" err="1" smtClean="0"/>
              <a:t>UTPlayercontroller</a:t>
            </a:r>
            <a:r>
              <a:rPr lang="en-US" i="1" dirty="0" smtClean="0"/>
              <a:t> </a:t>
            </a:r>
            <a:r>
              <a:rPr lang="en-US" i="1" dirty="0" smtClean="0"/>
              <a:t>PC)</a:t>
            </a:r>
            <a:r>
              <a:rPr lang="en-US" dirty="0" smtClean="0"/>
              <a:t> which stops the zooming.</a:t>
            </a:r>
          </a:p>
          <a:p>
            <a:r>
              <a:rPr lang="en-US" dirty="0" smtClean="0"/>
              <a:t>To set up what we’re going to do next. Copy both of those functions into the plasma rocket launcher class.</a:t>
            </a:r>
          </a:p>
          <a:p>
            <a:r>
              <a:rPr lang="en-US" dirty="0" smtClean="0"/>
              <a:t>Looking through the </a:t>
            </a:r>
            <a:r>
              <a:rPr lang="en-US" dirty="0" err="1" smtClean="0"/>
              <a:t>UTWeapon</a:t>
            </a:r>
            <a:r>
              <a:rPr lang="en-US" dirty="0" smtClean="0"/>
              <a:t> properties we see more things that we can override. </a:t>
            </a:r>
          </a:p>
          <a:p>
            <a:pPr lvl="1"/>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r>
              <a:rPr lang="en-US" dirty="0" smtClean="0"/>
              <a:t> Mod</a:t>
            </a:r>
            <a:endParaRPr lang="en-US" dirty="0"/>
          </a:p>
        </p:txBody>
      </p:sp>
      <p:sp>
        <p:nvSpPr>
          <p:cNvPr id="3" name="Content Placeholder 2"/>
          <p:cNvSpPr>
            <a:spLocks noGrp="1"/>
          </p:cNvSpPr>
          <p:nvPr>
            <p:ph idx="1"/>
          </p:nvPr>
        </p:nvSpPr>
        <p:spPr/>
        <p:txBody>
          <a:bodyPr>
            <a:normAutofit fontScale="92500" lnSpcReduction="10000"/>
          </a:bodyPr>
          <a:lstStyle/>
          <a:p>
            <a:pPr lvl="1"/>
            <a:r>
              <a:rPr lang="en-US" i="1" dirty="0" smtClean="0"/>
              <a:t>/** </a:t>
            </a:r>
            <a:r>
              <a:rPr lang="en-US" i="1" dirty="0" smtClean="0"/>
              <a:t>If set to non-zero, this fire mode will zoom the weapon. */</a:t>
            </a:r>
          </a:p>
          <a:p>
            <a:pPr lvl="1"/>
            <a:r>
              <a:rPr lang="en-US" i="1" dirty="0" err="1" smtClean="0"/>
              <a:t>var</a:t>
            </a:r>
            <a:r>
              <a:rPr lang="en-US" i="1" dirty="0" smtClean="0"/>
              <a:t> array&lt;byte&gt;</a:t>
            </a:r>
            <a:r>
              <a:rPr lang="en-US" i="1" dirty="0" err="1" smtClean="0"/>
              <a:t>bZoomedFireMode</a:t>
            </a:r>
            <a:r>
              <a:rPr lang="en-US" i="1" dirty="0" smtClean="0"/>
              <a:t>;</a:t>
            </a:r>
          </a:p>
          <a:p>
            <a:pPr lvl="2"/>
            <a:r>
              <a:rPr lang="en-US" dirty="0" smtClean="0"/>
              <a:t>This is the property we’ll need to set so our RMB does the zooming.</a:t>
            </a:r>
          </a:p>
          <a:p>
            <a:pPr lvl="1"/>
            <a:r>
              <a:rPr lang="en-US" dirty="0" err="1" smtClean="0"/>
              <a:t>var</a:t>
            </a:r>
            <a:r>
              <a:rPr lang="en-US" dirty="0" smtClean="0"/>
              <a:t> float </a:t>
            </a:r>
            <a:r>
              <a:rPr lang="en-US" dirty="0" err="1" smtClean="0"/>
              <a:t>ZoomedTargetFOV</a:t>
            </a:r>
            <a:r>
              <a:rPr lang="en-US" dirty="0" smtClean="0"/>
              <a:t>;</a:t>
            </a:r>
          </a:p>
          <a:p>
            <a:pPr lvl="2"/>
            <a:r>
              <a:rPr lang="en-US" dirty="0" smtClean="0"/>
              <a:t>How much zoom do we want?</a:t>
            </a:r>
          </a:p>
          <a:p>
            <a:pPr lvl="1"/>
            <a:r>
              <a:rPr lang="en-US" dirty="0" err="1" smtClean="0"/>
              <a:t>var</a:t>
            </a:r>
            <a:r>
              <a:rPr lang="en-US" dirty="0" smtClean="0"/>
              <a:t> float </a:t>
            </a:r>
            <a:r>
              <a:rPr lang="en-US" dirty="0" err="1" smtClean="0"/>
              <a:t>ZoomedRate</a:t>
            </a:r>
            <a:r>
              <a:rPr lang="en-US" dirty="0" smtClean="0"/>
              <a:t>;</a:t>
            </a:r>
          </a:p>
          <a:p>
            <a:pPr lvl="2"/>
            <a:r>
              <a:rPr lang="en-US" dirty="0" smtClean="0"/>
              <a:t>How quickly do we want to zoom in</a:t>
            </a:r>
          </a:p>
          <a:p>
            <a:pPr lvl="1"/>
            <a:r>
              <a:rPr lang="en-US" dirty="0" err="1" smtClean="0"/>
              <a:t>var</a:t>
            </a:r>
            <a:r>
              <a:rPr lang="en-US" dirty="0" smtClean="0"/>
              <a:t> float </a:t>
            </a:r>
            <a:r>
              <a:rPr lang="en-US" dirty="0" err="1" smtClean="0"/>
              <a:t>ZoomFadeTime</a:t>
            </a:r>
            <a:r>
              <a:rPr lang="en-US" dirty="0" smtClean="0"/>
              <a:t>;</a:t>
            </a:r>
          </a:p>
          <a:p>
            <a:pPr lvl="2"/>
            <a:r>
              <a:rPr lang="en-US" dirty="0" smtClean="0"/>
              <a:t>A timing variable to adjust how our zoom in and out looks</a:t>
            </a:r>
          </a:p>
          <a:p>
            <a:pPr lvl="1"/>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r>
              <a:rPr lang="en-US" dirty="0" smtClean="0"/>
              <a:t> Mod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 here is what we’ll set those to</a:t>
            </a:r>
          </a:p>
          <a:p>
            <a:pPr lvl="1">
              <a:buNone/>
            </a:pPr>
            <a:r>
              <a:rPr lang="en-US" dirty="0" err="1" smtClean="0">
                <a:latin typeface="Courier New" pitchFamily="49" charset="0"/>
                <a:cs typeface="Courier New" pitchFamily="49" charset="0"/>
              </a:rPr>
              <a:t>DefaultProperties</a:t>
            </a:r>
            <a:endParaRPr lang="en-US" dirty="0" smtClean="0">
              <a:latin typeface="Courier New" pitchFamily="49" charset="0"/>
              <a:cs typeface="Courier New" pitchFamily="49" charset="0"/>
            </a:endParaRPr>
          </a:p>
          <a:p>
            <a:pPr lvl="1">
              <a:buNone/>
            </a:pPr>
            <a:r>
              <a:rPr lang="en-US" dirty="0" smtClean="0">
                <a:latin typeface="Courier New" pitchFamily="49" charset="0"/>
                <a:cs typeface="Courier New" pitchFamily="49" charset="0"/>
              </a:rPr>
              <a:t>{</a:t>
            </a:r>
          </a:p>
          <a:p>
            <a:pPr lvl="2">
              <a:buNone/>
            </a:pPr>
            <a:r>
              <a:rPr lang="en-US" dirty="0" smtClean="0">
                <a:latin typeface="Courier New" pitchFamily="49" charset="0"/>
                <a:cs typeface="Courier New" pitchFamily="49" charset="0"/>
              </a:rPr>
              <a:t>// Zoom on RMB, 0 in array is LMB, 1 is</a:t>
            </a:r>
          </a:p>
          <a:p>
            <a:pPr lvl="2">
              <a:buNone/>
            </a:pPr>
            <a:r>
              <a:rPr lang="en-US" dirty="0" smtClean="0">
                <a:latin typeface="Courier New" pitchFamily="49" charset="0"/>
                <a:cs typeface="Courier New" pitchFamily="49" charset="0"/>
              </a:rPr>
              <a:t>// RMB</a:t>
            </a:r>
          </a:p>
          <a:p>
            <a:pPr lvl="2">
              <a:buNone/>
            </a:pPr>
            <a:r>
              <a:rPr lang="en-US" dirty="0" err="1" smtClean="0">
                <a:latin typeface="Courier New" pitchFamily="49" charset="0"/>
                <a:cs typeface="Courier New" pitchFamily="49" charset="0"/>
              </a:rPr>
              <a:t>bZoomedFireMode</a:t>
            </a:r>
            <a:r>
              <a:rPr lang="en-US" dirty="0" smtClean="0">
                <a:latin typeface="Courier New" pitchFamily="49" charset="0"/>
                <a:cs typeface="Courier New" pitchFamily="49" charset="0"/>
              </a:rPr>
              <a:t>(1)=1</a:t>
            </a:r>
          </a:p>
          <a:p>
            <a:pPr lvl="2">
              <a:buNone/>
            </a:pPr>
            <a:r>
              <a:rPr lang="en-US" dirty="0" err="1" smtClean="0">
                <a:latin typeface="Courier New" pitchFamily="49" charset="0"/>
                <a:cs typeface="Courier New" pitchFamily="49" charset="0"/>
              </a:rPr>
              <a:t>ZoomedTargetFOV</a:t>
            </a:r>
            <a:r>
              <a:rPr lang="en-US" dirty="0" smtClean="0">
                <a:latin typeface="Courier New" pitchFamily="49" charset="0"/>
                <a:cs typeface="Courier New" pitchFamily="49" charset="0"/>
              </a:rPr>
              <a:t>=60.0</a:t>
            </a:r>
          </a:p>
          <a:p>
            <a:pPr lvl="2">
              <a:buNone/>
            </a:pPr>
            <a:r>
              <a:rPr lang="en-US" dirty="0" err="1" smtClean="0">
                <a:latin typeface="Courier New" pitchFamily="49" charset="0"/>
                <a:cs typeface="Courier New" pitchFamily="49" charset="0"/>
              </a:rPr>
              <a:t>ZoomedRate</a:t>
            </a:r>
            <a:r>
              <a:rPr lang="en-US" dirty="0" smtClean="0">
                <a:latin typeface="Courier New" pitchFamily="49" charset="0"/>
                <a:cs typeface="Courier New" pitchFamily="49" charset="0"/>
              </a:rPr>
              <a:t>=150.0</a:t>
            </a:r>
          </a:p>
          <a:p>
            <a:pPr lvl="2">
              <a:buNone/>
            </a:pPr>
            <a:endParaRPr lang="en-US" dirty="0" smtClean="0">
              <a:latin typeface="Courier New" pitchFamily="49" charset="0"/>
              <a:cs typeface="Courier New" pitchFamily="49" charset="0"/>
            </a:endParaRPr>
          </a:p>
          <a:p>
            <a:pPr lvl="2">
              <a:buNone/>
            </a:pPr>
            <a:r>
              <a:rPr lang="en-US" dirty="0" err="1" smtClean="0">
                <a:latin typeface="Courier New" pitchFamily="49" charset="0"/>
                <a:cs typeface="Courier New" pitchFamily="49" charset="0"/>
              </a:rPr>
              <a:t>ZoomFadeTime</a:t>
            </a:r>
            <a:r>
              <a:rPr lang="en-US" dirty="0" smtClean="0">
                <a:latin typeface="Courier New" pitchFamily="49" charset="0"/>
                <a:cs typeface="Courier New" pitchFamily="49" charset="0"/>
              </a:rPr>
              <a:t>=.5</a:t>
            </a:r>
          </a:p>
          <a:p>
            <a:pPr lvl="1">
              <a:buNone/>
            </a:pPr>
            <a:r>
              <a:rPr lang="en-US" dirty="0" smtClean="0">
                <a:latin typeface="Courier New" pitchFamily="49" charset="0"/>
                <a:cs typeface="Courier New" pitchFamily="49" charset="0"/>
              </a:rPr>
              <a:t>}</a:t>
            </a:r>
          </a:p>
          <a:p>
            <a:pPr>
              <a:buNone/>
            </a:pP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r>
              <a:rPr lang="en-US" dirty="0" smtClean="0"/>
              <a:t> Mod</a:t>
            </a:r>
            <a:endParaRPr lang="en-US" dirty="0"/>
          </a:p>
        </p:txBody>
      </p:sp>
      <p:sp>
        <p:nvSpPr>
          <p:cNvPr id="3" name="Content Placeholder 2"/>
          <p:cNvSpPr>
            <a:spLocks noGrp="1"/>
          </p:cNvSpPr>
          <p:nvPr>
            <p:ph idx="1"/>
          </p:nvPr>
        </p:nvSpPr>
        <p:spPr/>
        <p:txBody>
          <a:bodyPr>
            <a:normAutofit/>
          </a:bodyPr>
          <a:lstStyle/>
          <a:p>
            <a:r>
              <a:rPr lang="en-US" dirty="0" smtClean="0"/>
              <a:t>Okay so we want to make so that we can only fire in semi-automatic mode when we’re zoomed in. </a:t>
            </a:r>
            <a:endParaRPr lang="en-US" dirty="0" smtClean="0"/>
          </a:p>
          <a:p>
            <a:r>
              <a:rPr lang="en-US" dirty="0" smtClean="0"/>
              <a:t>That </a:t>
            </a:r>
            <a:r>
              <a:rPr lang="en-US" dirty="0" smtClean="0"/>
              <a:t>is to say we only fire one round per mouse click when zoomed in and </a:t>
            </a:r>
            <a:r>
              <a:rPr lang="en-US" dirty="0" smtClean="0"/>
              <a:t>fully </a:t>
            </a:r>
            <a:r>
              <a:rPr lang="en-US" dirty="0" smtClean="0"/>
              <a:t>automatic when not zoomed in.</a:t>
            </a:r>
          </a:p>
          <a:p>
            <a:pPr lvl="2">
              <a:buNone/>
            </a:pPr>
            <a:endParaRPr lang="en-US" dirty="0" smtClean="0">
              <a:latin typeface="Courier New" pitchFamily="49" charset="0"/>
              <a:cs typeface="Courier New" pitchFamily="49" charset="0"/>
            </a:endParaRPr>
          </a:p>
          <a:p>
            <a:pPr>
              <a:buNone/>
            </a:pPr>
            <a:endParaRPr lang="en-US" i="1" dirty="0"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r>
              <a:rPr lang="en-US" dirty="0" smtClean="0"/>
              <a:t> Mod</a:t>
            </a:r>
            <a:endParaRPr lang="en-US" dirty="0"/>
          </a:p>
        </p:txBody>
      </p:sp>
      <p:sp>
        <p:nvSpPr>
          <p:cNvPr id="3" name="Content Placeholder 2"/>
          <p:cNvSpPr>
            <a:spLocks noGrp="1"/>
          </p:cNvSpPr>
          <p:nvPr>
            <p:ph idx="1"/>
          </p:nvPr>
        </p:nvSpPr>
        <p:spPr/>
        <p:txBody>
          <a:bodyPr>
            <a:normAutofit/>
          </a:bodyPr>
          <a:lstStyle/>
          <a:p>
            <a:r>
              <a:rPr lang="en-US" dirty="0" smtClean="0"/>
              <a:t>So </a:t>
            </a:r>
            <a:r>
              <a:rPr lang="en-US" dirty="0" smtClean="0"/>
              <a:t>we’ll need a global variable and let’s call it </a:t>
            </a:r>
            <a:r>
              <a:rPr lang="en-US" i="1" dirty="0" err="1" smtClean="0"/>
              <a:t>var</a:t>
            </a:r>
            <a:r>
              <a:rPr lang="en-US" i="1" dirty="0" smtClean="0"/>
              <a:t> </a:t>
            </a:r>
            <a:r>
              <a:rPr lang="en-US" i="1" dirty="0" err="1" smtClean="0"/>
              <a:t>bool</a:t>
            </a:r>
            <a:r>
              <a:rPr lang="en-US" i="1" dirty="0" smtClean="0"/>
              <a:t> </a:t>
            </a:r>
            <a:r>
              <a:rPr lang="en-US" i="1" dirty="0" err="1" smtClean="0"/>
              <a:t>bIsZoomedInState</a:t>
            </a:r>
            <a:r>
              <a:rPr lang="en-US" i="1" dirty="0" smtClean="0"/>
              <a:t> </a:t>
            </a:r>
            <a:r>
              <a:rPr lang="en-US" dirty="0" smtClean="0"/>
              <a:t>and in </a:t>
            </a:r>
            <a:r>
              <a:rPr lang="en-US" i="1" dirty="0" err="1" smtClean="0"/>
              <a:t>DefaultProperties</a:t>
            </a:r>
            <a:r>
              <a:rPr lang="en-US" i="1" dirty="0" smtClean="0"/>
              <a:t> </a:t>
            </a:r>
            <a:r>
              <a:rPr lang="en-US" dirty="0" smtClean="0"/>
              <a:t>set it to false because our default state isn’t going to be zoomed in.</a:t>
            </a:r>
          </a:p>
          <a:p>
            <a:r>
              <a:rPr lang="en-US" dirty="0" smtClean="0"/>
              <a:t>We also want to reuse the </a:t>
            </a:r>
            <a:r>
              <a:rPr lang="en-US" i="1" dirty="0" err="1" smtClean="0"/>
              <a:t>StartZoom</a:t>
            </a:r>
            <a:r>
              <a:rPr lang="en-US" i="1" dirty="0" smtClean="0"/>
              <a:t> </a:t>
            </a:r>
            <a:r>
              <a:rPr lang="en-US" dirty="0" smtClean="0"/>
              <a:t>and </a:t>
            </a:r>
            <a:r>
              <a:rPr lang="en-US" i="1" dirty="0" err="1" smtClean="0"/>
              <a:t>EndZoom</a:t>
            </a:r>
            <a:r>
              <a:rPr lang="en-US" i="1" dirty="0" smtClean="0"/>
              <a:t> </a:t>
            </a:r>
            <a:r>
              <a:rPr lang="en-US" dirty="0" smtClean="0"/>
              <a:t>functions in </a:t>
            </a:r>
            <a:r>
              <a:rPr lang="en-US" dirty="0" err="1" smtClean="0"/>
              <a:t>UTWeapon</a:t>
            </a:r>
            <a:r>
              <a:rPr lang="en-US" dirty="0" smtClean="0"/>
              <a:t>. </a:t>
            </a:r>
            <a:endParaRPr lang="en-US" dirty="0" smtClean="0"/>
          </a:p>
          <a:p>
            <a:r>
              <a:rPr lang="en-US" dirty="0" smtClean="0"/>
              <a:t>So </a:t>
            </a:r>
            <a:r>
              <a:rPr lang="en-US" dirty="0" smtClean="0"/>
              <a:t>remove what’s in their bodies right now and do this</a:t>
            </a:r>
          </a:p>
          <a:p>
            <a:pPr lvl="2">
              <a:buNone/>
            </a:pPr>
            <a:endParaRPr lang="en-US" dirty="0" smtClean="0">
              <a:latin typeface="Courier New" pitchFamily="49" charset="0"/>
              <a:cs typeface="Courier New" pitchFamily="49" charset="0"/>
            </a:endParaRPr>
          </a:p>
          <a:p>
            <a:pPr>
              <a:buNone/>
            </a:pPr>
            <a:endParaRPr lang="en-US" i="1"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Delegates</a:t>
            </a:r>
            <a:endParaRPr lang="en-US" dirty="0"/>
          </a:p>
        </p:txBody>
      </p:sp>
      <p:sp>
        <p:nvSpPr>
          <p:cNvPr id="3" name="Content Placeholder 2"/>
          <p:cNvSpPr>
            <a:spLocks noGrp="1"/>
          </p:cNvSpPr>
          <p:nvPr>
            <p:ph idx="1"/>
          </p:nvPr>
        </p:nvSpPr>
        <p:spPr/>
        <p:txBody>
          <a:bodyPr>
            <a:normAutofit fontScale="70000" lnSpcReduction="20000"/>
          </a:bodyPr>
          <a:lstStyle/>
          <a:p>
            <a:r>
              <a:rPr lang="en-US" sz="5000" dirty="0" smtClean="0"/>
              <a:t>Function assignment. In order to use the delegate you need it to know what function it is referencing</a:t>
            </a:r>
            <a:r>
              <a:rPr lang="en-US" dirty="0" smtClean="0"/>
              <a:t>.</a:t>
            </a:r>
          </a:p>
          <a:p>
            <a:pPr>
              <a:buNone/>
            </a:pPr>
            <a:endParaRPr lang="en-US" dirty="0" smtClean="0">
              <a:latin typeface="Courier New" pitchFamily="49" charset="0"/>
              <a:cs typeface="Courier New" pitchFamily="49" charset="0"/>
            </a:endParaRPr>
          </a:p>
          <a:p>
            <a:pPr>
              <a:buNone/>
            </a:pPr>
            <a:r>
              <a:rPr lang="en-US" dirty="0" smtClean="0">
                <a:latin typeface="Courier New" pitchFamily="49" charset="0"/>
                <a:cs typeface="Courier New" pitchFamily="49" charset="0"/>
              </a:rPr>
              <a:t>Class </a:t>
            </a:r>
            <a:r>
              <a:rPr lang="en-US" dirty="0" err="1" smtClean="0">
                <a:latin typeface="Courier New" pitchFamily="49" charset="0"/>
                <a:cs typeface="Courier New" pitchFamily="49" charset="0"/>
              </a:rPr>
              <a:t>myClass</a:t>
            </a:r>
            <a:r>
              <a:rPr lang="en-US" dirty="0" smtClean="0">
                <a:latin typeface="Courier New" pitchFamily="49" charset="0"/>
                <a:cs typeface="Courier New" pitchFamily="49" charset="0"/>
              </a:rPr>
              <a:t> extends object;</a:t>
            </a:r>
          </a:p>
          <a:p>
            <a:pPr>
              <a:buNone/>
            </a:pPr>
            <a:endParaRPr lang="en-US" dirty="0" smtClean="0">
              <a:latin typeface="Courier New" pitchFamily="49" charset="0"/>
              <a:cs typeface="Courier New" pitchFamily="49" charset="0"/>
            </a:endParaRPr>
          </a:p>
          <a:p>
            <a:pPr>
              <a:buNone/>
            </a:pPr>
            <a:r>
              <a:rPr lang="en-US" dirty="0" err="1" smtClean="0">
                <a:latin typeface="Courier New" pitchFamily="49" charset="0"/>
                <a:cs typeface="Courier New" pitchFamily="49" charset="0"/>
              </a:rPr>
              <a:t>var</a:t>
            </a:r>
            <a:r>
              <a:rPr lang="en-US" dirty="0" smtClean="0">
                <a:latin typeface="Courier New" pitchFamily="49" charset="0"/>
                <a:cs typeface="Courier New" pitchFamily="49" charset="0"/>
              </a:rPr>
              <a:t> Button </a:t>
            </a:r>
            <a:r>
              <a:rPr lang="en-US" dirty="0" err="1" smtClean="0">
                <a:latin typeface="Courier New" pitchFamily="49" charset="0"/>
                <a:cs typeface="Courier New" pitchFamily="49" charset="0"/>
              </a:rPr>
              <a:t>aButton</a:t>
            </a:r>
            <a:r>
              <a:rPr lang="en-US" dirty="0" smtClean="0">
                <a:latin typeface="Courier New" pitchFamily="49" charset="0"/>
                <a:cs typeface="Courier New" pitchFamily="49" charset="0"/>
              </a:rPr>
              <a:t>;</a:t>
            </a:r>
          </a:p>
          <a:p>
            <a:pPr>
              <a:buNone/>
            </a:pPr>
            <a:endParaRPr lang="en-US" dirty="0" smtClean="0">
              <a:latin typeface="Courier New" pitchFamily="49" charset="0"/>
              <a:cs typeface="Courier New" pitchFamily="49" charset="0"/>
            </a:endParaRPr>
          </a:p>
          <a:p>
            <a:pPr>
              <a:buNone/>
            </a:pPr>
            <a:r>
              <a:rPr lang="en-US" dirty="0" smtClean="0">
                <a:latin typeface="Courier New" pitchFamily="49" charset="0"/>
                <a:cs typeface="Courier New" pitchFamily="49" charset="0"/>
              </a:rPr>
              <a:t>function bar(</a:t>
            </a:r>
            <a:r>
              <a:rPr lang="en-US" dirty="0" err="1" smtClean="0">
                <a:latin typeface="Courier New" pitchFamily="49" charset="0"/>
                <a:cs typeface="Courier New" pitchFamily="49" charset="0"/>
              </a:rPr>
              <a:t>int</a:t>
            </a:r>
            <a:r>
              <a:rPr lang="en-US" dirty="0" smtClean="0">
                <a:latin typeface="Courier New" pitchFamily="49" charset="0"/>
                <a:cs typeface="Courier New" pitchFamily="49" charset="0"/>
              </a:rPr>
              <a:t> a, </a:t>
            </a:r>
            <a:r>
              <a:rPr lang="en-US" dirty="0" err="1" smtClean="0">
                <a:latin typeface="Courier New" pitchFamily="49" charset="0"/>
                <a:cs typeface="Courier New" pitchFamily="49" charset="0"/>
              </a:rPr>
              <a:t>int</a:t>
            </a:r>
            <a:r>
              <a:rPr lang="en-US" dirty="0" smtClean="0">
                <a:latin typeface="Courier New" pitchFamily="49" charset="0"/>
                <a:cs typeface="Courier New" pitchFamily="49" charset="0"/>
              </a:rPr>
              <a:t> b) </a:t>
            </a:r>
          </a:p>
          <a:p>
            <a:pPr>
              <a:buNone/>
            </a:pPr>
            <a:r>
              <a:rPr lang="en-US" dirty="0" smtClean="0">
                <a:latin typeface="Courier New" pitchFamily="49" charset="0"/>
                <a:cs typeface="Courier New" pitchFamily="49" charset="0"/>
              </a:rPr>
              <a:t>{</a:t>
            </a:r>
          </a:p>
          <a:p>
            <a:pPr>
              <a:buNone/>
            </a:pP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aButton.OnClick</a:t>
            </a:r>
            <a:r>
              <a:rPr lang="en-US" dirty="0" smtClean="0">
                <a:latin typeface="Courier New" pitchFamily="49" charset="0"/>
                <a:cs typeface="Courier New" pitchFamily="49" charset="0"/>
              </a:rPr>
              <a:t> = </a:t>
            </a:r>
            <a:r>
              <a:rPr lang="en-US" dirty="0" err="1" smtClean="0">
                <a:latin typeface="Courier New" pitchFamily="49" charset="0"/>
                <a:cs typeface="Courier New" pitchFamily="49" charset="0"/>
              </a:rPr>
              <a:t>someFunc</a:t>
            </a:r>
            <a:r>
              <a:rPr lang="en-US" dirty="0" smtClean="0">
                <a:latin typeface="Courier New" pitchFamily="49" charset="0"/>
                <a:cs typeface="Courier New" pitchFamily="49" charset="0"/>
              </a:rPr>
              <a:t>;</a:t>
            </a:r>
          </a:p>
          <a:p>
            <a:pPr>
              <a:buNone/>
            </a:pPr>
            <a:r>
              <a:rPr lang="en-US" dirty="0" smtClean="0">
                <a:latin typeface="Courier New" pitchFamily="49" charset="0"/>
                <a:cs typeface="Courier New" pitchFamily="49" charset="0"/>
              </a:rPr>
              <a:t>}</a:t>
            </a:r>
          </a:p>
          <a:p>
            <a:pPr>
              <a:buNone/>
            </a:pPr>
            <a:endParaRPr lang="en-US" dirty="0" smtClean="0">
              <a:latin typeface="Courier New" pitchFamily="49" charset="0"/>
              <a:cs typeface="Courier New" pitchFamily="49" charset="0"/>
            </a:endParaRPr>
          </a:p>
          <a:p>
            <a:pPr>
              <a:buNone/>
            </a:pPr>
            <a:endParaRPr lang="en-US" sz="50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r>
              <a:rPr lang="en-US" dirty="0" smtClean="0"/>
              <a:t> Mod</a:t>
            </a:r>
            <a:endParaRPr lang="en-US" dirty="0"/>
          </a:p>
        </p:txBody>
      </p:sp>
      <p:sp>
        <p:nvSpPr>
          <p:cNvPr id="3" name="Content Placeholder 2"/>
          <p:cNvSpPr>
            <a:spLocks noGrp="1"/>
          </p:cNvSpPr>
          <p:nvPr>
            <p:ph idx="1"/>
          </p:nvPr>
        </p:nvSpPr>
        <p:spPr/>
        <p:txBody>
          <a:bodyPr>
            <a:normAutofit fontScale="40000" lnSpcReduction="20000"/>
          </a:bodyPr>
          <a:lstStyle/>
          <a:p>
            <a:pPr lvl="2">
              <a:buNone/>
            </a:pPr>
            <a:endParaRPr lang="en-US" dirty="0" smtClean="0">
              <a:latin typeface="Courier New" pitchFamily="49" charset="0"/>
              <a:cs typeface="Courier New" pitchFamily="49" charset="0"/>
            </a:endParaRPr>
          </a:p>
          <a:p>
            <a:pPr>
              <a:buNone/>
            </a:pPr>
            <a:r>
              <a:rPr lang="en-US" sz="5000" dirty="0" err="1" smtClean="0">
                <a:latin typeface="Courier New" pitchFamily="49" charset="0"/>
                <a:cs typeface="Courier New" pitchFamily="49" charset="0"/>
              </a:rPr>
              <a:t>var</a:t>
            </a:r>
            <a:r>
              <a:rPr lang="en-US" sz="5000" dirty="0" smtClean="0">
                <a:latin typeface="Courier New" pitchFamily="49" charset="0"/>
                <a:cs typeface="Courier New" pitchFamily="49" charset="0"/>
              </a:rPr>
              <a:t> </a:t>
            </a:r>
            <a:r>
              <a:rPr lang="en-US" sz="5000" dirty="0" err="1" smtClean="0">
                <a:latin typeface="Courier New" pitchFamily="49" charset="0"/>
                <a:cs typeface="Courier New" pitchFamily="49" charset="0"/>
              </a:rPr>
              <a:t>bool</a:t>
            </a:r>
            <a:r>
              <a:rPr lang="en-US" sz="5000" dirty="0" smtClean="0">
                <a:latin typeface="Courier New" pitchFamily="49" charset="0"/>
                <a:cs typeface="Courier New" pitchFamily="49" charset="0"/>
              </a:rPr>
              <a:t> </a:t>
            </a:r>
            <a:r>
              <a:rPr lang="en-US" sz="5000" dirty="0" err="1" smtClean="0">
                <a:latin typeface="Courier New" pitchFamily="49" charset="0"/>
                <a:cs typeface="Courier New" pitchFamily="49" charset="0"/>
              </a:rPr>
              <a:t>bIsZoomedInState</a:t>
            </a:r>
            <a:r>
              <a:rPr lang="en-US" sz="5000" dirty="0" smtClean="0">
                <a:latin typeface="Courier New" pitchFamily="49" charset="0"/>
                <a:cs typeface="Courier New" pitchFamily="49" charset="0"/>
              </a:rPr>
              <a:t>;</a:t>
            </a:r>
          </a:p>
          <a:p>
            <a:pPr>
              <a:buNone/>
            </a:pPr>
            <a:endParaRPr lang="en-US" sz="5000" dirty="0" smtClean="0">
              <a:latin typeface="Courier New" pitchFamily="49" charset="0"/>
              <a:cs typeface="Courier New" pitchFamily="49" charset="0"/>
            </a:endParaRPr>
          </a:p>
          <a:p>
            <a:pPr>
              <a:buNone/>
            </a:pPr>
            <a:r>
              <a:rPr lang="en-US" sz="5000" dirty="0" smtClean="0">
                <a:latin typeface="Courier New" pitchFamily="49" charset="0"/>
                <a:cs typeface="Courier New" pitchFamily="49" charset="0"/>
              </a:rPr>
              <a:t>simulated function </a:t>
            </a:r>
            <a:r>
              <a:rPr lang="en-US" sz="5000" dirty="0" err="1" smtClean="0">
                <a:latin typeface="Courier New" pitchFamily="49" charset="0"/>
                <a:cs typeface="Courier New" pitchFamily="49" charset="0"/>
              </a:rPr>
              <a:t>StartZoom</a:t>
            </a:r>
            <a:r>
              <a:rPr lang="en-US" sz="5000" dirty="0" smtClean="0">
                <a:latin typeface="Courier New" pitchFamily="49" charset="0"/>
                <a:cs typeface="Courier New" pitchFamily="49" charset="0"/>
              </a:rPr>
              <a:t>(</a:t>
            </a:r>
            <a:r>
              <a:rPr lang="en-US" sz="5000" dirty="0" err="1" smtClean="0">
                <a:latin typeface="Courier New" pitchFamily="49" charset="0"/>
                <a:cs typeface="Courier New" pitchFamily="49" charset="0"/>
              </a:rPr>
              <a:t>UTPlayerController</a:t>
            </a:r>
            <a:r>
              <a:rPr lang="en-US" sz="5000" dirty="0" smtClean="0">
                <a:latin typeface="Courier New" pitchFamily="49" charset="0"/>
                <a:cs typeface="Courier New" pitchFamily="49" charset="0"/>
              </a:rPr>
              <a:t> PC)</a:t>
            </a:r>
          </a:p>
          <a:p>
            <a:pPr>
              <a:buNone/>
            </a:pPr>
            <a:r>
              <a:rPr lang="en-US" sz="5000" dirty="0" smtClean="0">
                <a:latin typeface="Courier New" pitchFamily="49" charset="0"/>
                <a:cs typeface="Courier New" pitchFamily="49" charset="0"/>
              </a:rPr>
              <a:t>{</a:t>
            </a:r>
          </a:p>
          <a:p>
            <a:pPr lvl="1">
              <a:buNone/>
            </a:pPr>
            <a:r>
              <a:rPr lang="en-US" sz="4500" dirty="0" err="1" smtClean="0">
                <a:latin typeface="Courier New" pitchFamily="49" charset="0"/>
                <a:cs typeface="Courier New" pitchFamily="49" charset="0"/>
              </a:rPr>
              <a:t>bIsZoomedInState</a:t>
            </a:r>
            <a:r>
              <a:rPr lang="en-US" sz="4500" dirty="0" smtClean="0">
                <a:latin typeface="Courier New" pitchFamily="49" charset="0"/>
                <a:cs typeface="Courier New" pitchFamily="49" charset="0"/>
              </a:rPr>
              <a:t> = true;</a:t>
            </a:r>
          </a:p>
          <a:p>
            <a:pPr lvl="1">
              <a:buNone/>
            </a:pPr>
            <a:endParaRPr lang="en-US" sz="4500" dirty="0" smtClean="0">
              <a:latin typeface="Courier New" pitchFamily="49" charset="0"/>
              <a:cs typeface="Courier New" pitchFamily="49" charset="0"/>
            </a:endParaRPr>
          </a:p>
          <a:p>
            <a:pPr lvl="1">
              <a:buNone/>
            </a:pPr>
            <a:r>
              <a:rPr lang="en-US" sz="4500" dirty="0" err="1" smtClean="0">
                <a:latin typeface="Courier New" pitchFamily="49" charset="0"/>
                <a:cs typeface="Courier New" pitchFamily="49" charset="0"/>
              </a:rPr>
              <a:t>super.StartZoom</a:t>
            </a:r>
            <a:r>
              <a:rPr lang="en-US" sz="4500" dirty="0" smtClean="0">
                <a:latin typeface="Courier New" pitchFamily="49" charset="0"/>
                <a:cs typeface="Courier New" pitchFamily="49" charset="0"/>
              </a:rPr>
              <a:t>(PC);</a:t>
            </a:r>
          </a:p>
          <a:p>
            <a:pPr>
              <a:buNone/>
            </a:pPr>
            <a:r>
              <a:rPr lang="en-US" sz="5000" dirty="0" smtClean="0">
                <a:latin typeface="Courier New" pitchFamily="49" charset="0"/>
                <a:cs typeface="Courier New" pitchFamily="49" charset="0"/>
              </a:rPr>
              <a:t>}</a:t>
            </a:r>
          </a:p>
          <a:p>
            <a:pPr>
              <a:buNone/>
            </a:pPr>
            <a:r>
              <a:rPr lang="en-US" sz="5000" dirty="0" smtClean="0">
                <a:latin typeface="Courier New" pitchFamily="49" charset="0"/>
                <a:cs typeface="Courier New" pitchFamily="49" charset="0"/>
              </a:rPr>
              <a:t>simulated function </a:t>
            </a:r>
            <a:r>
              <a:rPr lang="en-US" sz="5000" dirty="0" err="1" smtClean="0">
                <a:latin typeface="Courier New" pitchFamily="49" charset="0"/>
                <a:cs typeface="Courier New" pitchFamily="49" charset="0"/>
              </a:rPr>
              <a:t>EndZoom</a:t>
            </a:r>
            <a:r>
              <a:rPr lang="en-US" sz="5000" dirty="0" smtClean="0">
                <a:latin typeface="Courier New" pitchFamily="49" charset="0"/>
                <a:cs typeface="Courier New" pitchFamily="49" charset="0"/>
              </a:rPr>
              <a:t>(</a:t>
            </a:r>
            <a:r>
              <a:rPr lang="en-US" sz="5000" dirty="0" err="1" smtClean="0">
                <a:latin typeface="Courier New" pitchFamily="49" charset="0"/>
                <a:cs typeface="Courier New" pitchFamily="49" charset="0"/>
              </a:rPr>
              <a:t>UTPlayerController</a:t>
            </a:r>
            <a:r>
              <a:rPr lang="en-US" sz="5000" dirty="0" smtClean="0">
                <a:latin typeface="Courier New" pitchFamily="49" charset="0"/>
                <a:cs typeface="Courier New" pitchFamily="49" charset="0"/>
              </a:rPr>
              <a:t> PC)</a:t>
            </a:r>
          </a:p>
          <a:p>
            <a:pPr>
              <a:buNone/>
            </a:pPr>
            <a:r>
              <a:rPr lang="en-US" sz="5000" dirty="0" smtClean="0">
                <a:latin typeface="Courier New" pitchFamily="49" charset="0"/>
                <a:cs typeface="Courier New" pitchFamily="49" charset="0"/>
              </a:rPr>
              <a:t>{</a:t>
            </a:r>
          </a:p>
          <a:p>
            <a:pPr lvl="1">
              <a:buNone/>
            </a:pPr>
            <a:r>
              <a:rPr lang="en-US" sz="4500" dirty="0" err="1" smtClean="0">
                <a:latin typeface="Courier New" pitchFamily="49" charset="0"/>
                <a:cs typeface="Courier New" pitchFamily="49" charset="0"/>
              </a:rPr>
              <a:t>bIsZoomedInState</a:t>
            </a:r>
            <a:r>
              <a:rPr lang="en-US" sz="4500" dirty="0" smtClean="0">
                <a:latin typeface="Courier New" pitchFamily="49" charset="0"/>
                <a:cs typeface="Courier New" pitchFamily="49" charset="0"/>
              </a:rPr>
              <a:t> = false;</a:t>
            </a:r>
          </a:p>
          <a:p>
            <a:pPr lvl="1">
              <a:buNone/>
            </a:pPr>
            <a:endParaRPr lang="en-US" sz="4500" dirty="0" smtClean="0">
              <a:latin typeface="Courier New" pitchFamily="49" charset="0"/>
              <a:cs typeface="Courier New" pitchFamily="49" charset="0"/>
            </a:endParaRPr>
          </a:p>
          <a:p>
            <a:pPr lvl="1">
              <a:buNone/>
            </a:pPr>
            <a:r>
              <a:rPr lang="en-US" sz="4500" dirty="0" err="1" smtClean="0">
                <a:latin typeface="Courier New" pitchFamily="49" charset="0"/>
                <a:cs typeface="Courier New" pitchFamily="49" charset="0"/>
              </a:rPr>
              <a:t>super.EndZoom</a:t>
            </a:r>
            <a:r>
              <a:rPr lang="en-US" sz="4500" dirty="0" smtClean="0">
                <a:latin typeface="Courier New" pitchFamily="49" charset="0"/>
                <a:cs typeface="Courier New" pitchFamily="49" charset="0"/>
              </a:rPr>
              <a:t>(PC);</a:t>
            </a:r>
          </a:p>
          <a:p>
            <a:pPr>
              <a:buNone/>
            </a:pPr>
            <a:r>
              <a:rPr lang="en-US" sz="5000" dirty="0" smtClean="0">
                <a:latin typeface="Courier New" pitchFamily="49" charset="0"/>
                <a:cs typeface="Courier New" pitchFamily="49" charset="0"/>
              </a:rPr>
              <a:t>}</a:t>
            </a:r>
          </a:p>
          <a:p>
            <a:pPr lvl="2">
              <a:buNone/>
            </a:pPr>
            <a:endParaRPr lang="en-US" dirty="0" smtClean="0">
              <a:latin typeface="Courier New" pitchFamily="49" charset="0"/>
              <a:cs typeface="Courier New" pitchFamily="49" charset="0"/>
            </a:endParaRPr>
          </a:p>
          <a:p>
            <a:pPr>
              <a:buNone/>
            </a:pPr>
            <a:endParaRPr lang="en-US" i="1" dirty="0"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r>
              <a:rPr lang="en-US" dirty="0" smtClean="0"/>
              <a:t> Mod</a:t>
            </a:r>
            <a:endParaRPr lang="en-US" dirty="0"/>
          </a:p>
        </p:txBody>
      </p:sp>
      <p:sp>
        <p:nvSpPr>
          <p:cNvPr id="3" name="Content Placeholder 2"/>
          <p:cNvSpPr>
            <a:spLocks noGrp="1"/>
          </p:cNvSpPr>
          <p:nvPr>
            <p:ph idx="1"/>
          </p:nvPr>
        </p:nvSpPr>
        <p:spPr/>
        <p:txBody>
          <a:bodyPr>
            <a:normAutofit fontScale="47500" lnSpcReduction="20000"/>
          </a:bodyPr>
          <a:lstStyle/>
          <a:p>
            <a:endParaRPr lang="en-US" dirty="0" smtClean="0"/>
          </a:p>
          <a:p>
            <a:r>
              <a:rPr lang="en-US" sz="5600" dirty="0" smtClean="0"/>
              <a:t>In </a:t>
            </a:r>
            <a:r>
              <a:rPr lang="en-US" sz="5600" i="1" dirty="0" err="1" smtClean="0"/>
              <a:t>Weapon.uc</a:t>
            </a:r>
            <a:r>
              <a:rPr lang="en-US" sz="5600" dirty="0" smtClean="0"/>
              <a:t> there are two functions that we can use that control the weapon firing. </a:t>
            </a:r>
          </a:p>
          <a:p>
            <a:pPr lvl="1"/>
            <a:r>
              <a:rPr lang="en-US" sz="5600" i="1" dirty="0" err="1" smtClean="0"/>
              <a:t>ShouldRefire</a:t>
            </a:r>
            <a:r>
              <a:rPr lang="en-US" sz="5600" i="1" dirty="0" smtClean="0"/>
              <a:t>()</a:t>
            </a:r>
            <a:r>
              <a:rPr lang="en-US" sz="5600" dirty="0" smtClean="0"/>
              <a:t> </a:t>
            </a:r>
          </a:p>
          <a:p>
            <a:pPr lvl="2"/>
            <a:r>
              <a:rPr lang="en-US" sz="5600" dirty="0" smtClean="0"/>
              <a:t>Checks to see if the weapon can fire again.</a:t>
            </a:r>
          </a:p>
          <a:p>
            <a:pPr lvl="1"/>
            <a:r>
              <a:rPr lang="en-US" sz="5600" i="1" dirty="0" err="1" smtClean="0"/>
              <a:t>StartFire</a:t>
            </a:r>
            <a:r>
              <a:rPr lang="en-US" sz="5600" i="1" dirty="0" smtClean="0"/>
              <a:t>(byte </a:t>
            </a:r>
            <a:r>
              <a:rPr lang="en-US" sz="5600" i="1" dirty="0" err="1" smtClean="0"/>
              <a:t>FireModeNum</a:t>
            </a:r>
            <a:r>
              <a:rPr lang="en-US" sz="5600" i="1" dirty="0" smtClean="0"/>
              <a:t>)</a:t>
            </a:r>
            <a:endParaRPr lang="en-US" sz="5600" dirty="0" smtClean="0"/>
          </a:p>
          <a:p>
            <a:pPr lvl="2"/>
            <a:r>
              <a:rPr lang="en-US" sz="5600" dirty="0" smtClean="0"/>
              <a:t>Called when the local player fires the weapon</a:t>
            </a:r>
          </a:p>
          <a:p>
            <a:r>
              <a:rPr lang="en-US" sz="5600" dirty="0" smtClean="0"/>
              <a:t>What we want with those functions is to control how we fire and when we can fire based on our zoomed in state.</a:t>
            </a:r>
          </a:p>
          <a:p>
            <a:pPr lvl="2">
              <a:buNone/>
            </a:pPr>
            <a:endParaRPr lang="en-US" sz="4800" dirty="0" smtClean="0">
              <a:latin typeface="Courier New" pitchFamily="49" charset="0"/>
              <a:cs typeface="Courier New" pitchFamily="49"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r>
              <a:rPr lang="en-US" dirty="0" smtClean="0"/>
              <a:t> Mod</a:t>
            </a:r>
            <a:endParaRPr lang="en-US" dirty="0"/>
          </a:p>
        </p:txBody>
      </p:sp>
      <p:sp>
        <p:nvSpPr>
          <p:cNvPr id="3" name="Content Placeholder 2"/>
          <p:cNvSpPr>
            <a:spLocks noGrp="1"/>
          </p:cNvSpPr>
          <p:nvPr>
            <p:ph idx="1"/>
          </p:nvPr>
        </p:nvSpPr>
        <p:spPr/>
        <p:txBody>
          <a:bodyPr>
            <a:normAutofit fontScale="25000" lnSpcReduction="20000"/>
          </a:bodyPr>
          <a:lstStyle/>
          <a:p>
            <a:endParaRPr lang="en-US" dirty="0" smtClean="0"/>
          </a:p>
          <a:p>
            <a:pPr>
              <a:buNone/>
            </a:pPr>
            <a:r>
              <a:rPr lang="en-US" sz="6400" dirty="0" smtClean="0">
                <a:latin typeface="Courier New" pitchFamily="49" charset="0"/>
                <a:cs typeface="Courier New" pitchFamily="49" charset="0"/>
              </a:rPr>
              <a:t>simulated function </a:t>
            </a:r>
            <a:r>
              <a:rPr lang="en-US" sz="6400" dirty="0" err="1" smtClean="0">
                <a:latin typeface="Courier New" pitchFamily="49" charset="0"/>
                <a:cs typeface="Courier New" pitchFamily="49" charset="0"/>
              </a:rPr>
              <a:t>bool</a:t>
            </a:r>
            <a:r>
              <a:rPr lang="en-US" sz="6400" dirty="0" smtClean="0">
                <a:latin typeface="Courier New" pitchFamily="49" charset="0"/>
                <a:cs typeface="Courier New" pitchFamily="49" charset="0"/>
              </a:rPr>
              <a:t> </a:t>
            </a:r>
            <a:r>
              <a:rPr lang="en-US" sz="6400" dirty="0" err="1" smtClean="0">
                <a:latin typeface="Courier New" pitchFamily="49" charset="0"/>
                <a:cs typeface="Courier New" pitchFamily="49" charset="0"/>
              </a:rPr>
              <a:t>ShouldRefire</a:t>
            </a:r>
            <a:r>
              <a:rPr lang="en-US" sz="6400" dirty="0" smtClean="0">
                <a:latin typeface="Courier New" pitchFamily="49" charset="0"/>
                <a:cs typeface="Courier New" pitchFamily="49" charset="0"/>
              </a:rPr>
              <a:t>()</a:t>
            </a:r>
          </a:p>
          <a:p>
            <a:pPr>
              <a:buNone/>
            </a:pPr>
            <a:r>
              <a:rPr lang="en-US" sz="6400" dirty="0" smtClean="0">
                <a:latin typeface="Courier New" pitchFamily="49" charset="0"/>
                <a:cs typeface="Courier New" pitchFamily="49" charset="0"/>
              </a:rPr>
              <a:t>{</a:t>
            </a:r>
          </a:p>
          <a:p>
            <a:pPr lvl="1">
              <a:buNone/>
            </a:pPr>
            <a:r>
              <a:rPr lang="en-US" sz="6400" dirty="0" smtClean="0">
                <a:latin typeface="Courier New" pitchFamily="49" charset="0"/>
                <a:cs typeface="Courier New" pitchFamily="49" charset="0"/>
              </a:rPr>
              <a:t>// if doesn't have ammo to keep on firing, then stop</a:t>
            </a:r>
          </a:p>
          <a:p>
            <a:pPr lvl="1">
              <a:buNone/>
            </a:pPr>
            <a:r>
              <a:rPr lang="en-US" sz="6400" dirty="0" smtClean="0">
                <a:latin typeface="Courier New" pitchFamily="49" charset="0"/>
                <a:cs typeface="Courier New" pitchFamily="49" charset="0"/>
              </a:rPr>
              <a:t> if( !</a:t>
            </a:r>
            <a:r>
              <a:rPr lang="en-US" sz="6400" dirty="0" err="1" smtClean="0">
                <a:latin typeface="Courier New" pitchFamily="49" charset="0"/>
                <a:cs typeface="Courier New" pitchFamily="49" charset="0"/>
              </a:rPr>
              <a:t>HasAmmo</a:t>
            </a:r>
            <a:r>
              <a:rPr lang="en-US" sz="6400" dirty="0" smtClean="0">
                <a:latin typeface="Courier New" pitchFamily="49" charset="0"/>
                <a:cs typeface="Courier New" pitchFamily="49" charset="0"/>
              </a:rPr>
              <a:t>( </a:t>
            </a:r>
            <a:r>
              <a:rPr lang="en-US" sz="6400" dirty="0" err="1" smtClean="0">
                <a:latin typeface="Courier New" pitchFamily="49" charset="0"/>
                <a:cs typeface="Courier New" pitchFamily="49" charset="0"/>
              </a:rPr>
              <a:t>CurrentFireMode</a:t>
            </a:r>
            <a:r>
              <a:rPr lang="en-US" sz="6400" dirty="0" smtClean="0">
                <a:latin typeface="Courier New" pitchFamily="49" charset="0"/>
                <a:cs typeface="Courier New" pitchFamily="49" charset="0"/>
              </a:rPr>
              <a:t> ) )</a:t>
            </a:r>
          </a:p>
          <a:p>
            <a:pPr lvl="1">
              <a:buNone/>
            </a:pPr>
            <a:r>
              <a:rPr lang="en-US" sz="6400" dirty="0" smtClean="0">
                <a:latin typeface="Courier New" pitchFamily="49" charset="0"/>
                <a:cs typeface="Courier New" pitchFamily="49" charset="0"/>
              </a:rPr>
              <a:t>{</a:t>
            </a:r>
          </a:p>
          <a:p>
            <a:pPr lvl="1">
              <a:buNone/>
            </a:pPr>
            <a:r>
              <a:rPr lang="en-US" sz="6400" dirty="0" smtClean="0">
                <a:latin typeface="Courier New" pitchFamily="49" charset="0"/>
                <a:cs typeface="Courier New" pitchFamily="49" charset="0"/>
              </a:rPr>
              <a:t>	return false;</a:t>
            </a:r>
          </a:p>
          <a:p>
            <a:pPr lvl="1">
              <a:buNone/>
            </a:pPr>
            <a:r>
              <a:rPr lang="en-US" sz="6400" dirty="0" smtClean="0">
                <a:latin typeface="Courier New" pitchFamily="49" charset="0"/>
                <a:cs typeface="Courier New" pitchFamily="49" charset="0"/>
              </a:rPr>
              <a:t>}</a:t>
            </a:r>
          </a:p>
          <a:p>
            <a:pPr lvl="1">
              <a:buNone/>
            </a:pPr>
            <a:r>
              <a:rPr lang="en-US" sz="6400" dirty="0" smtClean="0">
                <a:latin typeface="Courier New" pitchFamily="49" charset="0"/>
                <a:cs typeface="Courier New" pitchFamily="49" charset="0"/>
              </a:rPr>
              <a:t>// don't </a:t>
            </a:r>
            <a:r>
              <a:rPr lang="en-US" sz="6400" dirty="0" err="1" smtClean="0">
                <a:latin typeface="Courier New" pitchFamily="49" charset="0"/>
                <a:cs typeface="Courier New" pitchFamily="49" charset="0"/>
              </a:rPr>
              <a:t>refire</a:t>
            </a:r>
            <a:r>
              <a:rPr lang="en-US" sz="6400" dirty="0" smtClean="0">
                <a:latin typeface="Courier New" pitchFamily="49" charset="0"/>
                <a:cs typeface="Courier New" pitchFamily="49" charset="0"/>
              </a:rPr>
              <a:t> if owner is still willing to fire</a:t>
            </a:r>
          </a:p>
          <a:p>
            <a:pPr lvl="1">
              <a:buNone/>
            </a:pPr>
            <a:r>
              <a:rPr lang="en-US" sz="6400" dirty="0" smtClean="0">
                <a:latin typeface="Courier New" pitchFamily="49" charset="0"/>
                <a:cs typeface="Courier New" pitchFamily="49" charset="0"/>
              </a:rPr>
              <a:t>else if(</a:t>
            </a:r>
            <a:r>
              <a:rPr lang="en-US" sz="6400" dirty="0" err="1" smtClean="0">
                <a:latin typeface="Courier New" pitchFamily="49" charset="0"/>
                <a:cs typeface="Courier New" pitchFamily="49" charset="0"/>
              </a:rPr>
              <a:t>bIsZoomedInState</a:t>
            </a:r>
            <a:r>
              <a:rPr lang="en-US" sz="6400" dirty="0" smtClean="0">
                <a:latin typeface="Courier New" pitchFamily="49" charset="0"/>
                <a:cs typeface="Courier New" pitchFamily="49" charset="0"/>
              </a:rPr>
              <a:t>)</a:t>
            </a:r>
          </a:p>
          <a:p>
            <a:pPr lvl="1">
              <a:buNone/>
            </a:pPr>
            <a:r>
              <a:rPr lang="en-US" sz="6400" dirty="0" smtClean="0">
                <a:latin typeface="Courier New" pitchFamily="49" charset="0"/>
                <a:cs typeface="Courier New" pitchFamily="49" charset="0"/>
              </a:rPr>
              <a:t>{</a:t>
            </a:r>
          </a:p>
          <a:p>
            <a:pPr lvl="1">
              <a:buNone/>
            </a:pPr>
            <a:r>
              <a:rPr lang="en-US" sz="6400" dirty="0" smtClean="0">
                <a:latin typeface="Courier New" pitchFamily="49" charset="0"/>
                <a:cs typeface="Courier New" pitchFamily="49" charset="0"/>
              </a:rPr>
              <a:t>	return false;</a:t>
            </a:r>
          </a:p>
          <a:p>
            <a:pPr lvl="1">
              <a:buNone/>
            </a:pPr>
            <a:r>
              <a:rPr lang="en-US" sz="6400" dirty="0" smtClean="0">
                <a:latin typeface="Courier New" pitchFamily="49" charset="0"/>
                <a:cs typeface="Courier New" pitchFamily="49" charset="0"/>
              </a:rPr>
              <a:t>}</a:t>
            </a:r>
          </a:p>
          <a:p>
            <a:pPr lvl="1">
              <a:buNone/>
            </a:pPr>
            <a:r>
              <a:rPr lang="en-US" sz="6400" dirty="0" smtClean="0">
                <a:latin typeface="Courier New" pitchFamily="49" charset="0"/>
                <a:cs typeface="Courier New" pitchFamily="49" charset="0"/>
              </a:rPr>
              <a:t>else</a:t>
            </a:r>
          </a:p>
          <a:p>
            <a:pPr lvl="1">
              <a:buNone/>
            </a:pPr>
            <a:r>
              <a:rPr lang="en-US" sz="6400" dirty="0" smtClean="0">
                <a:latin typeface="Courier New" pitchFamily="49" charset="0"/>
                <a:cs typeface="Courier New" pitchFamily="49" charset="0"/>
              </a:rPr>
              <a:t>{</a:t>
            </a:r>
          </a:p>
          <a:p>
            <a:pPr lvl="2">
              <a:buNone/>
            </a:pPr>
            <a:r>
              <a:rPr lang="en-US" sz="5600" dirty="0" smtClean="0">
                <a:latin typeface="Courier New" pitchFamily="49" charset="0"/>
                <a:cs typeface="Courier New" pitchFamily="49" charset="0"/>
              </a:rPr>
              <a:t>// </a:t>
            </a:r>
            <a:r>
              <a:rPr lang="en-US" sz="5600" dirty="0" err="1" smtClean="0">
                <a:latin typeface="Courier New" pitchFamily="49" charset="0"/>
                <a:cs typeface="Courier New" pitchFamily="49" charset="0"/>
              </a:rPr>
              <a:t>refire</a:t>
            </a:r>
            <a:r>
              <a:rPr lang="en-US" sz="5600" dirty="0" smtClean="0">
                <a:latin typeface="Courier New" pitchFamily="49" charset="0"/>
                <a:cs typeface="Courier New" pitchFamily="49" charset="0"/>
              </a:rPr>
              <a:t> if owner is still willing to fire</a:t>
            </a:r>
          </a:p>
          <a:p>
            <a:pPr lvl="2">
              <a:buNone/>
            </a:pPr>
            <a:r>
              <a:rPr lang="en-US" sz="5600" dirty="0" smtClean="0">
                <a:latin typeface="Courier New" pitchFamily="49" charset="0"/>
                <a:cs typeface="Courier New" pitchFamily="49" charset="0"/>
              </a:rPr>
              <a:t>return </a:t>
            </a:r>
            <a:r>
              <a:rPr lang="en-US" sz="5600" dirty="0" err="1" smtClean="0">
                <a:latin typeface="Courier New" pitchFamily="49" charset="0"/>
                <a:cs typeface="Courier New" pitchFamily="49" charset="0"/>
              </a:rPr>
              <a:t>StillFiring</a:t>
            </a:r>
            <a:r>
              <a:rPr lang="en-US" sz="5600" dirty="0" smtClean="0">
                <a:latin typeface="Courier New" pitchFamily="49" charset="0"/>
                <a:cs typeface="Courier New" pitchFamily="49" charset="0"/>
              </a:rPr>
              <a:t>( </a:t>
            </a:r>
            <a:r>
              <a:rPr lang="en-US" sz="5600" dirty="0" err="1" smtClean="0">
                <a:latin typeface="Courier New" pitchFamily="49" charset="0"/>
                <a:cs typeface="Courier New" pitchFamily="49" charset="0"/>
              </a:rPr>
              <a:t>CurrentFireMode</a:t>
            </a:r>
            <a:r>
              <a:rPr lang="en-US" sz="5600" dirty="0" smtClean="0">
                <a:latin typeface="Courier New" pitchFamily="49" charset="0"/>
                <a:cs typeface="Courier New" pitchFamily="49" charset="0"/>
              </a:rPr>
              <a:t> );</a:t>
            </a:r>
          </a:p>
          <a:p>
            <a:pPr lvl="1">
              <a:buNone/>
            </a:pPr>
            <a:r>
              <a:rPr lang="en-US" sz="6400" dirty="0" smtClean="0">
                <a:latin typeface="Courier New" pitchFamily="49" charset="0"/>
                <a:cs typeface="Courier New" pitchFamily="49" charset="0"/>
              </a:rPr>
              <a:t>}</a:t>
            </a:r>
          </a:p>
          <a:p>
            <a:pPr>
              <a:buNone/>
            </a:pPr>
            <a:r>
              <a:rPr lang="en-US" sz="6400" dirty="0" smtClean="0">
                <a:latin typeface="Courier New" pitchFamily="49" charset="0"/>
                <a:cs typeface="Courier New" pitchFamily="49" charset="0"/>
              </a:rPr>
              <a:t>}</a:t>
            </a:r>
          </a:p>
          <a:p>
            <a:pPr lvl="2">
              <a:buNone/>
            </a:pPr>
            <a:endParaRPr lang="en-US" sz="4800" dirty="0" smtClean="0">
              <a:latin typeface="Courier New" pitchFamily="49" charset="0"/>
              <a:cs typeface="Courier New" pitchFamily="49"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r>
              <a:rPr lang="en-US" dirty="0" smtClean="0"/>
              <a:t> Mod</a:t>
            </a:r>
            <a:endParaRPr lang="en-US" dirty="0"/>
          </a:p>
        </p:txBody>
      </p:sp>
      <p:sp>
        <p:nvSpPr>
          <p:cNvPr id="3" name="Content Placeholder 2"/>
          <p:cNvSpPr>
            <a:spLocks noGrp="1"/>
          </p:cNvSpPr>
          <p:nvPr>
            <p:ph idx="1"/>
          </p:nvPr>
        </p:nvSpPr>
        <p:spPr/>
        <p:txBody>
          <a:bodyPr>
            <a:normAutofit fontScale="92500"/>
          </a:bodyPr>
          <a:lstStyle/>
          <a:p>
            <a:pPr lvl="1">
              <a:buNone/>
            </a:pPr>
            <a:r>
              <a:rPr lang="en-US" sz="2200" dirty="0" smtClean="0">
                <a:latin typeface="Courier New" pitchFamily="49" charset="0"/>
                <a:cs typeface="Courier New" pitchFamily="49" charset="0"/>
              </a:rPr>
              <a:t>simulated function </a:t>
            </a:r>
            <a:r>
              <a:rPr lang="en-US" sz="2200" dirty="0" err="1" smtClean="0">
                <a:latin typeface="Courier New" pitchFamily="49" charset="0"/>
                <a:cs typeface="Courier New" pitchFamily="49" charset="0"/>
              </a:rPr>
              <a:t>StartFire</a:t>
            </a:r>
            <a:r>
              <a:rPr lang="en-US" sz="2200" dirty="0" smtClean="0">
                <a:latin typeface="Courier New" pitchFamily="49" charset="0"/>
                <a:cs typeface="Courier New" pitchFamily="49" charset="0"/>
              </a:rPr>
              <a:t>(byte </a:t>
            </a:r>
            <a:r>
              <a:rPr lang="en-US" sz="2200" dirty="0" err="1" smtClean="0">
                <a:latin typeface="Courier New" pitchFamily="49" charset="0"/>
                <a:cs typeface="Courier New" pitchFamily="49" charset="0"/>
              </a:rPr>
              <a:t>FireModeNum</a:t>
            </a:r>
            <a:r>
              <a:rPr lang="en-US" sz="2200" dirty="0" smtClean="0">
                <a:latin typeface="Courier New" pitchFamily="49" charset="0"/>
                <a:cs typeface="Courier New" pitchFamily="49" charset="0"/>
              </a:rPr>
              <a:t>)</a:t>
            </a:r>
          </a:p>
          <a:p>
            <a:pPr lvl="1">
              <a:buNone/>
            </a:pPr>
            <a:r>
              <a:rPr lang="en-US" sz="2200" dirty="0" smtClean="0">
                <a:latin typeface="Courier New" pitchFamily="49" charset="0"/>
                <a:cs typeface="Courier New" pitchFamily="49" charset="0"/>
              </a:rPr>
              <a:t>{</a:t>
            </a:r>
          </a:p>
          <a:p>
            <a:pPr lvl="2">
              <a:buNone/>
            </a:pPr>
            <a:r>
              <a:rPr lang="en-US" sz="2200" dirty="0" smtClean="0">
                <a:latin typeface="Courier New" pitchFamily="49" charset="0"/>
                <a:cs typeface="Courier New" pitchFamily="49" charset="0"/>
              </a:rPr>
              <a:t>if(</a:t>
            </a:r>
            <a:r>
              <a:rPr lang="en-US" sz="2200" dirty="0" err="1" smtClean="0">
                <a:latin typeface="Courier New" pitchFamily="49" charset="0"/>
                <a:cs typeface="Courier New" pitchFamily="49" charset="0"/>
              </a:rPr>
              <a:t>bIsZoomedInState</a:t>
            </a:r>
            <a:r>
              <a:rPr lang="en-US" sz="2200" dirty="0" smtClean="0">
                <a:latin typeface="Courier New" pitchFamily="49" charset="0"/>
                <a:cs typeface="Courier New" pitchFamily="49" charset="0"/>
              </a:rPr>
              <a:t>)</a:t>
            </a:r>
          </a:p>
          <a:p>
            <a:pPr lvl="2">
              <a:buNone/>
            </a:pPr>
            <a:r>
              <a:rPr lang="en-US" sz="2200" dirty="0" smtClean="0">
                <a:latin typeface="Courier New" pitchFamily="49" charset="0"/>
                <a:cs typeface="Courier New" pitchFamily="49" charset="0"/>
              </a:rPr>
              <a:t>{</a:t>
            </a:r>
          </a:p>
          <a:p>
            <a:pPr lvl="3">
              <a:buNone/>
            </a:pPr>
            <a:r>
              <a:rPr lang="en-US" sz="1800" dirty="0" err="1" smtClean="0">
                <a:latin typeface="Courier New" pitchFamily="49" charset="0"/>
                <a:cs typeface="Courier New" pitchFamily="49" charset="0"/>
              </a:rPr>
              <a:t>super.StartFire</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FireModeNum</a:t>
            </a:r>
            <a:r>
              <a:rPr lang="en-US" sz="1800" dirty="0" smtClean="0">
                <a:latin typeface="Courier New" pitchFamily="49" charset="0"/>
                <a:cs typeface="Courier New" pitchFamily="49" charset="0"/>
              </a:rPr>
              <a:t>);</a:t>
            </a:r>
          </a:p>
          <a:p>
            <a:pPr lvl="3">
              <a:buNone/>
            </a:pPr>
            <a:r>
              <a:rPr lang="en-US" sz="1800" dirty="0" err="1" smtClean="0">
                <a:latin typeface="Courier New" pitchFamily="49" charset="0"/>
                <a:cs typeface="Courier New" pitchFamily="49" charset="0"/>
              </a:rPr>
              <a:t>super.EndFire</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FireModeNum</a:t>
            </a:r>
            <a:r>
              <a:rPr lang="en-US" sz="1800" dirty="0" smtClean="0">
                <a:latin typeface="Courier New" pitchFamily="49" charset="0"/>
                <a:cs typeface="Courier New" pitchFamily="49" charset="0"/>
              </a:rPr>
              <a:t>);</a:t>
            </a:r>
          </a:p>
          <a:p>
            <a:pPr lvl="2">
              <a:buNone/>
            </a:pPr>
            <a:r>
              <a:rPr lang="en-US" sz="2200" dirty="0" smtClean="0">
                <a:latin typeface="Courier New" pitchFamily="49" charset="0"/>
                <a:cs typeface="Courier New" pitchFamily="49" charset="0"/>
              </a:rPr>
              <a:t>}</a:t>
            </a:r>
          </a:p>
          <a:p>
            <a:pPr lvl="2">
              <a:buNone/>
            </a:pPr>
            <a:r>
              <a:rPr lang="en-US" sz="2200" dirty="0" smtClean="0">
                <a:latin typeface="Courier New" pitchFamily="49" charset="0"/>
                <a:cs typeface="Courier New" pitchFamily="49" charset="0"/>
              </a:rPr>
              <a:t>else</a:t>
            </a:r>
          </a:p>
          <a:p>
            <a:pPr lvl="2">
              <a:buNone/>
            </a:pPr>
            <a:r>
              <a:rPr lang="en-US" sz="2200" dirty="0" smtClean="0">
                <a:latin typeface="Courier New" pitchFamily="49" charset="0"/>
                <a:cs typeface="Courier New" pitchFamily="49" charset="0"/>
              </a:rPr>
              <a:t>{</a:t>
            </a:r>
          </a:p>
          <a:p>
            <a:pPr lvl="2">
              <a:buNone/>
            </a:pPr>
            <a:r>
              <a:rPr lang="en-US" sz="2200" dirty="0" smtClean="0">
                <a:latin typeface="Courier New" pitchFamily="49" charset="0"/>
                <a:cs typeface="Courier New" pitchFamily="49" charset="0"/>
              </a:rPr>
              <a:t>		</a:t>
            </a:r>
            <a:r>
              <a:rPr lang="en-US" sz="2200" dirty="0" err="1" smtClean="0">
                <a:latin typeface="Courier New" pitchFamily="49" charset="0"/>
                <a:cs typeface="Courier New" pitchFamily="49" charset="0"/>
              </a:rPr>
              <a:t>super.StartFire</a:t>
            </a:r>
            <a:r>
              <a:rPr lang="en-US" sz="2200" dirty="0" smtClean="0">
                <a:latin typeface="Courier New" pitchFamily="49" charset="0"/>
                <a:cs typeface="Courier New" pitchFamily="49" charset="0"/>
              </a:rPr>
              <a:t>(</a:t>
            </a:r>
            <a:r>
              <a:rPr lang="en-US" sz="2200" dirty="0" err="1" smtClean="0">
                <a:latin typeface="Courier New" pitchFamily="49" charset="0"/>
                <a:cs typeface="Courier New" pitchFamily="49" charset="0"/>
              </a:rPr>
              <a:t>FireModeNum</a:t>
            </a:r>
            <a:r>
              <a:rPr lang="en-US" sz="2200" dirty="0" smtClean="0">
                <a:latin typeface="Courier New" pitchFamily="49" charset="0"/>
                <a:cs typeface="Courier New" pitchFamily="49" charset="0"/>
              </a:rPr>
              <a:t>);</a:t>
            </a:r>
          </a:p>
          <a:p>
            <a:pPr lvl="2">
              <a:buNone/>
            </a:pPr>
            <a:r>
              <a:rPr lang="en-US" sz="2200" dirty="0" smtClean="0">
                <a:latin typeface="Courier New" pitchFamily="49" charset="0"/>
                <a:cs typeface="Courier New" pitchFamily="49" charset="0"/>
              </a:rPr>
              <a:t>}</a:t>
            </a:r>
          </a:p>
          <a:p>
            <a:pPr lvl="1">
              <a:buNone/>
            </a:pPr>
            <a:r>
              <a:rPr lang="en-US" sz="2200" dirty="0" smtClean="0">
                <a:latin typeface="Courier New" pitchFamily="49" charset="0"/>
                <a:cs typeface="Courier New" pitchFamily="49" charset="0"/>
              </a:rPr>
              <a:t>}</a:t>
            </a:r>
            <a:endParaRPr lang="en-US" sz="2200" dirty="0" smtClean="0">
              <a:latin typeface="Courier New" pitchFamily="49" charset="0"/>
              <a:cs typeface="Courier New" pitchFamily="49"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r>
              <a:rPr lang="en-US" dirty="0" smtClean="0"/>
              <a:t> Mod</a:t>
            </a:r>
            <a:endParaRPr lang="en-US" dirty="0"/>
          </a:p>
        </p:txBody>
      </p:sp>
      <p:sp>
        <p:nvSpPr>
          <p:cNvPr id="3" name="Content Placeholder 2"/>
          <p:cNvSpPr>
            <a:spLocks noGrp="1"/>
          </p:cNvSpPr>
          <p:nvPr>
            <p:ph idx="1"/>
          </p:nvPr>
        </p:nvSpPr>
        <p:spPr/>
        <p:txBody>
          <a:bodyPr>
            <a:normAutofit/>
          </a:bodyPr>
          <a:lstStyle/>
          <a:p>
            <a:r>
              <a:rPr lang="en-US" dirty="0" smtClean="0"/>
              <a:t>We </a:t>
            </a:r>
            <a:r>
              <a:rPr lang="en-US" dirty="0" smtClean="0"/>
              <a:t>just overrode those to functions so that when we’re zoomed we fire once and stop so no sequential fire. </a:t>
            </a:r>
            <a:endParaRPr lang="en-US" dirty="0" smtClean="0"/>
          </a:p>
          <a:p>
            <a:r>
              <a:rPr lang="en-US" dirty="0" smtClean="0"/>
              <a:t>The </a:t>
            </a:r>
            <a:r>
              <a:rPr lang="en-US" dirty="0" smtClean="0"/>
              <a:t>fire event is done.</a:t>
            </a:r>
          </a:p>
          <a:p>
            <a:r>
              <a:rPr lang="en-US" dirty="0" smtClean="0"/>
              <a:t>One thing to note is that the parent version of </a:t>
            </a:r>
            <a:r>
              <a:rPr lang="en-US" i="1" dirty="0" err="1" smtClean="0"/>
              <a:t>StartFire</a:t>
            </a:r>
            <a:r>
              <a:rPr lang="en-US" i="1" dirty="0" smtClean="0"/>
              <a:t> </a:t>
            </a:r>
            <a:r>
              <a:rPr lang="en-US" dirty="0" smtClean="0"/>
              <a:t>has an exec keyword. </a:t>
            </a:r>
            <a:endParaRPr lang="en-US" dirty="0" smtClean="0"/>
          </a:p>
          <a:p>
            <a:r>
              <a:rPr lang="en-US" dirty="0" smtClean="0"/>
              <a:t>This means that it can take commands from the user via </a:t>
            </a:r>
            <a:r>
              <a:rPr lang="en-US" dirty="0" err="1" smtClean="0"/>
              <a:t>keybindings</a:t>
            </a:r>
            <a:r>
              <a:rPr lang="en-US" dirty="0" smtClean="0"/>
              <a:t>.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r>
              <a:rPr lang="en-US" dirty="0" smtClean="0"/>
              <a:t> Mod</a:t>
            </a:r>
            <a:endParaRPr lang="en-US" dirty="0"/>
          </a:p>
        </p:txBody>
      </p:sp>
      <p:sp>
        <p:nvSpPr>
          <p:cNvPr id="3" name="Content Placeholder 2"/>
          <p:cNvSpPr>
            <a:spLocks noGrp="1"/>
          </p:cNvSpPr>
          <p:nvPr>
            <p:ph idx="1"/>
          </p:nvPr>
        </p:nvSpPr>
        <p:spPr/>
        <p:txBody>
          <a:bodyPr>
            <a:normAutofit/>
          </a:bodyPr>
          <a:lstStyle/>
          <a:p>
            <a:r>
              <a:rPr lang="en-US" dirty="0" smtClean="0"/>
              <a:t>So </a:t>
            </a:r>
            <a:r>
              <a:rPr lang="en-US" dirty="0" smtClean="0"/>
              <a:t>you’ll find those in </a:t>
            </a:r>
            <a:r>
              <a:rPr lang="en-US" dirty="0" err="1" smtClean="0"/>
              <a:t>config</a:t>
            </a:r>
            <a:r>
              <a:rPr lang="en-US" dirty="0" smtClean="0"/>
              <a:t> files. </a:t>
            </a:r>
            <a:endParaRPr lang="en-US" dirty="0" smtClean="0"/>
          </a:p>
          <a:p>
            <a:r>
              <a:rPr lang="en-US" dirty="0" smtClean="0"/>
              <a:t>We’ll </a:t>
            </a:r>
            <a:r>
              <a:rPr lang="en-US" dirty="0" smtClean="0"/>
              <a:t>get to that later.</a:t>
            </a:r>
            <a:endParaRPr lang="en-US" i="1" dirty="0" smtClean="0"/>
          </a:p>
          <a:p>
            <a:r>
              <a:rPr lang="en-US" dirty="0" smtClean="0"/>
              <a:t>The next step is adjusting the accuracy of our projectiles when we fire. </a:t>
            </a:r>
            <a:endParaRPr lang="en-US" dirty="0" smtClean="0"/>
          </a:p>
          <a:p>
            <a:r>
              <a:rPr lang="en-US" dirty="0" smtClean="0"/>
              <a:t>We’ll </a:t>
            </a:r>
            <a:r>
              <a:rPr lang="en-US" dirty="0" smtClean="0"/>
              <a:t>do that in the projectile class </a:t>
            </a:r>
            <a:r>
              <a:rPr lang="en-US" i="1" dirty="0" err="1" smtClean="0"/>
              <a:t>UTProj_PlasmaRocket</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r>
              <a:rPr lang="en-US" dirty="0" smtClean="0"/>
              <a:t> Mod</a:t>
            </a:r>
            <a:endParaRPr lang="en-US" dirty="0"/>
          </a:p>
        </p:txBody>
      </p:sp>
      <p:sp>
        <p:nvSpPr>
          <p:cNvPr id="3" name="Content Placeholder 2"/>
          <p:cNvSpPr>
            <a:spLocks noGrp="1"/>
          </p:cNvSpPr>
          <p:nvPr>
            <p:ph idx="1"/>
          </p:nvPr>
        </p:nvSpPr>
        <p:spPr/>
        <p:txBody>
          <a:bodyPr>
            <a:normAutofit/>
          </a:bodyPr>
          <a:lstStyle/>
          <a:p>
            <a:r>
              <a:rPr lang="en-US" dirty="0" smtClean="0"/>
              <a:t>In </a:t>
            </a:r>
            <a:r>
              <a:rPr lang="en-US" i="1" dirty="0" err="1" smtClean="0"/>
              <a:t>UTWeapon</a:t>
            </a:r>
            <a:r>
              <a:rPr lang="en-US" dirty="0" smtClean="0"/>
              <a:t> there is a function called </a:t>
            </a:r>
            <a:r>
              <a:rPr lang="en-US" i="1" dirty="0" err="1" smtClean="0"/>
              <a:t>GetZoomedState</a:t>
            </a:r>
            <a:r>
              <a:rPr lang="en-US" i="1" dirty="0" smtClean="0"/>
              <a:t>()</a:t>
            </a:r>
            <a:r>
              <a:rPr lang="en-US" dirty="0" smtClean="0"/>
              <a:t> and it returns true if we’re zoomed in. </a:t>
            </a:r>
            <a:endParaRPr lang="en-US" dirty="0" smtClean="0"/>
          </a:p>
          <a:p>
            <a:r>
              <a:rPr lang="en-US" dirty="0" smtClean="0"/>
              <a:t>We’ll </a:t>
            </a:r>
            <a:r>
              <a:rPr lang="en-US" dirty="0" smtClean="0"/>
              <a:t>need to override that. </a:t>
            </a:r>
            <a:endParaRPr lang="en-US" dirty="0" smtClean="0"/>
          </a:p>
          <a:p>
            <a:r>
              <a:rPr lang="en-US" dirty="0" smtClean="0"/>
              <a:t>The </a:t>
            </a:r>
            <a:r>
              <a:rPr lang="en-US" dirty="0" smtClean="0"/>
              <a:t>function handles a few properties that we don’t deal with. </a:t>
            </a:r>
            <a:endParaRPr lang="en-US" dirty="0" smtClean="0"/>
          </a:p>
          <a:p>
            <a:r>
              <a:rPr lang="en-US" dirty="0" smtClean="0"/>
              <a:t>We </a:t>
            </a:r>
            <a:r>
              <a:rPr lang="en-US" dirty="0" smtClean="0"/>
              <a:t>simply want to return true or false if we’re zoomed in</a:t>
            </a:r>
            <a:r>
              <a:rPr lang="en-US" dirty="0" smtClean="0"/>
              <a:t>.</a:t>
            </a:r>
            <a:endParaRPr lang="en-US" sz="2900" dirty="0" smtClean="0">
              <a:latin typeface="Courier New" pitchFamily="49" charset="0"/>
              <a:cs typeface="Courier New" pitchFamily="49" charset="0"/>
            </a:endParaRPr>
          </a:p>
          <a:p>
            <a:pPr>
              <a:buNone/>
            </a:pP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r>
              <a:rPr lang="en-US" dirty="0" smtClean="0"/>
              <a:t> Mod</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In </a:t>
            </a:r>
            <a:r>
              <a:rPr lang="en-US" i="1" dirty="0" err="1" smtClean="0"/>
              <a:t>UTWeapon</a:t>
            </a:r>
            <a:r>
              <a:rPr lang="en-US" dirty="0" smtClean="0"/>
              <a:t> there is a function called </a:t>
            </a:r>
            <a:r>
              <a:rPr lang="en-US" i="1" dirty="0" err="1" smtClean="0"/>
              <a:t>GetZoomedState</a:t>
            </a:r>
            <a:r>
              <a:rPr lang="en-US" i="1" dirty="0" smtClean="0"/>
              <a:t>()</a:t>
            </a:r>
            <a:r>
              <a:rPr lang="en-US" dirty="0" smtClean="0"/>
              <a:t> and it returns true if we’re zoomed in. We’ll need to override that. The function handles a few properties that we don’t deal with. We simply want to return true or false if we’re zoomed in.</a:t>
            </a:r>
          </a:p>
          <a:p>
            <a:r>
              <a:rPr lang="en-US" dirty="0" smtClean="0"/>
              <a:t>And we’ll </a:t>
            </a:r>
            <a:r>
              <a:rPr lang="en-US" dirty="0" err="1" smtClean="0"/>
              <a:t>implment</a:t>
            </a:r>
            <a:r>
              <a:rPr lang="en-US" dirty="0" smtClean="0"/>
              <a:t> it like this</a:t>
            </a:r>
          </a:p>
          <a:p>
            <a:pPr>
              <a:buNone/>
            </a:pPr>
            <a:r>
              <a:rPr lang="en-US" sz="2900" dirty="0" smtClean="0">
                <a:latin typeface="Courier New" pitchFamily="49" charset="0"/>
                <a:cs typeface="Courier New" pitchFamily="49" charset="0"/>
              </a:rPr>
              <a:t>simulated function </a:t>
            </a:r>
            <a:r>
              <a:rPr lang="en-US" sz="2900" dirty="0" err="1" smtClean="0">
                <a:latin typeface="Courier New" pitchFamily="49" charset="0"/>
                <a:cs typeface="Courier New" pitchFamily="49" charset="0"/>
              </a:rPr>
              <a:t>bool</a:t>
            </a:r>
            <a:r>
              <a:rPr lang="en-US" sz="2900" dirty="0" smtClean="0">
                <a:latin typeface="Courier New" pitchFamily="49" charset="0"/>
                <a:cs typeface="Courier New" pitchFamily="49" charset="0"/>
              </a:rPr>
              <a:t> </a:t>
            </a:r>
            <a:r>
              <a:rPr lang="en-US" sz="2900" dirty="0" err="1" smtClean="0">
                <a:latin typeface="Courier New" pitchFamily="49" charset="0"/>
                <a:cs typeface="Courier New" pitchFamily="49" charset="0"/>
              </a:rPr>
              <a:t>GetZoomedState</a:t>
            </a:r>
            <a:r>
              <a:rPr lang="en-US" sz="2900" dirty="0" smtClean="0">
                <a:latin typeface="Courier New" pitchFamily="49" charset="0"/>
                <a:cs typeface="Courier New" pitchFamily="49" charset="0"/>
              </a:rPr>
              <a:t>()</a:t>
            </a:r>
          </a:p>
          <a:p>
            <a:pPr>
              <a:buNone/>
            </a:pPr>
            <a:r>
              <a:rPr lang="en-US" sz="2900" dirty="0" smtClean="0">
                <a:latin typeface="Courier New" pitchFamily="49" charset="0"/>
                <a:cs typeface="Courier New" pitchFamily="49" charset="0"/>
              </a:rPr>
              <a:t>{</a:t>
            </a:r>
          </a:p>
          <a:p>
            <a:pPr lvl="1">
              <a:buNone/>
            </a:pPr>
            <a:r>
              <a:rPr lang="en-US" sz="2500" dirty="0" smtClean="0">
                <a:latin typeface="Courier New" pitchFamily="49" charset="0"/>
                <a:cs typeface="Courier New" pitchFamily="49" charset="0"/>
              </a:rPr>
              <a:t>local </a:t>
            </a:r>
            <a:r>
              <a:rPr lang="en-US" sz="2500" dirty="0" err="1" smtClean="0">
                <a:latin typeface="Courier New" pitchFamily="49" charset="0"/>
                <a:cs typeface="Courier New" pitchFamily="49" charset="0"/>
              </a:rPr>
              <a:t>PlayerController</a:t>
            </a:r>
            <a:r>
              <a:rPr lang="en-US" sz="2500" dirty="0" smtClean="0">
                <a:latin typeface="Courier New" pitchFamily="49" charset="0"/>
                <a:cs typeface="Courier New" pitchFamily="49" charset="0"/>
              </a:rPr>
              <a:t> PC;</a:t>
            </a:r>
          </a:p>
          <a:p>
            <a:pPr lvl="1">
              <a:buNone/>
            </a:pPr>
            <a:r>
              <a:rPr lang="en-US" sz="2500" dirty="0" smtClean="0">
                <a:latin typeface="Courier New" pitchFamily="49" charset="0"/>
                <a:cs typeface="Courier New" pitchFamily="49" charset="0"/>
              </a:rPr>
              <a:t>PC = </a:t>
            </a:r>
            <a:r>
              <a:rPr lang="en-US" sz="2500" dirty="0" err="1" smtClean="0">
                <a:latin typeface="Courier New" pitchFamily="49" charset="0"/>
                <a:cs typeface="Courier New" pitchFamily="49" charset="0"/>
              </a:rPr>
              <a:t>PlayerController</a:t>
            </a:r>
            <a:r>
              <a:rPr lang="en-US" sz="2500" dirty="0" smtClean="0">
                <a:latin typeface="Courier New" pitchFamily="49" charset="0"/>
                <a:cs typeface="Courier New" pitchFamily="49" charset="0"/>
              </a:rPr>
              <a:t>(</a:t>
            </a:r>
            <a:r>
              <a:rPr lang="en-US" sz="2500" dirty="0" err="1" smtClean="0">
                <a:latin typeface="Courier New" pitchFamily="49" charset="0"/>
                <a:cs typeface="Courier New" pitchFamily="49" charset="0"/>
              </a:rPr>
              <a:t>Instigator.Controller</a:t>
            </a:r>
            <a:r>
              <a:rPr lang="en-US" sz="2500" dirty="0" smtClean="0">
                <a:latin typeface="Courier New" pitchFamily="49" charset="0"/>
                <a:cs typeface="Courier New" pitchFamily="49" charset="0"/>
              </a:rPr>
              <a:t>);</a:t>
            </a:r>
          </a:p>
          <a:p>
            <a:pPr lvl="2">
              <a:buNone/>
            </a:pPr>
            <a:r>
              <a:rPr lang="en-US" sz="2100" dirty="0" smtClean="0">
                <a:latin typeface="Courier New" pitchFamily="49" charset="0"/>
                <a:cs typeface="Courier New" pitchFamily="49" charset="0"/>
              </a:rPr>
              <a:t>if ( PC != none &amp;&amp; </a:t>
            </a:r>
            <a:r>
              <a:rPr lang="en-US" sz="2100" dirty="0" err="1" smtClean="0">
                <a:latin typeface="Courier New" pitchFamily="49" charset="0"/>
                <a:cs typeface="Courier New" pitchFamily="49" charset="0"/>
              </a:rPr>
              <a:t>PC.GetFOVAngle</a:t>
            </a:r>
            <a:r>
              <a:rPr lang="en-US" sz="2100" dirty="0" smtClean="0">
                <a:latin typeface="Courier New" pitchFamily="49" charset="0"/>
                <a:cs typeface="Courier New" pitchFamily="49" charset="0"/>
              </a:rPr>
              <a:t>() != </a:t>
            </a:r>
            <a:r>
              <a:rPr lang="en-US" sz="2100" dirty="0" err="1" smtClean="0">
                <a:latin typeface="Courier New" pitchFamily="49" charset="0"/>
                <a:cs typeface="Courier New" pitchFamily="49" charset="0"/>
              </a:rPr>
              <a:t>PC.DefaultFOV</a:t>
            </a:r>
            <a:r>
              <a:rPr lang="en-US" sz="2100" dirty="0" smtClean="0">
                <a:latin typeface="Courier New" pitchFamily="49" charset="0"/>
                <a:cs typeface="Courier New" pitchFamily="49" charset="0"/>
              </a:rPr>
              <a:t> )</a:t>
            </a:r>
          </a:p>
          <a:p>
            <a:pPr lvl="2">
              <a:buNone/>
            </a:pPr>
            <a:r>
              <a:rPr lang="en-US" sz="2100" dirty="0" smtClean="0">
                <a:latin typeface="Courier New" pitchFamily="49" charset="0"/>
                <a:cs typeface="Courier New" pitchFamily="49" charset="0"/>
              </a:rPr>
              <a:t>{</a:t>
            </a:r>
          </a:p>
          <a:p>
            <a:pPr lvl="3">
              <a:buNone/>
            </a:pPr>
            <a:r>
              <a:rPr lang="en-US" sz="1700" dirty="0" smtClean="0">
                <a:latin typeface="Courier New" pitchFamily="49" charset="0"/>
                <a:cs typeface="Courier New" pitchFamily="49" charset="0"/>
              </a:rPr>
              <a:t>// zoomed in</a:t>
            </a:r>
          </a:p>
          <a:p>
            <a:pPr lvl="3">
              <a:buNone/>
            </a:pPr>
            <a:r>
              <a:rPr lang="en-US" sz="1700" dirty="0" smtClean="0">
                <a:latin typeface="Courier New" pitchFamily="49" charset="0"/>
                <a:cs typeface="Courier New" pitchFamily="49" charset="0"/>
              </a:rPr>
              <a:t>if ( </a:t>
            </a:r>
            <a:r>
              <a:rPr lang="en-US" sz="1700" dirty="0" err="1" smtClean="0">
                <a:latin typeface="Courier New" pitchFamily="49" charset="0"/>
                <a:cs typeface="Courier New" pitchFamily="49" charset="0"/>
              </a:rPr>
              <a:t>PC.GetFOVAngle</a:t>
            </a:r>
            <a:r>
              <a:rPr lang="en-US" sz="1700" dirty="0" smtClean="0">
                <a:latin typeface="Courier New" pitchFamily="49" charset="0"/>
                <a:cs typeface="Courier New" pitchFamily="49" charset="0"/>
              </a:rPr>
              <a:t>() == </a:t>
            </a:r>
            <a:r>
              <a:rPr lang="en-US" sz="1700" dirty="0" err="1" smtClean="0">
                <a:latin typeface="Courier New" pitchFamily="49" charset="0"/>
                <a:cs typeface="Courier New" pitchFamily="49" charset="0"/>
              </a:rPr>
              <a:t>PC.DesiredFOV</a:t>
            </a:r>
            <a:r>
              <a:rPr lang="en-US" sz="1700" dirty="0" smtClean="0">
                <a:latin typeface="Courier New" pitchFamily="49" charset="0"/>
                <a:cs typeface="Courier New" pitchFamily="49" charset="0"/>
              </a:rPr>
              <a:t> )</a:t>
            </a:r>
          </a:p>
          <a:p>
            <a:pPr lvl="3">
              <a:buNone/>
            </a:pPr>
            <a:r>
              <a:rPr lang="en-US" sz="1700" dirty="0" smtClean="0">
                <a:latin typeface="Courier New" pitchFamily="49" charset="0"/>
                <a:cs typeface="Courier New" pitchFamily="49" charset="0"/>
              </a:rPr>
              <a:t>{</a:t>
            </a:r>
          </a:p>
          <a:p>
            <a:pPr lvl="4">
              <a:buNone/>
            </a:pPr>
            <a:r>
              <a:rPr lang="en-US" sz="1700" dirty="0" smtClean="0">
                <a:latin typeface="Courier New" pitchFamily="49" charset="0"/>
                <a:cs typeface="Courier New" pitchFamily="49" charset="0"/>
              </a:rPr>
              <a:t>return true;</a:t>
            </a:r>
          </a:p>
          <a:p>
            <a:pPr lvl="3">
              <a:buNone/>
            </a:pPr>
            <a:r>
              <a:rPr lang="en-US" sz="1700" dirty="0" smtClean="0">
                <a:latin typeface="Courier New" pitchFamily="49" charset="0"/>
                <a:cs typeface="Courier New" pitchFamily="49" charset="0"/>
              </a:rPr>
              <a:t>}</a:t>
            </a:r>
          </a:p>
          <a:p>
            <a:pPr lvl="2">
              <a:buNone/>
            </a:pPr>
            <a:r>
              <a:rPr lang="en-US" sz="2100" dirty="0" smtClean="0">
                <a:latin typeface="Courier New" pitchFamily="49" charset="0"/>
                <a:cs typeface="Courier New" pitchFamily="49" charset="0"/>
              </a:rPr>
              <a:t>}</a:t>
            </a:r>
          </a:p>
          <a:p>
            <a:pPr lvl="1">
              <a:buNone/>
            </a:pPr>
            <a:r>
              <a:rPr lang="en-US" sz="2500" dirty="0" smtClean="0">
                <a:latin typeface="Courier New" pitchFamily="49" charset="0"/>
                <a:cs typeface="Courier New" pitchFamily="49" charset="0"/>
              </a:rPr>
              <a:t>return false;</a:t>
            </a:r>
          </a:p>
          <a:p>
            <a:pPr>
              <a:buNone/>
            </a:pPr>
            <a:r>
              <a:rPr lang="en-US" sz="2900" dirty="0" smtClean="0">
                <a:latin typeface="Courier New" pitchFamily="49" charset="0"/>
                <a:cs typeface="Courier New" pitchFamily="49" charset="0"/>
              </a:rPr>
              <a:t>}</a:t>
            </a:r>
          </a:p>
          <a:p>
            <a:pPr>
              <a:buNone/>
            </a:pP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r>
              <a:rPr lang="en-US" dirty="0" smtClean="0"/>
              <a:t> Mod</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pPr lvl="1">
              <a:buNone/>
            </a:pPr>
            <a:r>
              <a:rPr lang="en-US" dirty="0" smtClean="0">
                <a:latin typeface="Courier New" pitchFamily="49" charset="0"/>
                <a:cs typeface="Courier New" pitchFamily="49" charset="0"/>
              </a:rPr>
              <a:t>function Init(vector Direction)</a:t>
            </a:r>
          </a:p>
          <a:p>
            <a:pPr lvl="1">
              <a:buNone/>
            </a:pPr>
            <a:r>
              <a:rPr lang="en-US" dirty="0" smtClean="0">
                <a:latin typeface="Courier New" pitchFamily="49" charset="0"/>
                <a:cs typeface="Courier New" pitchFamily="49" charset="0"/>
              </a:rPr>
              <a:t>{</a:t>
            </a:r>
          </a:p>
          <a:p>
            <a:pPr lvl="1">
              <a:buNone/>
            </a:pPr>
            <a:endParaRPr lang="en-US" dirty="0" smtClean="0">
              <a:latin typeface="Courier New" pitchFamily="49" charset="0"/>
              <a:cs typeface="Courier New" pitchFamily="49" charset="0"/>
            </a:endParaRPr>
          </a:p>
          <a:p>
            <a:pPr lvl="2">
              <a:buNone/>
            </a:pPr>
            <a:r>
              <a:rPr lang="en-US" dirty="0" smtClean="0">
                <a:latin typeface="Courier New" pitchFamily="49" charset="0"/>
                <a:cs typeface="Courier New" pitchFamily="49" charset="0"/>
              </a:rPr>
              <a:t>if(!</a:t>
            </a:r>
            <a:r>
              <a:rPr lang="en-US" dirty="0" err="1" smtClean="0">
                <a:latin typeface="Courier New" pitchFamily="49" charset="0"/>
                <a:cs typeface="Courier New" pitchFamily="49" charset="0"/>
              </a:rPr>
              <a:t>GetZoomedState</a:t>
            </a:r>
            <a:r>
              <a:rPr lang="en-US" dirty="0" smtClean="0">
                <a:latin typeface="Courier New" pitchFamily="49" charset="0"/>
                <a:cs typeface="Courier New" pitchFamily="49" charset="0"/>
              </a:rPr>
              <a:t>())</a:t>
            </a:r>
          </a:p>
          <a:p>
            <a:pPr lvl="2">
              <a:buNone/>
            </a:pPr>
            <a:r>
              <a:rPr lang="en-US" dirty="0" smtClean="0">
                <a:latin typeface="Courier New" pitchFamily="49" charset="0"/>
                <a:cs typeface="Courier New" pitchFamily="49" charset="0"/>
              </a:rPr>
              <a:t>{</a:t>
            </a:r>
          </a:p>
          <a:p>
            <a:pPr lvl="3">
              <a:buNone/>
            </a:pPr>
            <a:r>
              <a:rPr lang="en-US" dirty="0" err="1" smtClean="0">
                <a:latin typeface="Courier New" pitchFamily="49" charset="0"/>
                <a:cs typeface="Courier New" pitchFamily="49" charset="0"/>
              </a:rPr>
              <a:t>Direction.X</a:t>
            </a:r>
            <a:r>
              <a:rPr lang="en-US" dirty="0" smtClean="0">
                <a:latin typeface="Courier New" pitchFamily="49" charset="0"/>
                <a:cs typeface="Courier New" pitchFamily="49" charset="0"/>
              </a:rPr>
              <a:t> = </a:t>
            </a:r>
            <a:r>
              <a:rPr lang="en-US" dirty="0" err="1" smtClean="0">
                <a:latin typeface="Courier New" pitchFamily="49" charset="0"/>
                <a:cs typeface="Courier New" pitchFamily="49" charset="0"/>
              </a:rPr>
              <a:t>Direction.X</a:t>
            </a:r>
            <a:r>
              <a:rPr lang="en-US" dirty="0" smtClean="0">
                <a:latin typeface="Courier New" pitchFamily="49" charset="0"/>
                <a:cs typeface="Courier New" pitchFamily="49" charset="0"/>
              </a:rPr>
              <a:t> * </a:t>
            </a:r>
            <a:r>
              <a:rPr lang="en-US" dirty="0" err="1" smtClean="0">
                <a:latin typeface="Courier New" pitchFamily="49" charset="0"/>
                <a:cs typeface="Courier New" pitchFamily="49" charset="0"/>
              </a:rPr>
              <a:t>RandRange</a:t>
            </a:r>
            <a:r>
              <a:rPr lang="en-US" dirty="0" smtClean="0">
                <a:latin typeface="Courier New" pitchFamily="49" charset="0"/>
                <a:cs typeface="Courier New" pitchFamily="49" charset="0"/>
              </a:rPr>
              <a:t>(1.0,1.4);</a:t>
            </a:r>
          </a:p>
          <a:p>
            <a:pPr lvl="3">
              <a:buNone/>
            </a:pPr>
            <a:endParaRPr lang="en-US" dirty="0" smtClean="0">
              <a:latin typeface="Courier New" pitchFamily="49" charset="0"/>
              <a:cs typeface="Courier New" pitchFamily="49" charset="0"/>
            </a:endParaRPr>
          </a:p>
          <a:p>
            <a:pPr lvl="3">
              <a:buNone/>
            </a:pPr>
            <a:r>
              <a:rPr lang="en-US" dirty="0" err="1" smtClean="0">
                <a:latin typeface="Courier New" pitchFamily="49" charset="0"/>
                <a:cs typeface="Courier New" pitchFamily="49" charset="0"/>
              </a:rPr>
              <a:t>Direction.Y</a:t>
            </a:r>
            <a:r>
              <a:rPr lang="en-US" dirty="0" smtClean="0">
                <a:latin typeface="Courier New" pitchFamily="49" charset="0"/>
                <a:cs typeface="Courier New" pitchFamily="49" charset="0"/>
              </a:rPr>
              <a:t> = </a:t>
            </a:r>
            <a:r>
              <a:rPr lang="en-US" dirty="0" err="1" smtClean="0">
                <a:latin typeface="Courier New" pitchFamily="49" charset="0"/>
                <a:cs typeface="Courier New" pitchFamily="49" charset="0"/>
              </a:rPr>
              <a:t>Direction.Y</a:t>
            </a:r>
            <a:r>
              <a:rPr lang="en-US" dirty="0" smtClean="0">
                <a:latin typeface="Courier New" pitchFamily="49" charset="0"/>
                <a:cs typeface="Courier New" pitchFamily="49" charset="0"/>
              </a:rPr>
              <a:t> * </a:t>
            </a:r>
            <a:r>
              <a:rPr lang="en-US" dirty="0" err="1" smtClean="0">
                <a:latin typeface="Courier New" pitchFamily="49" charset="0"/>
                <a:cs typeface="Courier New" pitchFamily="49" charset="0"/>
              </a:rPr>
              <a:t>RandRange</a:t>
            </a:r>
            <a:r>
              <a:rPr lang="en-US" dirty="0" smtClean="0">
                <a:latin typeface="Courier New" pitchFamily="49" charset="0"/>
                <a:cs typeface="Courier New" pitchFamily="49" charset="0"/>
              </a:rPr>
              <a:t>(1.0,1.4);</a:t>
            </a:r>
          </a:p>
          <a:p>
            <a:pPr lvl="3">
              <a:buNone/>
            </a:pPr>
            <a:endParaRPr lang="en-US" dirty="0" smtClean="0">
              <a:latin typeface="Courier New" pitchFamily="49" charset="0"/>
              <a:cs typeface="Courier New" pitchFamily="49" charset="0"/>
            </a:endParaRPr>
          </a:p>
          <a:p>
            <a:pPr lvl="3">
              <a:buNone/>
            </a:pPr>
            <a:r>
              <a:rPr lang="en-US" dirty="0" err="1" smtClean="0">
                <a:latin typeface="Courier New" pitchFamily="49" charset="0"/>
                <a:cs typeface="Courier New" pitchFamily="49" charset="0"/>
              </a:rPr>
              <a:t>Direction.Z</a:t>
            </a:r>
            <a:r>
              <a:rPr lang="en-US" dirty="0" smtClean="0">
                <a:latin typeface="Courier New" pitchFamily="49" charset="0"/>
                <a:cs typeface="Courier New" pitchFamily="49" charset="0"/>
              </a:rPr>
              <a:t> = </a:t>
            </a:r>
            <a:r>
              <a:rPr lang="en-US" dirty="0" err="1" smtClean="0">
                <a:latin typeface="Courier New" pitchFamily="49" charset="0"/>
                <a:cs typeface="Courier New" pitchFamily="49" charset="0"/>
              </a:rPr>
              <a:t>Direction.Z</a:t>
            </a:r>
            <a:r>
              <a:rPr lang="en-US" dirty="0" smtClean="0">
                <a:latin typeface="Courier New" pitchFamily="49" charset="0"/>
                <a:cs typeface="Courier New" pitchFamily="49" charset="0"/>
              </a:rPr>
              <a:t> * </a:t>
            </a:r>
            <a:r>
              <a:rPr lang="en-US" dirty="0" err="1" smtClean="0">
                <a:latin typeface="Courier New" pitchFamily="49" charset="0"/>
                <a:cs typeface="Courier New" pitchFamily="49" charset="0"/>
              </a:rPr>
              <a:t>RandRange</a:t>
            </a:r>
            <a:r>
              <a:rPr lang="en-US" dirty="0" smtClean="0">
                <a:latin typeface="Courier New" pitchFamily="49" charset="0"/>
                <a:cs typeface="Courier New" pitchFamily="49" charset="0"/>
              </a:rPr>
              <a:t>(1.0,1.4);</a:t>
            </a:r>
          </a:p>
          <a:p>
            <a:pPr lvl="2">
              <a:buNone/>
            </a:pPr>
            <a:r>
              <a:rPr lang="en-US" dirty="0" smtClean="0">
                <a:latin typeface="Courier New" pitchFamily="49" charset="0"/>
                <a:cs typeface="Courier New" pitchFamily="49" charset="0"/>
              </a:rPr>
              <a:t>}</a:t>
            </a:r>
          </a:p>
          <a:p>
            <a:pPr lvl="2">
              <a:buNone/>
            </a:pPr>
            <a:endParaRPr lang="en-US" dirty="0" smtClean="0">
              <a:latin typeface="Courier New" pitchFamily="49" charset="0"/>
              <a:cs typeface="Courier New" pitchFamily="49" charset="0"/>
            </a:endParaRPr>
          </a:p>
          <a:p>
            <a:pPr lvl="2">
              <a:buNone/>
            </a:pPr>
            <a:r>
              <a:rPr lang="en-US" dirty="0" err="1" smtClean="0">
                <a:latin typeface="Courier New" pitchFamily="49" charset="0"/>
                <a:cs typeface="Courier New" pitchFamily="49" charset="0"/>
              </a:rPr>
              <a:t>super.Init</a:t>
            </a:r>
            <a:r>
              <a:rPr lang="en-US" dirty="0" smtClean="0">
                <a:latin typeface="Courier New" pitchFamily="49" charset="0"/>
                <a:cs typeface="Courier New" pitchFamily="49" charset="0"/>
              </a:rPr>
              <a:t>(Direction);</a:t>
            </a:r>
          </a:p>
          <a:p>
            <a:pPr lvl="1">
              <a:buNone/>
            </a:pPr>
            <a:r>
              <a:rPr lang="en-US" dirty="0" smtClean="0">
                <a:latin typeface="Courier New" pitchFamily="49" charset="0"/>
                <a:cs typeface="Courier New" pitchFamily="49" charset="0"/>
              </a:rPr>
              <a:t>}</a:t>
            </a:r>
            <a:endParaRPr lang="en-US" dirty="0" smtClean="0">
              <a:latin typeface="Courier New" pitchFamily="49" charset="0"/>
              <a:cs typeface="Courier New" pitchFamily="49"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PlasmaRocket</a:t>
            </a:r>
            <a:r>
              <a:rPr lang="en-US" dirty="0" smtClean="0"/>
              <a:t> Mod</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We </a:t>
            </a:r>
            <a:r>
              <a:rPr lang="en-US" dirty="0" smtClean="0"/>
              <a:t>still want to use what’s in the original init function so we will call that after we check the zoom state.</a:t>
            </a:r>
          </a:p>
          <a:p>
            <a:r>
              <a:rPr lang="en-US" dirty="0" smtClean="0"/>
              <a:t>And that’s it! </a:t>
            </a:r>
            <a:endParaRPr lang="en-US" dirty="0" smtClean="0"/>
          </a:p>
          <a:p>
            <a:r>
              <a:rPr lang="en-US" dirty="0" smtClean="0"/>
              <a:t>You </a:t>
            </a:r>
            <a:r>
              <a:rPr lang="en-US" dirty="0" smtClean="0"/>
              <a:t>should be able to test that out now. </a:t>
            </a:r>
            <a:endParaRPr lang="en-US" dirty="0" smtClean="0"/>
          </a:p>
          <a:p>
            <a:r>
              <a:rPr lang="en-US" dirty="0" smtClean="0"/>
              <a:t>The </a:t>
            </a:r>
            <a:r>
              <a:rPr lang="en-US" dirty="0" smtClean="0"/>
              <a:t>next step will be the grenade launcher!</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Delegates</a:t>
            </a:r>
            <a:endParaRPr lang="en-US" dirty="0"/>
          </a:p>
        </p:txBody>
      </p:sp>
      <p:sp>
        <p:nvSpPr>
          <p:cNvPr id="3" name="Content Placeholder 2"/>
          <p:cNvSpPr>
            <a:spLocks noGrp="1"/>
          </p:cNvSpPr>
          <p:nvPr>
            <p:ph idx="1"/>
          </p:nvPr>
        </p:nvSpPr>
        <p:spPr/>
        <p:txBody>
          <a:bodyPr>
            <a:normAutofit fontScale="70000" lnSpcReduction="20000"/>
          </a:bodyPr>
          <a:lstStyle/>
          <a:p>
            <a:pPr>
              <a:buNone/>
            </a:pPr>
            <a:endParaRPr lang="en-US" dirty="0" smtClean="0">
              <a:latin typeface="Courier New" pitchFamily="49" charset="0"/>
              <a:cs typeface="Courier New" pitchFamily="49" charset="0"/>
            </a:endParaRPr>
          </a:p>
          <a:p>
            <a:pPr>
              <a:buNone/>
            </a:pPr>
            <a:r>
              <a:rPr lang="en-US" dirty="0" smtClean="0">
                <a:latin typeface="Courier New" pitchFamily="49" charset="0"/>
                <a:cs typeface="Courier New" pitchFamily="49" charset="0"/>
              </a:rPr>
              <a:t>function </a:t>
            </a:r>
            <a:r>
              <a:rPr lang="en-US" dirty="0" err="1" smtClean="0">
                <a:latin typeface="Courier New" pitchFamily="49" charset="0"/>
                <a:cs typeface="Courier New" pitchFamily="49" charset="0"/>
              </a:rPr>
              <a:t>someFunc</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int</a:t>
            </a:r>
            <a:r>
              <a:rPr lang="en-US" dirty="0" smtClean="0">
                <a:latin typeface="Courier New" pitchFamily="49" charset="0"/>
                <a:cs typeface="Courier New" pitchFamily="49" charset="0"/>
              </a:rPr>
              <a:t> a, </a:t>
            </a:r>
            <a:r>
              <a:rPr lang="en-US" dirty="0" err="1" smtClean="0">
                <a:latin typeface="Courier New" pitchFamily="49" charset="0"/>
                <a:cs typeface="Courier New" pitchFamily="49" charset="0"/>
              </a:rPr>
              <a:t>int</a:t>
            </a:r>
            <a:r>
              <a:rPr lang="en-US" dirty="0" smtClean="0">
                <a:latin typeface="Courier New" pitchFamily="49" charset="0"/>
                <a:cs typeface="Courier New" pitchFamily="49" charset="0"/>
              </a:rPr>
              <a:t> b) {}</a:t>
            </a:r>
          </a:p>
          <a:p>
            <a:pPr>
              <a:buNone/>
            </a:pPr>
            <a:endParaRPr lang="en-US" dirty="0" smtClean="0">
              <a:latin typeface="Courier New" pitchFamily="49" charset="0"/>
              <a:cs typeface="Courier New" pitchFamily="49" charset="0"/>
            </a:endParaRPr>
          </a:p>
          <a:p>
            <a:pPr>
              <a:buNone/>
            </a:pPr>
            <a:r>
              <a:rPr lang="en-US" dirty="0" err="1" smtClean="0">
                <a:latin typeface="Courier New" pitchFamily="49" charset="0"/>
                <a:cs typeface="Courier New" pitchFamily="49" charset="0"/>
              </a:rPr>
              <a:t>defaultProperties</a:t>
            </a:r>
            <a:endParaRPr lang="en-US" dirty="0" smtClean="0">
              <a:latin typeface="Courier New" pitchFamily="49" charset="0"/>
              <a:cs typeface="Courier New" pitchFamily="49" charset="0"/>
            </a:endParaRPr>
          </a:p>
          <a:p>
            <a:pPr>
              <a:buNone/>
            </a:pPr>
            <a:r>
              <a:rPr lang="en-US" dirty="0" smtClean="0">
                <a:latin typeface="Courier New" pitchFamily="49" charset="0"/>
                <a:cs typeface="Courier New" pitchFamily="49" charset="0"/>
              </a:rPr>
              <a:t>{</a:t>
            </a:r>
          </a:p>
          <a:p>
            <a:pPr>
              <a:buNone/>
            </a:pP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aButton.OnClick</a:t>
            </a:r>
            <a:r>
              <a:rPr lang="en-US" dirty="0" smtClean="0">
                <a:latin typeface="Courier New" pitchFamily="49" charset="0"/>
                <a:cs typeface="Courier New" pitchFamily="49" charset="0"/>
              </a:rPr>
              <a:t> = bar  </a:t>
            </a:r>
          </a:p>
          <a:p>
            <a:pPr>
              <a:buNone/>
            </a:pPr>
            <a:r>
              <a:rPr lang="en-US" dirty="0" smtClean="0">
                <a:latin typeface="Courier New" pitchFamily="49" charset="0"/>
                <a:cs typeface="Courier New" pitchFamily="49" charset="0"/>
              </a:rPr>
              <a:t>}</a:t>
            </a:r>
          </a:p>
          <a:p>
            <a:pPr>
              <a:buNone/>
            </a:pPr>
            <a:endParaRPr lang="en-US" dirty="0" smtClean="0">
              <a:latin typeface="Courier New" pitchFamily="49" charset="0"/>
              <a:cs typeface="Courier New" pitchFamily="49" charset="0"/>
            </a:endParaRPr>
          </a:p>
          <a:p>
            <a:r>
              <a:rPr lang="en-US" sz="5000" dirty="0" smtClean="0">
                <a:cs typeface="Courier New" pitchFamily="49" charset="0"/>
              </a:rPr>
              <a:t>You can either assign a function to a delegate inside a function or in the default properties block</a:t>
            </a:r>
          </a:p>
          <a:p>
            <a:pPr>
              <a:buNone/>
            </a:pPr>
            <a:endParaRPr lang="en-US" sz="50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RocketGrenade</a:t>
            </a:r>
            <a:endParaRPr lang="en-US" dirty="0"/>
          </a:p>
        </p:txBody>
      </p:sp>
      <p:sp>
        <p:nvSpPr>
          <p:cNvPr id="3" name="Content Placeholder 2"/>
          <p:cNvSpPr>
            <a:spLocks noGrp="1"/>
          </p:cNvSpPr>
          <p:nvPr>
            <p:ph idx="1"/>
          </p:nvPr>
        </p:nvSpPr>
        <p:spPr/>
        <p:txBody>
          <a:bodyPr>
            <a:normAutofit/>
          </a:bodyPr>
          <a:lstStyle/>
          <a:p>
            <a:r>
              <a:rPr lang="en-US" dirty="0" smtClean="0"/>
              <a:t>Following the same pattern we want to create two classes </a:t>
            </a:r>
            <a:r>
              <a:rPr lang="en-US" i="1" dirty="0" err="1" smtClean="0"/>
              <a:t>UTWeap_RocketGrenade</a:t>
            </a:r>
            <a:r>
              <a:rPr lang="en-US" dirty="0" smtClean="0"/>
              <a:t> and </a:t>
            </a:r>
            <a:r>
              <a:rPr lang="en-US" i="1" dirty="0" err="1" smtClean="0"/>
              <a:t>UTProj_RocketGrendade</a:t>
            </a:r>
            <a:r>
              <a:rPr lang="en-US" dirty="0" smtClean="0"/>
              <a:t>. </a:t>
            </a:r>
          </a:p>
          <a:p>
            <a:r>
              <a:rPr lang="en-US" sz="2400" dirty="0" smtClean="0">
                <a:latin typeface="Courier New" pitchFamily="49" charset="0"/>
                <a:cs typeface="Courier New" pitchFamily="49" charset="0"/>
              </a:rPr>
              <a:t>class </a:t>
            </a:r>
            <a:r>
              <a:rPr lang="en-US" sz="2400" dirty="0" err="1" smtClean="0">
                <a:latin typeface="Courier New" pitchFamily="49" charset="0"/>
                <a:cs typeface="Courier New" pitchFamily="49" charset="0"/>
              </a:rPr>
              <a:t>UTWeap_RocketGrenade</a:t>
            </a:r>
            <a:r>
              <a:rPr lang="en-US" sz="2400" dirty="0" smtClean="0">
                <a:latin typeface="Courier New" pitchFamily="49" charset="0"/>
                <a:cs typeface="Courier New" pitchFamily="49" charset="0"/>
              </a:rPr>
              <a:t> extends </a:t>
            </a:r>
            <a:r>
              <a:rPr lang="en-US" sz="2400" dirty="0" err="1" smtClean="0">
                <a:latin typeface="Courier New" pitchFamily="49" charset="0"/>
                <a:cs typeface="Courier New" pitchFamily="49" charset="0"/>
              </a:rPr>
              <a:t>UTWeap_RocketLauncher_Content</a:t>
            </a:r>
            <a:r>
              <a:rPr lang="en-US" sz="2400" dirty="0" smtClean="0">
                <a:latin typeface="Courier New" pitchFamily="49" charset="0"/>
                <a:cs typeface="Courier New" pitchFamily="49" charset="0"/>
              </a:rPr>
              <a:t>;</a:t>
            </a:r>
          </a:p>
          <a:p>
            <a:r>
              <a:rPr lang="en-US" sz="2400" dirty="0" smtClean="0">
                <a:latin typeface="Courier New" pitchFamily="49" charset="0"/>
                <a:cs typeface="Courier New" pitchFamily="49" charset="0"/>
              </a:rPr>
              <a:t>class </a:t>
            </a:r>
            <a:r>
              <a:rPr lang="en-US" sz="2400" dirty="0" err="1" smtClean="0">
                <a:latin typeface="Courier New" pitchFamily="49" charset="0"/>
                <a:cs typeface="Courier New" pitchFamily="49" charset="0"/>
              </a:rPr>
              <a:t>UTProj_RocketGrenade</a:t>
            </a:r>
            <a:r>
              <a:rPr lang="en-US" sz="2400" dirty="0" smtClean="0">
                <a:latin typeface="Courier New" pitchFamily="49" charset="0"/>
                <a:cs typeface="Courier New" pitchFamily="49" charset="0"/>
              </a:rPr>
              <a:t> extends </a:t>
            </a:r>
            <a:r>
              <a:rPr lang="en-US" sz="2400" dirty="0" err="1" smtClean="0">
                <a:latin typeface="Courier New" pitchFamily="49" charset="0"/>
                <a:cs typeface="Courier New" pitchFamily="49" charset="0"/>
              </a:rPr>
              <a:t>UTProj_Grenade</a:t>
            </a:r>
            <a:r>
              <a:rPr lang="en-US" sz="2400" dirty="0" smtClean="0">
                <a:latin typeface="Courier New" pitchFamily="49" charset="0"/>
                <a:cs typeface="Courier New" pitchFamily="49" charset="0"/>
              </a:rPr>
              <a:t>;</a:t>
            </a:r>
          </a:p>
          <a:p>
            <a:pPr>
              <a:buNone/>
            </a:pPr>
            <a:endParaRPr lang="en-US" i="1" dirty="0" smtClean="0">
              <a:cs typeface="Courier New" pitchFamily="49" charset="0"/>
            </a:endParaRPr>
          </a:p>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RocketGrenade</a:t>
            </a:r>
            <a:endParaRPr lang="en-US" dirty="0"/>
          </a:p>
        </p:txBody>
      </p:sp>
      <p:sp>
        <p:nvSpPr>
          <p:cNvPr id="3" name="Content Placeholder 2"/>
          <p:cNvSpPr>
            <a:spLocks noGrp="1"/>
          </p:cNvSpPr>
          <p:nvPr>
            <p:ph idx="1"/>
          </p:nvPr>
        </p:nvSpPr>
        <p:spPr/>
        <p:txBody>
          <a:bodyPr>
            <a:normAutofit/>
          </a:bodyPr>
          <a:lstStyle/>
          <a:p>
            <a:r>
              <a:rPr lang="en-US" dirty="0" smtClean="0">
                <a:cs typeface="Courier New" pitchFamily="49" charset="0"/>
              </a:rPr>
              <a:t>In </a:t>
            </a:r>
            <a:r>
              <a:rPr lang="en-US" dirty="0" smtClean="0">
                <a:cs typeface="Courier New" pitchFamily="49" charset="0"/>
              </a:rPr>
              <a:t>the </a:t>
            </a:r>
            <a:r>
              <a:rPr lang="en-US" i="1" dirty="0" err="1" smtClean="0">
                <a:cs typeface="Courier New" pitchFamily="49" charset="0"/>
              </a:rPr>
              <a:t>UTProj_Grenade</a:t>
            </a:r>
            <a:r>
              <a:rPr lang="en-US" i="1" dirty="0" smtClean="0">
                <a:cs typeface="Courier New" pitchFamily="49" charset="0"/>
              </a:rPr>
              <a:t> </a:t>
            </a:r>
            <a:r>
              <a:rPr lang="en-US" dirty="0" smtClean="0">
                <a:cs typeface="Courier New" pitchFamily="49" charset="0"/>
              </a:rPr>
              <a:t>class we have a function that we need to change. </a:t>
            </a:r>
            <a:endParaRPr lang="en-US" dirty="0" smtClean="0">
              <a:cs typeface="Courier New" pitchFamily="49" charset="0"/>
            </a:endParaRPr>
          </a:p>
          <a:p>
            <a:r>
              <a:rPr lang="en-US" dirty="0" smtClean="0">
                <a:cs typeface="Courier New" pitchFamily="49" charset="0"/>
              </a:rPr>
              <a:t>That’s </a:t>
            </a:r>
            <a:r>
              <a:rPr lang="en-US" i="1" dirty="0" err="1" smtClean="0">
                <a:cs typeface="Courier New" pitchFamily="49" charset="0"/>
              </a:rPr>
              <a:t>PostBeginPlay</a:t>
            </a:r>
            <a:r>
              <a:rPr lang="en-US" i="1" dirty="0" smtClean="0">
                <a:cs typeface="Courier New" pitchFamily="49" charset="0"/>
              </a:rPr>
              <a:t>()</a:t>
            </a:r>
            <a:r>
              <a:rPr lang="en-US" dirty="0" smtClean="0">
                <a:cs typeface="Courier New" pitchFamily="49" charset="0"/>
              </a:rPr>
              <a:t> which sets certain variables after the grenade has been </a:t>
            </a:r>
            <a:r>
              <a:rPr lang="en-US" dirty="0" smtClean="0">
                <a:cs typeface="Courier New" pitchFamily="49" charset="0"/>
              </a:rPr>
              <a:t>created.</a:t>
            </a:r>
          </a:p>
          <a:p>
            <a:r>
              <a:rPr lang="en-US" i="1" dirty="0" err="1" smtClean="0">
                <a:cs typeface="Courier New" pitchFamily="49" charset="0"/>
              </a:rPr>
              <a:t>UTProj_Grenade</a:t>
            </a:r>
            <a:r>
              <a:rPr lang="en-US" dirty="0" smtClean="0">
                <a:cs typeface="Courier New" pitchFamily="49" charset="0"/>
              </a:rPr>
              <a:t> </a:t>
            </a:r>
            <a:r>
              <a:rPr lang="en-US" dirty="0" smtClean="0">
                <a:cs typeface="Courier New" pitchFamily="49" charset="0"/>
              </a:rPr>
              <a:t>is setting a cooking time so that the grenade detonates after X time has elapsed. </a:t>
            </a:r>
            <a:endParaRPr lang="en-US" i="1" dirty="0" smtClean="0">
              <a:cs typeface="Courier New" pitchFamily="49" charset="0"/>
            </a:endParaRPr>
          </a:p>
          <a:p>
            <a:pPr lvl="1">
              <a:buNone/>
            </a:pPr>
            <a:endParaRPr lang="en-US" dirty="0" smtClean="0">
              <a:cs typeface="Courier New" pitchFamily="49" charset="0"/>
            </a:endParaRPr>
          </a:p>
          <a:p>
            <a:pPr>
              <a:buNone/>
            </a:pPr>
            <a:endParaRPr lang="en-US" i="1" dirty="0" smtClean="0">
              <a:cs typeface="Courier New" pitchFamily="49" charset="0"/>
            </a:endParaRPr>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RocketGrenade</a:t>
            </a:r>
            <a:endParaRPr lang="en-US" dirty="0"/>
          </a:p>
        </p:txBody>
      </p:sp>
      <p:sp>
        <p:nvSpPr>
          <p:cNvPr id="3" name="Content Placeholder 2"/>
          <p:cNvSpPr>
            <a:spLocks noGrp="1"/>
          </p:cNvSpPr>
          <p:nvPr>
            <p:ph idx="1"/>
          </p:nvPr>
        </p:nvSpPr>
        <p:spPr/>
        <p:txBody>
          <a:bodyPr>
            <a:normAutofit/>
          </a:bodyPr>
          <a:lstStyle/>
          <a:p>
            <a:r>
              <a:rPr lang="en-US" dirty="0" smtClean="0">
                <a:cs typeface="Courier New" pitchFamily="49" charset="0"/>
              </a:rPr>
              <a:t>It </a:t>
            </a:r>
            <a:r>
              <a:rPr lang="en-US" dirty="0" smtClean="0">
                <a:cs typeface="Courier New" pitchFamily="49" charset="0"/>
              </a:rPr>
              <a:t>also sets a rotation for the grenade. </a:t>
            </a:r>
            <a:endParaRPr lang="en-US" dirty="0" smtClean="0">
              <a:cs typeface="Courier New" pitchFamily="49" charset="0"/>
            </a:endParaRPr>
          </a:p>
          <a:p>
            <a:r>
              <a:rPr lang="en-US" dirty="0" smtClean="0">
                <a:cs typeface="Courier New" pitchFamily="49" charset="0"/>
              </a:rPr>
              <a:t>This </a:t>
            </a:r>
            <a:r>
              <a:rPr lang="en-US" dirty="0" smtClean="0">
                <a:cs typeface="Courier New" pitchFamily="49" charset="0"/>
              </a:rPr>
              <a:t>is a good thing to keep if we were doing a hand thrown grenade to simulate the possible flight characteristics of that. </a:t>
            </a:r>
            <a:endParaRPr lang="en-US" dirty="0" smtClean="0">
              <a:cs typeface="Courier New" pitchFamily="49" charset="0"/>
            </a:endParaRPr>
          </a:p>
          <a:p>
            <a:r>
              <a:rPr lang="en-US" dirty="0" smtClean="0">
                <a:cs typeface="Courier New" pitchFamily="49" charset="0"/>
              </a:rPr>
              <a:t>But </a:t>
            </a:r>
            <a:r>
              <a:rPr lang="en-US" dirty="0" smtClean="0">
                <a:cs typeface="Courier New" pitchFamily="49" charset="0"/>
              </a:rPr>
              <a:t>we want to change that for our grenade launcher. </a:t>
            </a:r>
            <a:endParaRPr lang="en-US" dirty="0" smtClean="0">
              <a:cs typeface="Courier New" pitchFamily="49" charset="0"/>
            </a:endParaRPr>
          </a:p>
          <a:p>
            <a:r>
              <a:rPr lang="en-US" dirty="0" smtClean="0">
                <a:cs typeface="Courier New" pitchFamily="49" charset="0"/>
              </a:rPr>
              <a:t>So </a:t>
            </a:r>
            <a:r>
              <a:rPr lang="en-US" dirty="0" smtClean="0">
                <a:cs typeface="Courier New" pitchFamily="49" charset="0"/>
              </a:rPr>
              <a:t>add this </a:t>
            </a:r>
            <a:r>
              <a:rPr lang="en-US" i="1" dirty="0" err="1" smtClean="0">
                <a:cs typeface="Courier New" pitchFamily="49" charset="0"/>
              </a:rPr>
              <a:t>PostBeginPlay</a:t>
            </a:r>
            <a:r>
              <a:rPr lang="en-US" i="1" dirty="0" smtClean="0">
                <a:cs typeface="Courier New" pitchFamily="49" charset="0"/>
              </a:rPr>
              <a:t>()</a:t>
            </a:r>
            <a:r>
              <a:rPr lang="en-US" dirty="0" smtClean="0">
                <a:cs typeface="Courier New" pitchFamily="49" charset="0"/>
              </a:rPr>
              <a:t> </a:t>
            </a:r>
            <a:r>
              <a:rPr lang="en-US" dirty="0" smtClean="0">
                <a:cs typeface="Courier New" pitchFamily="49" charset="0"/>
              </a:rPr>
              <a:t>to </a:t>
            </a:r>
            <a:r>
              <a:rPr lang="en-US" i="1" dirty="0" err="1" smtClean="0">
                <a:cs typeface="Courier New" pitchFamily="49" charset="0"/>
              </a:rPr>
              <a:t>UTProj_RocketGrenade</a:t>
            </a:r>
            <a:endParaRPr lang="en-US" i="1" dirty="0" smtClean="0">
              <a:cs typeface="Courier New" pitchFamily="49" charset="0"/>
            </a:endParaRPr>
          </a:p>
          <a:p>
            <a:pPr lvl="1">
              <a:buNone/>
            </a:pPr>
            <a:endParaRPr lang="en-US" dirty="0" smtClean="0">
              <a:cs typeface="Courier New" pitchFamily="49" charset="0"/>
            </a:endParaRPr>
          </a:p>
          <a:p>
            <a:pPr>
              <a:buNone/>
            </a:pPr>
            <a:endParaRPr lang="en-US" i="1" dirty="0" smtClean="0">
              <a:cs typeface="Courier New" pitchFamily="49" charset="0"/>
            </a:endParaRPr>
          </a:p>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RocketGrenade</a:t>
            </a:r>
            <a:endParaRPr lang="en-US" dirty="0"/>
          </a:p>
        </p:txBody>
      </p:sp>
      <p:sp>
        <p:nvSpPr>
          <p:cNvPr id="3" name="Content Placeholder 2"/>
          <p:cNvSpPr>
            <a:spLocks noGrp="1"/>
          </p:cNvSpPr>
          <p:nvPr>
            <p:ph idx="1"/>
          </p:nvPr>
        </p:nvSpPr>
        <p:spPr/>
        <p:txBody>
          <a:bodyPr>
            <a:normAutofit fontScale="92500" lnSpcReduction="20000"/>
          </a:bodyPr>
          <a:lstStyle/>
          <a:p>
            <a:pPr lvl="1">
              <a:buNone/>
            </a:pPr>
            <a:endParaRPr lang="en-US" dirty="0" smtClean="0">
              <a:cs typeface="Courier New" pitchFamily="49" charset="0"/>
            </a:endParaRPr>
          </a:p>
          <a:p>
            <a:pPr lvl="1">
              <a:buNone/>
            </a:pPr>
            <a:r>
              <a:rPr lang="en-US" dirty="0" smtClean="0">
                <a:latin typeface="Courier New" pitchFamily="49" charset="0"/>
                <a:cs typeface="Courier New" pitchFamily="49" charset="0"/>
              </a:rPr>
              <a:t>simulated function </a:t>
            </a:r>
            <a:r>
              <a:rPr lang="en-US" dirty="0" err="1" smtClean="0">
                <a:latin typeface="Courier New" pitchFamily="49" charset="0"/>
                <a:cs typeface="Courier New" pitchFamily="49" charset="0"/>
              </a:rPr>
              <a:t>PostBeginPlay</a:t>
            </a:r>
            <a:r>
              <a:rPr lang="en-US" dirty="0" smtClean="0">
                <a:latin typeface="Courier New" pitchFamily="49" charset="0"/>
                <a:cs typeface="Courier New" pitchFamily="49" charset="0"/>
              </a:rPr>
              <a:t>()</a:t>
            </a:r>
          </a:p>
          <a:p>
            <a:pPr lvl="1">
              <a:buNone/>
            </a:pPr>
            <a:r>
              <a:rPr lang="en-US" dirty="0" smtClean="0">
                <a:latin typeface="Courier New" pitchFamily="49" charset="0"/>
                <a:cs typeface="Courier New" pitchFamily="49" charset="0"/>
              </a:rPr>
              <a:t>{</a:t>
            </a:r>
          </a:p>
          <a:p>
            <a:pPr lvl="2">
              <a:buNone/>
            </a:pPr>
            <a:r>
              <a:rPr lang="en-US" dirty="0" err="1" smtClean="0">
                <a:latin typeface="Courier New" pitchFamily="49" charset="0"/>
                <a:cs typeface="Courier New" pitchFamily="49" charset="0"/>
              </a:rPr>
              <a:t>super.PostBeginPlay</a:t>
            </a:r>
            <a:r>
              <a:rPr lang="en-US" dirty="0" smtClean="0">
                <a:latin typeface="Courier New" pitchFamily="49" charset="0"/>
                <a:cs typeface="Courier New" pitchFamily="49" charset="0"/>
              </a:rPr>
              <a:t>();</a:t>
            </a:r>
          </a:p>
          <a:p>
            <a:pPr lvl="2">
              <a:buNone/>
            </a:pPr>
            <a:endParaRPr lang="en-US" dirty="0" smtClean="0">
              <a:latin typeface="Courier New" pitchFamily="49" charset="0"/>
              <a:cs typeface="Courier New" pitchFamily="49" charset="0"/>
            </a:endParaRPr>
          </a:p>
          <a:p>
            <a:pPr lvl="2">
              <a:buNone/>
            </a:pPr>
            <a:r>
              <a:rPr lang="en-US" dirty="0" err="1" smtClean="0">
                <a:latin typeface="Courier New" pitchFamily="49" charset="0"/>
                <a:cs typeface="Courier New" pitchFamily="49" charset="0"/>
              </a:rPr>
              <a:t>SetTimer</a:t>
            </a:r>
            <a:r>
              <a:rPr lang="en-US" dirty="0" smtClean="0">
                <a:latin typeface="Courier New" pitchFamily="49" charset="0"/>
                <a:cs typeface="Courier New" pitchFamily="49" charset="0"/>
              </a:rPr>
              <a:t>(0,false); // After X time call Timer(). If input is 0 don't call Timer.</a:t>
            </a:r>
          </a:p>
          <a:p>
            <a:pPr lvl="2">
              <a:buNone/>
            </a:pPr>
            <a:endParaRPr lang="en-US" dirty="0" smtClean="0">
              <a:latin typeface="Courier New" pitchFamily="49" charset="0"/>
              <a:cs typeface="Courier New" pitchFamily="49" charset="0"/>
            </a:endParaRPr>
          </a:p>
          <a:p>
            <a:pPr lvl="2">
              <a:buNone/>
            </a:pPr>
            <a:r>
              <a:rPr lang="en-US" dirty="0" err="1" smtClean="0">
                <a:latin typeface="Courier New" pitchFamily="49" charset="0"/>
                <a:cs typeface="Courier New" pitchFamily="49" charset="0"/>
              </a:rPr>
              <a:t>RotationRate.Yaw</a:t>
            </a:r>
            <a:r>
              <a:rPr lang="en-US" dirty="0" smtClean="0">
                <a:latin typeface="Courier New" pitchFamily="49" charset="0"/>
                <a:cs typeface="Courier New" pitchFamily="49" charset="0"/>
              </a:rPr>
              <a:t> = 0;</a:t>
            </a:r>
          </a:p>
          <a:p>
            <a:pPr lvl="2">
              <a:buNone/>
            </a:pPr>
            <a:r>
              <a:rPr lang="en-US" dirty="0" err="1" smtClean="0">
                <a:latin typeface="Courier New" pitchFamily="49" charset="0"/>
                <a:cs typeface="Courier New" pitchFamily="49" charset="0"/>
              </a:rPr>
              <a:t>RotationRate.Roll</a:t>
            </a:r>
            <a:r>
              <a:rPr lang="en-US" dirty="0" smtClean="0">
                <a:latin typeface="Courier New" pitchFamily="49" charset="0"/>
                <a:cs typeface="Courier New" pitchFamily="49" charset="0"/>
              </a:rPr>
              <a:t> = 0;</a:t>
            </a:r>
          </a:p>
          <a:p>
            <a:pPr lvl="2">
              <a:buNone/>
            </a:pPr>
            <a:r>
              <a:rPr lang="en-US" dirty="0" err="1" smtClean="0">
                <a:latin typeface="Courier New" pitchFamily="49" charset="0"/>
                <a:cs typeface="Courier New" pitchFamily="49" charset="0"/>
              </a:rPr>
              <a:t>RotationRate.Pitch</a:t>
            </a:r>
            <a:r>
              <a:rPr lang="en-US" dirty="0" smtClean="0">
                <a:latin typeface="Courier New" pitchFamily="49" charset="0"/>
                <a:cs typeface="Courier New" pitchFamily="49" charset="0"/>
              </a:rPr>
              <a:t> = 0;</a:t>
            </a:r>
          </a:p>
          <a:p>
            <a:pPr lvl="1">
              <a:buNone/>
            </a:pPr>
            <a:r>
              <a:rPr lang="en-US" dirty="0" smtClean="0">
                <a:latin typeface="Courier New" pitchFamily="49" charset="0"/>
                <a:cs typeface="Courier New" pitchFamily="49" charset="0"/>
              </a:rPr>
              <a:t>}</a:t>
            </a:r>
          </a:p>
          <a:p>
            <a:pPr>
              <a:buNone/>
            </a:pPr>
            <a:endParaRPr lang="en-US" i="1" dirty="0" smtClean="0">
              <a:cs typeface="Courier New" pitchFamily="49" charset="0"/>
            </a:endParaRPr>
          </a:p>
          <a:p>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RocketGrenade</a:t>
            </a:r>
            <a:endParaRPr lang="en-US" dirty="0"/>
          </a:p>
        </p:txBody>
      </p:sp>
      <p:sp>
        <p:nvSpPr>
          <p:cNvPr id="3" name="Content Placeholder 2"/>
          <p:cNvSpPr>
            <a:spLocks noGrp="1"/>
          </p:cNvSpPr>
          <p:nvPr>
            <p:ph idx="1"/>
          </p:nvPr>
        </p:nvSpPr>
        <p:spPr/>
        <p:txBody>
          <a:bodyPr>
            <a:normAutofit/>
          </a:bodyPr>
          <a:lstStyle/>
          <a:p>
            <a:r>
              <a:rPr lang="en-US" dirty="0" smtClean="0"/>
              <a:t>In that parent grenade class there is also a </a:t>
            </a:r>
            <a:r>
              <a:rPr lang="en-US" i="1" dirty="0" err="1" smtClean="0"/>
              <a:t>HitWall</a:t>
            </a:r>
            <a:r>
              <a:rPr lang="en-US" dirty="0" smtClean="0"/>
              <a:t> function. </a:t>
            </a:r>
            <a:endParaRPr lang="en-US" dirty="0" smtClean="0"/>
          </a:p>
          <a:p>
            <a:r>
              <a:rPr lang="en-US" dirty="0" smtClean="0"/>
              <a:t>If </a:t>
            </a:r>
            <a:r>
              <a:rPr lang="en-US" dirty="0" smtClean="0"/>
              <a:t>the grenades hits the ground or a wall it will bounce. </a:t>
            </a:r>
            <a:endParaRPr lang="en-US" dirty="0" smtClean="0"/>
          </a:p>
          <a:p>
            <a:r>
              <a:rPr lang="en-US" dirty="0" smtClean="0"/>
              <a:t>Our </a:t>
            </a:r>
            <a:r>
              <a:rPr lang="en-US" dirty="0" smtClean="0"/>
              <a:t>grenade is moving too fast to not explode on impact. </a:t>
            </a:r>
            <a:endParaRPr lang="en-US" dirty="0" smtClean="0"/>
          </a:p>
          <a:p>
            <a:r>
              <a:rPr lang="en-US" dirty="0" smtClean="0"/>
              <a:t>So </a:t>
            </a:r>
            <a:r>
              <a:rPr lang="en-US" dirty="0" smtClean="0"/>
              <a:t>we also want to override that so we can remove the bouncing feature.</a:t>
            </a:r>
          </a:p>
          <a:p>
            <a:endParaRPr lang="en-US" dirty="0" smtClean="0"/>
          </a:p>
          <a:p>
            <a:pPr>
              <a:buNone/>
            </a:pPr>
            <a:endParaRPr lang="en-US" dirty="0" smtClean="0">
              <a:cs typeface="Courier New" pitchFamily="49" charset="0"/>
            </a:endParaRPr>
          </a:p>
          <a:p>
            <a:endParaRPr lang="en-US" dirty="0" smtClean="0"/>
          </a:p>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RocketGrenade</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latin typeface="Courier New" pitchFamily="49" charset="0"/>
                <a:cs typeface="Courier New" pitchFamily="49" charset="0"/>
              </a:rPr>
              <a:t>simulated </a:t>
            </a:r>
            <a:r>
              <a:rPr lang="en-US" dirty="0" smtClean="0">
                <a:latin typeface="Courier New" pitchFamily="49" charset="0"/>
                <a:cs typeface="Courier New" pitchFamily="49" charset="0"/>
              </a:rPr>
              <a:t>event </a:t>
            </a:r>
            <a:r>
              <a:rPr lang="en-US" dirty="0" err="1" smtClean="0">
                <a:latin typeface="Courier New" pitchFamily="49" charset="0"/>
                <a:cs typeface="Courier New" pitchFamily="49" charset="0"/>
              </a:rPr>
              <a:t>HitWall</a:t>
            </a:r>
            <a:r>
              <a:rPr lang="en-US" dirty="0" smtClean="0">
                <a:latin typeface="Courier New" pitchFamily="49" charset="0"/>
                <a:cs typeface="Courier New" pitchFamily="49" charset="0"/>
              </a:rPr>
              <a:t>(vector </a:t>
            </a:r>
            <a:r>
              <a:rPr lang="en-US" dirty="0" err="1" smtClean="0">
                <a:latin typeface="Courier New" pitchFamily="49" charset="0"/>
                <a:cs typeface="Courier New" pitchFamily="49" charset="0"/>
              </a:rPr>
              <a:t>HitNormal</a:t>
            </a:r>
            <a:r>
              <a:rPr lang="en-US" dirty="0" smtClean="0">
                <a:latin typeface="Courier New" pitchFamily="49" charset="0"/>
                <a:cs typeface="Courier New" pitchFamily="49" charset="0"/>
              </a:rPr>
              <a:t>, Actor Wall, </a:t>
            </a:r>
            <a:r>
              <a:rPr lang="en-US" dirty="0" err="1" smtClean="0">
                <a:latin typeface="Courier New" pitchFamily="49" charset="0"/>
                <a:cs typeface="Courier New" pitchFamily="49" charset="0"/>
              </a:rPr>
              <a:t>PrimitiveComponent</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WallComp</a:t>
            </a:r>
            <a:r>
              <a:rPr lang="en-US" dirty="0" smtClean="0">
                <a:latin typeface="Courier New" pitchFamily="49" charset="0"/>
                <a:cs typeface="Courier New" pitchFamily="49" charset="0"/>
              </a:rPr>
              <a:t>)</a:t>
            </a:r>
          </a:p>
          <a:p>
            <a:pPr>
              <a:buNone/>
            </a:pPr>
            <a:r>
              <a:rPr lang="en-US" dirty="0" smtClean="0">
                <a:latin typeface="Courier New" pitchFamily="49" charset="0"/>
                <a:cs typeface="Courier New" pitchFamily="49" charset="0"/>
              </a:rPr>
              <a:t>{</a:t>
            </a:r>
          </a:p>
          <a:p>
            <a:pPr lvl="1">
              <a:buNone/>
            </a:pPr>
            <a:r>
              <a:rPr lang="en-US" dirty="0" err="1" smtClean="0">
                <a:latin typeface="Courier New" pitchFamily="49" charset="0"/>
                <a:cs typeface="Courier New" pitchFamily="49" charset="0"/>
              </a:rPr>
              <a:t>bBlockedByInstigator</a:t>
            </a:r>
            <a:r>
              <a:rPr lang="en-US" dirty="0" smtClean="0">
                <a:latin typeface="Courier New" pitchFamily="49" charset="0"/>
                <a:cs typeface="Courier New" pitchFamily="49" charset="0"/>
              </a:rPr>
              <a:t> = true;</a:t>
            </a:r>
          </a:p>
          <a:p>
            <a:pPr lvl="1">
              <a:buNone/>
            </a:pPr>
            <a:endParaRPr lang="en-US" dirty="0" smtClean="0">
              <a:latin typeface="Courier New" pitchFamily="49" charset="0"/>
              <a:cs typeface="Courier New" pitchFamily="49" charset="0"/>
            </a:endParaRPr>
          </a:p>
          <a:p>
            <a:pPr lvl="1">
              <a:buNone/>
            </a:pPr>
            <a:r>
              <a:rPr lang="en-US" dirty="0" smtClean="0">
                <a:latin typeface="Courier New" pitchFamily="49" charset="0"/>
                <a:cs typeface="Courier New" pitchFamily="49" charset="0"/>
              </a:rPr>
              <a:t>if ( </a:t>
            </a:r>
            <a:r>
              <a:rPr lang="en-US" dirty="0" err="1" smtClean="0">
                <a:latin typeface="Courier New" pitchFamily="49" charset="0"/>
                <a:cs typeface="Courier New" pitchFamily="49" charset="0"/>
              </a:rPr>
              <a:t>WorldInfo.NetMode</a:t>
            </a:r>
            <a:r>
              <a:rPr lang="en-US" dirty="0" smtClean="0">
                <a:latin typeface="Courier New" pitchFamily="49" charset="0"/>
                <a:cs typeface="Courier New" pitchFamily="49" charset="0"/>
              </a:rPr>
              <a:t> != </a:t>
            </a:r>
            <a:r>
              <a:rPr lang="en-US" dirty="0" err="1" smtClean="0">
                <a:latin typeface="Courier New" pitchFamily="49" charset="0"/>
                <a:cs typeface="Courier New" pitchFamily="49" charset="0"/>
              </a:rPr>
              <a:t>NM_DedicatedServer</a:t>
            </a:r>
            <a:r>
              <a:rPr lang="en-US" dirty="0" smtClean="0">
                <a:latin typeface="Courier New" pitchFamily="49" charset="0"/>
                <a:cs typeface="Courier New" pitchFamily="49" charset="0"/>
              </a:rPr>
              <a:t> )</a:t>
            </a:r>
          </a:p>
          <a:p>
            <a:pPr lvl="1">
              <a:buNone/>
            </a:pPr>
            <a:r>
              <a:rPr lang="en-US" dirty="0" smtClean="0">
                <a:latin typeface="Courier New" pitchFamily="49" charset="0"/>
                <a:cs typeface="Courier New" pitchFamily="49" charset="0"/>
              </a:rPr>
              <a:t>{</a:t>
            </a:r>
          </a:p>
          <a:p>
            <a:pPr lvl="1">
              <a:buNone/>
            </a:pP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PlaySound</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ImpactSound</a:t>
            </a:r>
            <a:r>
              <a:rPr lang="en-US" dirty="0" smtClean="0">
                <a:latin typeface="Courier New" pitchFamily="49" charset="0"/>
                <a:cs typeface="Courier New" pitchFamily="49" charset="0"/>
              </a:rPr>
              <a:t>, true);</a:t>
            </a:r>
          </a:p>
          <a:p>
            <a:pPr lvl="1">
              <a:buNone/>
            </a:pPr>
            <a:r>
              <a:rPr lang="en-US" dirty="0" smtClean="0">
                <a:latin typeface="Courier New" pitchFamily="49" charset="0"/>
                <a:cs typeface="Courier New" pitchFamily="49" charset="0"/>
              </a:rPr>
              <a:t>}</a:t>
            </a:r>
          </a:p>
          <a:p>
            <a:pPr lvl="1">
              <a:buNone/>
            </a:pPr>
            <a:endParaRPr lang="en-US" dirty="0" smtClean="0">
              <a:latin typeface="Courier New" pitchFamily="49" charset="0"/>
              <a:cs typeface="Courier New" pitchFamily="49" charset="0"/>
            </a:endParaRPr>
          </a:p>
          <a:p>
            <a:pPr lvl="1">
              <a:buNone/>
            </a:pPr>
            <a:r>
              <a:rPr lang="en-US" dirty="0" smtClean="0">
                <a:latin typeface="Courier New" pitchFamily="49" charset="0"/>
                <a:cs typeface="Courier New" pitchFamily="49" charset="0"/>
              </a:rPr>
              <a:t>`log("I HIT A WALL!");</a:t>
            </a:r>
          </a:p>
          <a:p>
            <a:pPr lvl="1">
              <a:buNone/>
            </a:pPr>
            <a:r>
              <a:rPr lang="en-US" dirty="0" smtClean="0">
                <a:latin typeface="Courier New" pitchFamily="49" charset="0"/>
                <a:cs typeface="Courier New" pitchFamily="49" charset="0"/>
              </a:rPr>
              <a:t>Explode(Location, </a:t>
            </a:r>
            <a:r>
              <a:rPr lang="en-US" dirty="0" err="1" smtClean="0">
                <a:latin typeface="Courier New" pitchFamily="49" charset="0"/>
                <a:cs typeface="Courier New" pitchFamily="49" charset="0"/>
              </a:rPr>
              <a:t>HitNormal</a:t>
            </a:r>
            <a:r>
              <a:rPr lang="en-US" dirty="0" smtClean="0">
                <a:latin typeface="Courier New" pitchFamily="49" charset="0"/>
                <a:cs typeface="Courier New" pitchFamily="49" charset="0"/>
              </a:rPr>
              <a:t>);</a:t>
            </a:r>
          </a:p>
          <a:p>
            <a:pPr>
              <a:buNone/>
            </a:pPr>
            <a:r>
              <a:rPr lang="en-US" dirty="0" smtClean="0">
                <a:latin typeface="Courier New" pitchFamily="49" charset="0"/>
                <a:cs typeface="Courier New" pitchFamily="49" charset="0"/>
              </a:rPr>
              <a:t>}</a:t>
            </a:r>
          </a:p>
          <a:p>
            <a:endParaRPr lang="en-US" dirty="0" smtClean="0"/>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RocketGrenade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cs typeface="Courier New" pitchFamily="49" charset="0"/>
              </a:rPr>
              <a:t>No we’ll go set our default properties</a:t>
            </a:r>
          </a:p>
          <a:p>
            <a:pPr>
              <a:buNone/>
            </a:pPr>
            <a:endParaRPr lang="en-US" i="1" dirty="0" smtClean="0"/>
          </a:p>
          <a:p>
            <a:r>
              <a:rPr lang="en-US" i="1" dirty="0" err="1" smtClean="0"/>
              <a:t>UTProj_RocketGrenade</a:t>
            </a:r>
            <a:endParaRPr lang="en-US" i="1" dirty="0" smtClean="0"/>
          </a:p>
          <a:p>
            <a:pPr>
              <a:buNone/>
            </a:pPr>
            <a:r>
              <a:rPr lang="en-US" dirty="0" err="1" smtClean="0">
                <a:latin typeface="Courier New" pitchFamily="49" charset="0"/>
                <a:cs typeface="Courier New" pitchFamily="49" charset="0"/>
              </a:rPr>
              <a:t>DefaultProperties</a:t>
            </a:r>
            <a:endParaRPr lang="en-US" dirty="0" smtClean="0">
              <a:latin typeface="Courier New" pitchFamily="49" charset="0"/>
              <a:cs typeface="Courier New" pitchFamily="49" charset="0"/>
            </a:endParaRPr>
          </a:p>
          <a:p>
            <a:pPr>
              <a:buNone/>
            </a:pPr>
            <a:r>
              <a:rPr lang="en-US" dirty="0" smtClean="0">
                <a:latin typeface="Courier New" pitchFamily="49" charset="0"/>
                <a:cs typeface="Courier New" pitchFamily="49" charset="0"/>
              </a:rPr>
              <a:t>{</a:t>
            </a:r>
          </a:p>
          <a:p>
            <a:pPr lvl="1">
              <a:buNone/>
            </a:pPr>
            <a:r>
              <a:rPr lang="en-US" dirty="0" err="1" smtClean="0">
                <a:latin typeface="Courier New" pitchFamily="49" charset="0"/>
                <a:cs typeface="Courier New" pitchFamily="49" charset="0"/>
              </a:rPr>
              <a:t>ProjFlightTemplate</a:t>
            </a:r>
            <a:r>
              <a:rPr lang="en-US" dirty="0" smtClean="0">
                <a:latin typeface="Courier New" pitchFamily="49" charset="0"/>
                <a:cs typeface="Courier New" pitchFamily="49" charset="0"/>
              </a:rPr>
              <a:t>=ParticleSystem'MyPackage.Effects.P_WP_RocketLauncher_Smoke_Trail_NEW'</a:t>
            </a:r>
          </a:p>
          <a:p>
            <a:pPr lvl="1">
              <a:buNone/>
            </a:pPr>
            <a:endParaRPr lang="en-US" dirty="0" smtClean="0">
              <a:latin typeface="Courier New" pitchFamily="49" charset="0"/>
              <a:cs typeface="Courier New" pitchFamily="49" charset="0"/>
            </a:endParaRPr>
          </a:p>
          <a:p>
            <a:pPr lvl="1">
              <a:buNone/>
            </a:pPr>
            <a:r>
              <a:rPr lang="en-US" dirty="0" err="1" smtClean="0">
                <a:latin typeface="Courier New" pitchFamily="49" charset="0"/>
                <a:cs typeface="Courier New" pitchFamily="49" charset="0"/>
              </a:rPr>
              <a:t>ProjExplosionTemplate</a:t>
            </a:r>
            <a:r>
              <a:rPr lang="en-US" dirty="0" smtClean="0">
                <a:latin typeface="Courier New" pitchFamily="49" charset="0"/>
                <a:cs typeface="Courier New" pitchFamily="49" charset="0"/>
              </a:rPr>
              <a:t>=ParticleSystem'WP_RocketLauncher.Effects.P_WP_RocketLauncher_RocketExplosion'</a:t>
            </a:r>
          </a:p>
          <a:p>
            <a:pPr lvl="1">
              <a:buNone/>
            </a:pPr>
            <a:r>
              <a:rPr lang="en-US" dirty="0" err="1" smtClean="0">
                <a:latin typeface="Courier New" pitchFamily="49" charset="0"/>
                <a:cs typeface="Courier New" pitchFamily="49" charset="0"/>
              </a:rPr>
              <a:t>ExplosionLightClass</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class'UTGame.UTRocketExplosionLight</a:t>
            </a:r>
            <a:r>
              <a:rPr lang="en-US" dirty="0" smtClean="0">
                <a:latin typeface="Courier New" pitchFamily="49" charset="0"/>
                <a:cs typeface="Courier New" pitchFamily="49" charset="0"/>
              </a:rPr>
              <a:t>'</a:t>
            </a:r>
          </a:p>
          <a:p>
            <a:pPr lvl="1">
              <a:buNone/>
            </a:pP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ProjFlightTemplate</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ParticleSystem'WP_ShockRifle.Particles.P_WP_ShockRifle_Ball</a:t>
            </a:r>
            <a:r>
              <a:rPr lang="en-US" dirty="0" smtClean="0">
                <a:latin typeface="Courier New" pitchFamily="49" charset="0"/>
                <a:cs typeface="Courier New" pitchFamily="49" charset="0"/>
              </a:rPr>
              <a:t>'</a:t>
            </a:r>
          </a:p>
          <a:p>
            <a:pPr lvl="1">
              <a:buNone/>
            </a:pP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ProjExplosionTemplate</a:t>
            </a:r>
            <a:r>
              <a:rPr lang="en-US" dirty="0" smtClean="0">
                <a:latin typeface="Courier New" pitchFamily="49" charset="0"/>
                <a:cs typeface="Courier New" pitchFamily="49" charset="0"/>
              </a:rPr>
              <a:t>=ParticleSystem'WP_ShockRifle.Particles.P_WP_ShockRifle_Beam_Impact‘</a:t>
            </a:r>
            <a:endParaRPr lang="en-US" dirty="0" smtClean="0">
              <a:latin typeface="Courier New" pitchFamily="49" charset="0"/>
              <a:cs typeface="Courier New" pitchFamily="49" charset="0"/>
            </a:endParaRPr>
          </a:p>
          <a:p>
            <a:pPr>
              <a:buNone/>
            </a:pPr>
            <a:endParaRPr lang="en-US" i="1"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RocketGrenade</a:t>
            </a:r>
            <a:endParaRPr lang="en-US" dirty="0"/>
          </a:p>
        </p:txBody>
      </p:sp>
      <p:sp>
        <p:nvSpPr>
          <p:cNvPr id="3" name="Content Placeholder 2"/>
          <p:cNvSpPr>
            <a:spLocks noGrp="1"/>
          </p:cNvSpPr>
          <p:nvPr>
            <p:ph idx="1"/>
          </p:nvPr>
        </p:nvSpPr>
        <p:spPr/>
        <p:txBody>
          <a:bodyPr>
            <a:normAutofit fontScale="47500" lnSpcReduction="20000"/>
          </a:bodyPr>
          <a:lstStyle/>
          <a:p>
            <a:pPr>
              <a:buNone/>
            </a:pPr>
            <a:r>
              <a:rPr lang="en-US" dirty="0" smtClean="0">
                <a:latin typeface="Courier New" pitchFamily="49" charset="0"/>
                <a:cs typeface="Courier New" pitchFamily="49" charset="0"/>
              </a:rPr>
              <a:t> </a:t>
            </a:r>
            <a:r>
              <a:rPr lang="en-US" sz="4200" dirty="0" err="1" smtClean="0">
                <a:latin typeface="Courier New" pitchFamily="49" charset="0"/>
                <a:cs typeface="Courier New" pitchFamily="49" charset="0"/>
              </a:rPr>
              <a:t>Ex</a:t>
            </a:r>
            <a:r>
              <a:rPr lang="en-US" sz="4200" dirty="0" err="1" smtClean="0">
                <a:latin typeface="Courier New" pitchFamily="49" charset="0"/>
                <a:cs typeface="Courier New" pitchFamily="49" charset="0"/>
              </a:rPr>
              <a:t>plosionSound</a:t>
            </a:r>
            <a:r>
              <a:rPr lang="en-US" sz="4200" dirty="0" smtClean="0">
                <a:latin typeface="Courier New" pitchFamily="49" charset="0"/>
                <a:cs typeface="Courier New" pitchFamily="49" charset="0"/>
              </a:rPr>
              <a:t>=</a:t>
            </a:r>
            <a:r>
              <a:rPr lang="en-US" sz="4200" dirty="0" err="1" smtClean="0">
                <a:latin typeface="Courier New" pitchFamily="49" charset="0"/>
                <a:cs typeface="Courier New" pitchFamily="49" charset="0"/>
              </a:rPr>
              <a:t>SoundCue'A_Weapon_ShockRifle.Cue.A_Weapon_SR_ComboExplosionCue</a:t>
            </a:r>
            <a:r>
              <a:rPr lang="en-US" sz="4200" dirty="0" smtClean="0">
                <a:latin typeface="Courier New" pitchFamily="49" charset="0"/>
                <a:cs typeface="Courier New" pitchFamily="49" charset="0"/>
              </a:rPr>
              <a:t>'</a:t>
            </a:r>
          </a:p>
          <a:p>
            <a:pPr lvl="1">
              <a:buNone/>
            </a:pPr>
            <a:r>
              <a:rPr lang="en-US" sz="3400" dirty="0" err="1" smtClean="0">
                <a:latin typeface="Courier New" pitchFamily="49" charset="0"/>
                <a:cs typeface="Courier New" pitchFamily="49" charset="0"/>
              </a:rPr>
              <a:t>ProjectileLightClass</a:t>
            </a:r>
            <a:r>
              <a:rPr lang="en-US" sz="3400" dirty="0" smtClean="0">
                <a:latin typeface="Courier New" pitchFamily="49" charset="0"/>
                <a:cs typeface="Courier New" pitchFamily="49" charset="0"/>
              </a:rPr>
              <a:t>=</a:t>
            </a:r>
            <a:r>
              <a:rPr lang="en-US" sz="3400" dirty="0" err="1" smtClean="0">
                <a:latin typeface="Courier New" pitchFamily="49" charset="0"/>
                <a:cs typeface="Courier New" pitchFamily="49" charset="0"/>
              </a:rPr>
              <a:t>class'UnrealScriptIntro.ModBulletLight</a:t>
            </a:r>
            <a:r>
              <a:rPr lang="en-US" sz="3400" dirty="0" smtClean="0">
                <a:latin typeface="Courier New" pitchFamily="49" charset="0"/>
                <a:cs typeface="Courier New" pitchFamily="49" charset="0"/>
              </a:rPr>
              <a:t>'</a:t>
            </a:r>
          </a:p>
          <a:p>
            <a:pPr lvl="1">
              <a:buNone/>
            </a:pPr>
            <a:endParaRPr lang="en-US" sz="3400" dirty="0" smtClean="0">
              <a:latin typeface="Courier New" pitchFamily="49" charset="0"/>
              <a:cs typeface="Courier New" pitchFamily="49" charset="0"/>
            </a:endParaRPr>
          </a:p>
          <a:p>
            <a:pPr lvl="1">
              <a:buNone/>
            </a:pPr>
            <a:r>
              <a:rPr lang="en-US" sz="3400" dirty="0" err="1" smtClean="0">
                <a:latin typeface="Courier New" pitchFamily="49" charset="0"/>
                <a:cs typeface="Courier New" pitchFamily="49" charset="0"/>
              </a:rPr>
              <a:t>DrawScale</a:t>
            </a:r>
            <a:r>
              <a:rPr lang="en-US" sz="3400" dirty="0" smtClean="0">
                <a:latin typeface="Courier New" pitchFamily="49" charset="0"/>
                <a:cs typeface="Courier New" pitchFamily="49" charset="0"/>
              </a:rPr>
              <a:t>=0.5</a:t>
            </a:r>
          </a:p>
          <a:p>
            <a:pPr lvl="1">
              <a:buNone/>
            </a:pPr>
            <a:r>
              <a:rPr lang="en-US" sz="3400" dirty="0" err="1" smtClean="0">
                <a:latin typeface="Courier New" pitchFamily="49" charset="0"/>
                <a:cs typeface="Courier New" pitchFamily="49" charset="0"/>
              </a:rPr>
              <a:t>MaxSpeed</a:t>
            </a:r>
            <a:r>
              <a:rPr lang="en-US" sz="3400" dirty="0" smtClean="0">
                <a:latin typeface="Courier New" pitchFamily="49" charset="0"/>
                <a:cs typeface="Courier New" pitchFamily="49" charset="0"/>
              </a:rPr>
              <a:t>=20000.0</a:t>
            </a:r>
          </a:p>
          <a:p>
            <a:pPr lvl="1">
              <a:buNone/>
            </a:pPr>
            <a:r>
              <a:rPr lang="en-US" sz="3400" dirty="0" smtClean="0">
                <a:latin typeface="Courier New" pitchFamily="49" charset="0"/>
                <a:cs typeface="Courier New" pitchFamily="49" charset="0"/>
              </a:rPr>
              <a:t>Speed=2850.0</a:t>
            </a:r>
          </a:p>
          <a:p>
            <a:pPr lvl="1">
              <a:buNone/>
            </a:pPr>
            <a:r>
              <a:rPr lang="en-US" sz="3400" dirty="0" err="1" smtClean="0">
                <a:latin typeface="Courier New" pitchFamily="49" charset="0"/>
                <a:cs typeface="Courier New" pitchFamily="49" charset="0"/>
              </a:rPr>
              <a:t>LifeSpan</a:t>
            </a:r>
            <a:r>
              <a:rPr lang="en-US" sz="3400" dirty="0" smtClean="0">
                <a:latin typeface="Courier New" pitchFamily="49" charset="0"/>
                <a:cs typeface="Courier New" pitchFamily="49" charset="0"/>
              </a:rPr>
              <a:t>=300.0</a:t>
            </a:r>
          </a:p>
          <a:p>
            <a:pPr lvl="1">
              <a:buNone/>
            </a:pPr>
            <a:r>
              <a:rPr lang="en-US" sz="3400" dirty="0" smtClean="0">
                <a:latin typeface="Courier New" pitchFamily="49" charset="0"/>
                <a:cs typeface="Courier New" pitchFamily="49" charset="0"/>
              </a:rPr>
              <a:t>Damage=100.0</a:t>
            </a:r>
          </a:p>
          <a:p>
            <a:pPr lvl="1">
              <a:buNone/>
            </a:pPr>
            <a:r>
              <a:rPr lang="en-US" sz="3400" dirty="0" smtClean="0">
                <a:latin typeface="Courier New" pitchFamily="49" charset="0"/>
                <a:cs typeface="Courier New" pitchFamily="49" charset="0"/>
              </a:rPr>
              <a:t>}</a:t>
            </a:r>
          </a:p>
          <a:p>
            <a:pPr>
              <a:buNone/>
            </a:pPr>
            <a:endParaRPr lang="en-US" sz="3800" i="1" dirty="0" smtClean="0"/>
          </a:p>
          <a:p>
            <a:r>
              <a:rPr lang="en-US" sz="5900" dirty="0" smtClean="0"/>
              <a:t>One thing to note is that I modified the original smoke trail particle system for  the rocket launcher. It is a thin smoke trail that shoots out the back of the projectile.</a:t>
            </a:r>
          </a:p>
          <a:p>
            <a:pPr>
              <a:buNone/>
            </a:pPr>
            <a:endParaRPr lang="en-US" i="1"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RocketGrenade</a:t>
            </a:r>
            <a:endParaRPr lang="en-US" dirty="0"/>
          </a:p>
        </p:txBody>
      </p:sp>
      <p:sp>
        <p:nvSpPr>
          <p:cNvPr id="3" name="Content Placeholder 2"/>
          <p:cNvSpPr>
            <a:spLocks noGrp="1"/>
          </p:cNvSpPr>
          <p:nvPr>
            <p:ph idx="1"/>
          </p:nvPr>
        </p:nvSpPr>
        <p:spPr/>
        <p:txBody>
          <a:bodyPr>
            <a:normAutofit fontScale="40000" lnSpcReduction="20000"/>
          </a:bodyPr>
          <a:lstStyle/>
          <a:p>
            <a:pPr lvl="1">
              <a:buNone/>
            </a:pPr>
            <a:r>
              <a:rPr lang="en-US" sz="4800" dirty="0" err="1" smtClean="0">
                <a:latin typeface="Courier New" pitchFamily="49" charset="0"/>
                <a:cs typeface="Courier New" pitchFamily="49" charset="0"/>
              </a:rPr>
              <a:t>MaxEffectDistance</a:t>
            </a:r>
            <a:r>
              <a:rPr lang="en-US" sz="4800" dirty="0" smtClean="0">
                <a:latin typeface="Courier New" pitchFamily="49" charset="0"/>
                <a:cs typeface="Courier New" pitchFamily="49" charset="0"/>
              </a:rPr>
              <a:t>=20000.0</a:t>
            </a:r>
            <a:endParaRPr lang="en-US" sz="4800" dirty="0" smtClean="0">
              <a:latin typeface="Courier New" pitchFamily="49" charset="0"/>
              <a:cs typeface="Courier New" pitchFamily="49" charset="0"/>
            </a:endParaRPr>
          </a:p>
          <a:p>
            <a:pPr lvl="1">
              <a:buNone/>
            </a:pPr>
            <a:r>
              <a:rPr lang="en-US" sz="4800" dirty="0" err="1" smtClean="0">
                <a:latin typeface="Courier New" pitchFamily="49" charset="0"/>
                <a:cs typeface="Courier New" pitchFamily="49" charset="0"/>
              </a:rPr>
              <a:t>MaxExplosionLightDistance</a:t>
            </a:r>
            <a:r>
              <a:rPr lang="en-US" sz="4800" dirty="0" smtClean="0">
                <a:latin typeface="Courier New" pitchFamily="49" charset="0"/>
                <a:cs typeface="Courier New" pitchFamily="49" charset="0"/>
              </a:rPr>
              <a:t>=+10000.0</a:t>
            </a:r>
          </a:p>
          <a:p>
            <a:pPr lvl="1">
              <a:buNone/>
            </a:pPr>
            <a:r>
              <a:rPr lang="en-US" sz="4800" dirty="0" err="1" smtClean="0">
                <a:latin typeface="Courier New" pitchFamily="49" charset="0"/>
                <a:cs typeface="Courier New" pitchFamily="49" charset="0"/>
              </a:rPr>
              <a:t>TossZ</a:t>
            </a:r>
            <a:r>
              <a:rPr lang="en-US" sz="4800" dirty="0" smtClean="0">
                <a:latin typeface="Courier New" pitchFamily="49" charset="0"/>
                <a:cs typeface="Courier New" pitchFamily="49" charset="0"/>
              </a:rPr>
              <a:t>=+0.0</a:t>
            </a:r>
          </a:p>
          <a:p>
            <a:pPr lvl="1">
              <a:buNone/>
            </a:pPr>
            <a:r>
              <a:rPr lang="en-US" sz="4800" dirty="0" err="1" smtClean="0">
                <a:latin typeface="Courier New" pitchFamily="49" charset="0"/>
                <a:cs typeface="Courier New" pitchFamily="49" charset="0"/>
              </a:rPr>
              <a:t>bNetTemporary</a:t>
            </a:r>
            <a:r>
              <a:rPr lang="en-US" sz="4800" dirty="0" smtClean="0">
                <a:latin typeface="Courier New" pitchFamily="49" charset="0"/>
                <a:cs typeface="Courier New" pitchFamily="49" charset="0"/>
              </a:rPr>
              <a:t>=false</a:t>
            </a:r>
          </a:p>
          <a:p>
            <a:pPr lvl="1">
              <a:buNone/>
            </a:pPr>
            <a:r>
              <a:rPr lang="en-US" sz="4800" dirty="0" err="1" smtClean="0">
                <a:latin typeface="Courier New" pitchFamily="49" charset="0"/>
                <a:cs typeface="Courier New" pitchFamily="49" charset="0"/>
              </a:rPr>
              <a:t>bWaitForEffects</a:t>
            </a:r>
            <a:r>
              <a:rPr lang="en-US" sz="4800" dirty="0" smtClean="0">
                <a:latin typeface="Courier New" pitchFamily="49" charset="0"/>
                <a:cs typeface="Courier New" pitchFamily="49" charset="0"/>
              </a:rPr>
              <a:t>=false</a:t>
            </a:r>
          </a:p>
          <a:p>
            <a:pPr lvl="1">
              <a:buNone/>
            </a:pPr>
            <a:r>
              <a:rPr lang="en-US" sz="4800" dirty="0" err="1" smtClean="0">
                <a:latin typeface="Courier New" pitchFamily="49" charset="0"/>
                <a:cs typeface="Courier New" pitchFamily="49" charset="0"/>
              </a:rPr>
              <a:t>DurationOfDecal</a:t>
            </a:r>
            <a:r>
              <a:rPr lang="en-US" sz="4800" dirty="0" smtClean="0">
                <a:latin typeface="Courier New" pitchFamily="49" charset="0"/>
                <a:cs typeface="Courier New" pitchFamily="49" charset="0"/>
              </a:rPr>
              <a:t>=20.0</a:t>
            </a:r>
          </a:p>
          <a:p>
            <a:pPr lvl="1">
              <a:buNone/>
            </a:pPr>
            <a:r>
              <a:rPr lang="en-US" sz="4800" dirty="0" err="1" smtClean="0">
                <a:latin typeface="Courier New" pitchFamily="49" charset="0"/>
                <a:cs typeface="Courier New" pitchFamily="49" charset="0"/>
              </a:rPr>
              <a:t>bBounce</a:t>
            </a:r>
            <a:r>
              <a:rPr lang="en-US" sz="4800" dirty="0" smtClean="0">
                <a:latin typeface="Courier New" pitchFamily="49" charset="0"/>
                <a:cs typeface="Courier New" pitchFamily="49" charset="0"/>
              </a:rPr>
              <a:t>=false;</a:t>
            </a:r>
          </a:p>
          <a:p>
            <a:pPr lvl="1">
              <a:buNone/>
            </a:pPr>
            <a:r>
              <a:rPr lang="en-US" sz="4800" dirty="0" err="1" smtClean="0">
                <a:latin typeface="Courier New" pitchFamily="49" charset="0"/>
                <a:cs typeface="Courier New" pitchFamily="49" charset="0"/>
              </a:rPr>
              <a:t>DamageRadius</a:t>
            </a:r>
            <a:r>
              <a:rPr lang="en-US" sz="4800" dirty="0" smtClean="0">
                <a:latin typeface="Courier New" pitchFamily="49" charset="0"/>
                <a:cs typeface="Courier New" pitchFamily="49" charset="0"/>
              </a:rPr>
              <a:t>=400.0</a:t>
            </a:r>
          </a:p>
          <a:p>
            <a:pPr lvl="1">
              <a:buNone/>
            </a:pPr>
            <a:endParaRPr lang="en-US" sz="4800" dirty="0" smtClean="0">
              <a:latin typeface="Courier New" pitchFamily="49" charset="0"/>
              <a:cs typeface="Courier New" pitchFamily="49" charset="0"/>
            </a:endParaRPr>
          </a:p>
          <a:p>
            <a:pPr lvl="1">
              <a:buNone/>
            </a:pPr>
            <a:r>
              <a:rPr lang="en-US" sz="4800" dirty="0" err="1" smtClean="0">
                <a:latin typeface="Courier New" pitchFamily="49" charset="0"/>
                <a:cs typeface="Courier New" pitchFamily="49" charset="0"/>
              </a:rPr>
              <a:t>ExplosionDecal</a:t>
            </a:r>
            <a:r>
              <a:rPr lang="en-US" sz="4800" dirty="0" smtClean="0">
                <a:latin typeface="Courier New" pitchFamily="49" charset="0"/>
                <a:cs typeface="Courier New" pitchFamily="49" charset="0"/>
              </a:rPr>
              <a:t>=MaterialInstanceTimeVarying'WP_RocketLauncher.Decals.MITV_WP_RocketLauncher_Impact_Decal01'</a:t>
            </a:r>
          </a:p>
          <a:p>
            <a:pPr lvl="1">
              <a:buNone/>
            </a:pPr>
            <a:r>
              <a:rPr lang="en-US" sz="4800" dirty="0" err="1" smtClean="0">
                <a:latin typeface="Courier New" pitchFamily="49" charset="0"/>
                <a:cs typeface="Courier New" pitchFamily="49" charset="0"/>
              </a:rPr>
              <a:t>DecalWidth</a:t>
            </a:r>
            <a:r>
              <a:rPr lang="en-US" sz="4800" dirty="0" smtClean="0">
                <a:latin typeface="Courier New" pitchFamily="49" charset="0"/>
                <a:cs typeface="Courier New" pitchFamily="49" charset="0"/>
              </a:rPr>
              <a:t>=128.0</a:t>
            </a:r>
          </a:p>
          <a:p>
            <a:pPr lvl="1">
              <a:buNone/>
            </a:pPr>
            <a:r>
              <a:rPr lang="en-US" sz="4800" dirty="0" err="1" smtClean="0">
                <a:latin typeface="Courier New" pitchFamily="49" charset="0"/>
                <a:cs typeface="Courier New" pitchFamily="49" charset="0"/>
              </a:rPr>
              <a:t>DecalHeight</a:t>
            </a:r>
            <a:r>
              <a:rPr lang="en-US" sz="4800" dirty="0" smtClean="0">
                <a:latin typeface="Courier New" pitchFamily="49" charset="0"/>
                <a:cs typeface="Courier New" pitchFamily="49" charset="0"/>
              </a:rPr>
              <a:t>=128.0</a:t>
            </a:r>
          </a:p>
          <a:p>
            <a:pPr lvl="1">
              <a:buNone/>
            </a:pPr>
            <a:endParaRPr lang="en-US" sz="4800" dirty="0" smtClean="0">
              <a:latin typeface="Courier New" pitchFamily="49" charset="0"/>
              <a:cs typeface="Courier New" pitchFamily="49" charset="0"/>
            </a:endParaRPr>
          </a:p>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RocketGrenade</a:t>
            </a:r>
            <a:endParaRPr lang="en-US" dirty="0"/>
          </a:p>
        </p:txBody>
      </p:sp>
      <p:sp>
        <p:nvSpPr>
          <p:cNvPr id="3" name="Content Placeholder 2"/>
          <p:cNvSpPr>
            <a:spLocks noGrp="1"/>
          </p:cNvSpPr>
          <p:nvPr>
            <p:ph idx="1"/>
          </p:nvPr>
        </p:nvSpPr>
        <p:spPr/>
        <p:txBody>
          <a:bodyPr>
            <a:normAutofit fontScale="40000" lnSpcReduction="20000"/>
          </a:bodyPr>
          <a:lstStyle/>
          <a:p>
            <a:pPr lvl="1">
              <a:buNone/>
            </a:pPr>
            <a:endParaRPr lang="en-US" sz="4800" dirty="0" smtClean="0">
              <a:latin typeface="Courier New" pitchFamily="49" charset="0"/>
              <a:cs typeface="Courier New" pitchFamily="49" charset="0"/>
            </a:endParaRPr>
          </a:p>
          <a:p>
            <a:pPr lvl="1">
              <a:buNone/>
            </a:pPr>
            <a:r>
              <a:rPr lang="en-US" sz="4800" dirty="0" err="1" smtClean="0">
                <a:latin typeface="Courier New" pitchFamily="49" charset="0"/>
                <a:cs typeface="Courier New" pitchFamily="49" charset="0"/>
              </a:rPr>
              <a:t>AmbientSound</a:t>
            </a:r>
            <a:r>
              <a:rPr lang="en-US" sz="4800" dirty="0" smtClean="0">
                <a:latin typeface="Courier New" pitchFamily="49" charset="0"/>
                <a:cs typeface="Courier New" pitchFamily="49" charset="0"/>
              </a:rPr>
              <a:t>=</a:t>
            </a:r>
            <a:r>
              <a:rPr lang="en-US" sz="4800" dirty="0" err="1" smtClean="0">
                <a:latin typeface="Courier New" pitchFamily="49" charset="0"/>
                <a:cs typeface="Courier New" pitchFamily="49" charset="0"/>
              </a:rPr>
              <a:t>SoundCue'A_Weapon_RocketLauncher.Cue.A_Weapon_RL_Travel_Cue</a:t>
            </a:r>
            <a:r>
              <a:rPr lang="en-US" sz="4800" dirty="0" smtClean="0">
                <a:latin typeface="Courier New" pitchFamily="49" charset="0"/>
                <a:cs typeface="Courier New" pitchFamily="49" charset="0"/>
              </a:rPr>
              <a:t>'</a:t>
            </a:r>
          </a:p>
          <a:p>
            <a:pPr lvl="1">
              <a:buNone/>
            </a:pPr>
            <a:r>
              <a:rPr lang="en-US" sz="4800" dirty="0" err="1" smtClean="0">
                <a:latin typeface="Courier New" pitchFamily="49" charset="0"/>
                <a:cs typeface="Courier New" pitchFamily="49" charset="0"/>
              </a:rPr>
              <a:t>ExplosionSound</a:t>
            </a:r>
            <a:r>
              <a:rPr lang="en-US" sz="4800" dirty="0" smtClean="0">
                <a:latin typeface="Courier New" pitchFamily="49" charset="0"/>
                <a:cs typeface="Courier New" pitchFamily="49" charset="0"/>
              </a:rPr>
              <a:t>=</a:t>
            </a:r>
            <a:r>
              <a:rPr lang="en-US" sz="4800" dirty="0" err="1" smtClean="0">
                <a:latin typeface="Courier New" pitchFamily="49" charset="0"/>
                <a:cs typeface="Courier New" pitchFamily="49" charset="0"/>
              </a:rPr>
              <a:t>SoundCue'A_Weapon_RocketLauncher.Cue.A_Weapon_RL_Impact_Cue</a:t>
            </a:r>
            <a:r>
              <a:rPr lang="en-US" sz="4800" dirty="0" smtClean="0">
                <a:latin typeface="Courier New" pitchFamily="49" charset="0"/>
                <a:cs typeface="Courier New" pitchFamily="49" charset="0"/>
              </a:rPr>
              <a:t>'</a:t>
            </a:r>
          </a:p>
          <a:p>
            <a:pPr lvl="1">
              <a:buNone/>
            </a:pPr>
            <a:endParaRPr lang="en-US" sz="4800" dirty="0" smtClean="0">
              <a:latin typeface="Courier New" pitchFamily="49" charset="0"/>
              <a:cs typeface="Courier New" pitchFamily="49" charset="0"/>
            </a:endParaRPr>
          </a:p>
          <a:p>
            <a:pPr lvl="1">
              <a:buNone/>
            </a:pPr>
            <a:r>
              <a:rPr lang="en-US" sz="4800" dirty="0" err="1" smtClean="0">
                <a:latin typeface="Courier New" pitchFamily="49" charset="0"/>
                <a:cs typeface="Courier New" pitchFamily="49" charset="0"/>
              </a:rPr>
              <a:t>RotationRate</a:t>
            </a:r>
            <a:r>
              <a:rPr lang="en-US" sz="4800" dirty="0" smtClean="0">
                <a:latin typeface="Courier New" pitchFamily="49" charset="0"/>
                <a:cs typeface="Courier New" pitchFamily="49" charset="0"/>
              </a:rPr>
              <a:t>=(Roll=50000)</a:t>
            </a:r>
          </a:p>
          <a:p>
            <a:pPr lvl="1">
              <a:buNone/>
            </a:pPr>
            <a:endParaRPr lang="en-US" sz="4800" dirty="0" smtClean="0">
              <a:latin typeface="Courier New" pitchFamily="49" charset="0"/>
              <a:cs typeface="Courier New" pitchFamily="49" charset="0"/>
            </a:endParaRPr>
          </a:p>
          <a:p>
            <a:pPr lvl="1">
              <a:buNone/>
            </a:pPr>
            <a:r>
              <a:rPr lang="en-US" sz="4800" dirty="0" err="1" smtClean="0">
                <a:latin typeface="Courier New" pitchFamily="49" charset="0"/>
                <a:cs typeface="Courier New" pitchFamily="49" charset="0"/>
              </a:rPr>
              <a:t>bCollideWorld</a:t>
            </a:r>
            <a:r>
              <a:rPr lang="en-US" sz="4800" dirty="0" smtClean="0">
                <a:latin typeface="Courier New" pitchFamily="49" charset="0"/>
                <a:cs typeface="Courier New" pitchFamily="49" charset="0"/>
              </a:rPr>
              <a:t>=true</a:t>
            </a:r>
          </a:p>
          <a:p>
            <a:pPr lvl="1">
              <a:buNone/>
            </a:pPr>
            <a:r>
              <a:rPr lang="en-US" sz="4800" dirty="0" err="1" smtClean="0">
                <a:latin typeface="Courier New" pitchFamily="49" charset="0"/>
                <a:cs typeface="Courier New" pitchFamily="49" charset="0"/>
              </a:rPr>
              <a:t>CheckRadius</a:t>
            </a:r>
            <a:r>
              <a:rPr lang="en-US" sz="4800" dirty="0" smtClean="0">
                <a:latin typeface="Courier New" pitchFamily="49" charset="0"/>
                <a:cs typeface="Courier New" pitchFamily="49" charset="0"/>
              </a:rPr>
              <a:t>=0.0</a:t>
            </a:r>
          </a:p>
          <a:p>
            <a:pPr lvl="1">
              <a:buNone/>
            </a:pPr>
            <a:r>
              <a:rPr lang="en-US" sz="4800" dirty="0" err="1" smtClean="0">
                <a:latin typeface="Courier New" pitchFamily="49" charset="0"/>
                <a:cs typeface="Courier New" pitchFamily="49" charset="0"/>
              </a:rPr>
              <a:t>bCheckProjectileLight</a:t>
            </a:r>
            <a:r>
              <a:rPr lang="en-US" sz="4800" dirty="0" smtClean="0">
                <a:latin typeface="Courier New" pitchFamily="49" charset="0"/>
                <a:cs typeface="Courier New" pitchFamily="49" charset="0"/>
              </a:rPr>
              <a:t>=true</a:t>
            </a:r>
          </a:p>
          <a:p>
            <a:pPr lvl="1">
              <a:buNone/>
            </a:pPr>
            <a:r>
              <a:rPr lang="en-US" sz="4800" dirty="0" err="1" smtClean="0">
                <a:latin typeface="Courier New" pitchFamily="49" charset="0"/>
                <a:cs typeface="Courier New" pitchFamily="49" charset="0"/>
              </a:rPr>
              <a:t>ExplosionLightClass</a:t>
            </a:r>
            <a:r>
              <a:rPr lang="en-US" sz="4800" dirty="0" smtClean="0">
                <a:latin typeface="Courier New" pitchFamily="49" charset="0"/>
                <a:cs typeface="Courier New" pitchFamily="49" charset="0"/>
              </a:rPr>
              <a:t>=</a:t>
            </a:r>
            <a:r>
              <a:rPr lang="en-US" sz="4800" dirty="0" err="1" smtClean="0">
                <a:latin typeface="Courier New" pitchFamily="49" charset="0"/>
                <a:cs typeface="Courier New" pitchFamily="49" charset="0"/>
              </a:rPr>
              <a:t>class'UTGame.UTRocketExplosionLight</a:t>
            </a:r>
            <a:r>
              <a:rPr lang="en-US" sz="4800" dirty="0" smtClean="0">
                <a:latin typeface="Courier New" pitchFamily="49" charset="0"/>
                <a:cs typeface="Courier New" pitchFamily="49" charset="0"/>
              </a:rPr>
              <a:t>'</a:t>
            </a:r>
          </a:p>
          <a:p>
            <a:pPr lvl="1">
              <a:buNone/>
            </a:pPr>
            <a:endParaRPr lang="en-US" sz="4800" dirty="0" smtClean="0">
              <a:latin typeface="Courier New" pitchFamily="49" charset="0"/>
              <a:cs typeface="Courier New" pitchFamily="49" charset="0"/>
            </a:endParaRPr>
          </a:p>
          <a:p>
            <a:pPr lvl="1">
              <a:buNone/>
            </a:pPr>
            <a:r>
              <a:rPr lang="en-US" sz="4800" dirty="0" err="1" smtClean="0">
                <a:latin typeface="Courier New" pitchFamily="49" charset="0"/>
                <a:cs typeface="Courier New" pitchFamily="49" charset="0"/>
              </a:rPr>
              <a:t>bAttachExplosionToVehicles</a:t>
            </a:r>
            <a:r>
              <a:rPr lang="en-US" sz="4800" dirty="0" smtClean="0">
                <a:latin typeface="Courier New" pitchFamily="49" charset="0"/>
                <a:cs typeface="Courier New" pitchFamily="49" charset="0"/>
              </a:rPr>
              <a:t>=false</a:t>
            </a:r>
          </a:p>
          <a:p>
            <a:pPr>
              <a:buNone/>
            </a:pPr>
            <a:r>
              <a:rPr lang="en-US" sz="4800" dirty="0" smtClean="0">
                <a:latin typeface="Courier New" pitchFamily="49" charset="0"/>
                <a:cs typeface="Courier New" pitchFamily="49" charset="0"/>
              </a:rPr>
              <a:t>}</a:t>
            </a:r>
            <a:endParaRPr lang="en-US" sz="4800" dirty="0" smtClean="0">
              <a:latin typeface="Courier New" pitchFamily="49" charset="0"/>
              <a:cs typeface="Courier New" pitchFamily="49" charset="0"/>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Interfaces</a:t>
            </a:r>
            <a:endParaRPr lang="en-US" dirty="0"/>
          </a:p>
        </p:txBody>
      </p:sp>
      <p:sp>
        <p:nvSpPr>
          <p:cNvPr id="3" name="Content Placeholder 2"/>
          <p:cNvSpPr>
            <a:spLocks noGrp="1"/>
          </p:cNvSpPr>
          <p:nvPr>
            <p:ph idx="1"/>
          </p:nvPr>
        </p:nvSpPr>
        <p:spPr/>
        <p:txBody>
          <a:bodyPr>
            <a:normAutofit fontScale="92500"/>
          </a:bodyPr>
          <a:lstStyle/>
          <a:p>
            <a:r>
              <a:rPr lang="en-US" dirty="0" smtClean="0"/>
              <a:t>Interfaces like many things in unreal script is very similar to the equivalent java implementation. </a:t>
            </a:r>
          </a:p>
          <a:p>
            <a:r>
              <a:rPr lang="en-US" dirty="0" smtClean="0"/>
              <a:t>Interfaces can only contain function declarations and no content in the function body. The functions will be fully implemented in the class that will use the interface. States, events, functions, delegates can all be used in an interface. </a:t>
            </a:r>
            <a:r>
              <a:rPr lang="en-US" dirty="0" err="1" smtClean="0"/>
              <a:t>Enums</a:t>
            </a:r>
            <a:r>
              <a:rPr lang="en-US" dirty="0" smtClean="0"/>
              <a:t>, </a:t>
            </a:r>
            <a:r>
              <a:rPr lang="en-US" dirty="0" err="1" smtClean="0"/>
              <a:t>structs</a:t>
            </a:r>
            <a:r>
              <a:rPr lang="en-US" dirty="0" smtClean="0"/>
              <a:t>, </a:t>
            </a:r>
            <a:r>
              <a:rPr lang="en-US" dirty="0" err="1" smtClean="0"/>
              <a:t>consts</a:t>
            </a:r>
            <a:r>
              <a:rPr lang="en-US" dirty="0" smtClean="0"/>
              <a:t> can also be used in an interface but not variables.</a:t>
            </a:r>
          </a:p>
          <a:p>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RocketGrenade</a:t>
            </a:r>
            <a:endParaRPr lang="en-US" dirty="0"/>
          </a:p>
        </p:txBody>
      </p:sp>
      <p:sp>
        <p:nvSpPr>
          <p:cNvPr id="3" name="Content Placeholder 2"/>
          <p:cNvSpPr>
            <a:spLocks noGrp="1"/>
          </p:cNvSpPr>
          <p:nvPr>
            <p:ph idx="1"/>
          </p:nvPr>
        </p:nvSpPr>
        <p:spPr/>
        <p:txBody>
          <a:bodyPr>
            <a:normAutofit fontScale="40000" lnSpcReduction="20000"/>
          </a:bodyPr>
          <a:lstStyle/>
          <a:p>
            <a:r>
              <a:rPr lang="en-US" sz="5800" i="1" dirty="0" err="1" smtClean="0"/>
              <a:t>UTWeap_RocketGrenade</a:t>
            </a:r>
            <a:r>
              <a:rPr lang="en-US" i="1" dirty="0" smtClean="0"/>
              <a:t/>
            </a:r>
            <a:br>
              <a:rPr lang="en-US" i="1" dirty="0" smtClean="0"/>
            </a:br>
            <a:endParaRPr lang="en-US" i="1" dirty="0" smtClean="0"/>
          </a:p>
          <a:p>
            <a:pPr>
              <a:buNone/>
            </a:pPr>
            <a:r>
              <a:rPr lang="en-US" sz="4000" dirty="0" smtClean="0">
                <a:latin typeface="Courier New" pitchFamily="49" charset="0"/>
                <a:cs typeface="Courier New" pitchFamily="49" charset="0"/>
              </a:rPr>
              <a:t>class </a:t>
            </a:r>
            <a:r>
              <a:rPr lang="en-US" sz="4000" dirty="0" err="1" smtClean="0">
                <a:latin typeface="Courier New" pitchFamily="49" charset="0"/>
                <a:cs typeface="Courier New" pitchFamily="49" charset="0"/>
              </a:rPr>
              <a:t>UTWeap_RocketGrenade</a:t>
            </a:r>
            <a:r>
              <a:rPr lang="en-US" sz="4000" dirty="0" smtClean="0">
                <a:latin typeface="Courier New" pitchFamily="49" charset="0"/>
                <a:cs typeface="Courier New" pitchFamily="49" charset="0"/>
              </a:rPr>
              <a:t> extends </a:t>
            </a:r>
            <a:r>
              <a:rPr lang="en-US" sz="4000" dirty="0" err="1" smtClean="0">
                <a:latin typeface="Courier New" pitchFamily="49" charset="0"/>
                <a:cs typeface="Courier New" pitchFamily="49" charset="0"/>
              </a:rPr>
              <a:t>UTWeap_RocketLauncher_Content</a:t>
            </a:r>
            <a:r>
              <a:rPr lang="en-US" sz="4000" dirty="0" smtClean="0">
                <a:latin typeface="Courier New" pitchFamily="49" charset="0"/>
                <a:cs typeface="Courier New" pitchFamily="49" charset="0"/>
              </a:rPr>
              <a:t>;</a:t>
            </a:r>
          </a:p>
          <a:p>
            <a:pPr>
              <a:buNone/>
            </a:pPr>
            <a:endParaRPr lang="en-US" sz="4000" dirty="0" smtClean="0">
              <a:latin typeface="Courier New" pitchFamily="49" charset="0"/>
              <a:cs typeface="Courier New" pitchFamily="49" charset="0"/>
            </a:endParaRPr>
          </a:p>
          <a:p>
            <a:pPr>
              <a:buNone/>
            </a:pPr>
            <a:r>
              <a:rPr lang="en-US" sz="4000" dirty="0" err="1" smtClean="0">
                <a:latin typeface="Courier New" pitchFamily="49" charset="0"/>
                <a:cs typeface="Courier New" pitchFamily="49" charset="0"/>
              </a:rPr>
              <a:t>DefaultProperties</a:t>
            </a:r>
            <a:endParaRPr lang="en-US" sz="4000" dirty="0" smtClean="0">
              <a:latin typeface="Courier New" pitchFamily="49" charset="0"/>
              <a:cs typeface="Courier New" pitchFamily="49" charset="0"/>
            </a:endParaRPr>
          </a:p>
          <a:p>
            <a:pPr>
              <a:buNone/>
            </a:pPr>
            <a:r>
              <a:rPr lang="en-US" sz="4000" dirty="0" smtClean="0">
                <a:latin typeface="Courier New" pitchFamily="49" charset="0"/>
                <a:cs typeface="Courier New" pitchFamily="49" charset="0"/>
              </a:rPr>
              <a:t>{</a:t>
            </a:r>
          </a:p>
          <a:p>
            <a:pPr lvl="1">
              <a:buNone/>
            </a:pPr>
            <a:r>
              <a:rPr lang="en-US" sz="4000" dirty="0" err="1" smtClean="0">
                <a:latin typeface="Courier New" pitchFamily="49" charset="0"/>
                <a:cs typeface="Courier New" pitchFamily="49" charset="0"/>
              </a:rPr>
              <a:t>WeaponProjectiles</a:t>
            </a:r>
            <a:r>
              <a:rPr lang="en-US" sz="4000" dirty="0" smtClean="0">
                <a:latin typeface="Courier New" pitchFamily="49" charset="0"/>
                <a:cs typeface="Courier New" pitchFamily="49" charset="0"/>
              </a:rPr>
              <a:t>(0)=</a:t>
            </a:r>
            <a:r>
              <a:rPr lang="en-US" sz="4000" dirty="0" err="1" smtClean="0">
                <a:latin typeface="Courier New" pitchFamily="49" charset="0"/>
                <a:cs typeface="Courier New" pitchFamily="49" charset="0"/>
              </a:rPr>
              <a:t>class'UTProj_RocketGrenade</a:t>
            </a:r>
            <a:r>
              <a:rPr lang="en-US" sz="4000" dirty="0" smtClean="0">
                <a:latin typeface="Courier New" pitchFamily="49" charset="0"/>
                <a:cs typeface="Courier New" pitchFamily="49" charset="0"/>
              </a:rPr>
              <a:t>'</a:t>
            </a:r>
          </a:p>
          <a:p>
            <a:pPr lvl="1">
              <a:buNone/>
            </a:pPr>
            <a:r>
              <a:rPr lang="en-US" sz="4000" dirty="0" smtClean="0">
                <a:latin typeface="Courier New" pitchFamily="49" charset="0"/>
                <a:cs typeface="Courier New" pitchFamily="49" charset="0"/>
              </a:rPr>
              <a:t>// Ammo</a:t>
            </a:r>
          </a:p>
          <a:p>
            <a:pPr lvl="1">
              <a:buNone/>
            </a:pPr>
            <a:r>
              <a:rPr lang="en-US" sz="4000" dirty="0" err="1" smtClean="0">
                <a:latin typeface="Courier New" pitchFamily="49" charset="0"/>
                <a:cs typeface="Courier New" pitchFamily="49" charset="0"/>
              </a:rPr>
              <a:t>AmmoCount</a:t>
            </a:r>
            <a:r>
              <a:rPr lang="en-US" sz="4000" dirty="0" smtClean="0">
                <a:latin typeface="Courier New" pitchFamily="49" charset="0"/>
                <a:cs typeface="Courier New" pitchFamily="49" charset="0"/>
              </a:rPr>
              <a:t>=5</a:t>
            </a:r>
          </a:p>
          <a:p>
            <a:pPr lvl="1">
              <a:buNone/>
            </a:pPr>
            <a:r>
              <a:rPr lang="en-US" sz="4000" dirty="0" err="1" smtClean="0">
                <a:latin typeface="Courier New" pitchFamily="49" charset="0"/>
                <a:cs typeface="Courier New" pitchFamily="49" charset="0"/>
              </a:rPr>
              <a:t>MaxAmmoCount</a:t>
            </a:r>
            <a:r>
              <a:rPr lang="en-US" sz="4000" dirty="0" smtClean="0">
                <a:latin typeface="Courier New" pitchFamily="49" charset="0"/>
                <a:cs typeface="Courier New" pitchFamily="49" charset="0"/>
              </a:rPr>
              <a:t>=10</a:t>
            </a:r>
          </a:p>
          <a:p>
            <a:pPr lvl="1">
              <a:buNone/>
            </a:pPr>
            <a:r>
              <a:rPr lang="en-US" sz="4000" dirty="0" smtClean="0">
                <a:latin typeface="Courier New" pitchFamily="49" charset="0"/>
                <a:cs typeface="Courier New" pitchFamily="49" charset="0"/>
              </a:rPr>
              <a:t>// time between each fire</a:t>
            </a:r>
          </a:p>
          <a:p>
            <a:pPr lvl="1">
              <a:buNone/>
            </a:pPr>
            <a:r>
              <a:rPr lang="en-US" sz="4000" dirty="0" err="1" smtClean="0">
                <a:latin typeface="Courier New" pitchFamily="49" charset="0"/>
                <a:cs typeface="Courier New" pitchFamily="49" charset="0"/>
              </a:rPr>
              <a:t>FireInterval</a:t>
            </a:r>
            <a:r>
              <a:rPr lang="en-US" sz="4000" dirty="0" smtClean="0">
                <a:latin typeface="Courier New" pitchFamily="49" charset="0"/>
                <a:cs typeface="Courier New" pitchFamily="49" charset="0"/>
              </a:rPr>
              <a:t>(0)=+3.5</a:t>
            </a:r>
          </a:p>
          <a:p>
            <a:pPr lvl="1">
              <a:buNone/>
            </a:pPr>
            <a:r>
              <a:rPr lang="en-US" sz="4000" dirty="0" err="1" smtClean="0">
                <a:latin typeface="Courier New" pitchFamily="49" charset="0"/>
                <a:cs typeface="Courier New" pitchFamily="49" charset="0"/>
              </a:rPr>
              <a:t>bSniping</a:t>
            </a:r>
            <a:r>
              <a:rPr lang="en-US" sz="4000" dirty="0" smtClean="0">
                <a:latin typeface="Courier New" pitchFamily="49" charset="0"/>
                <a:cs typeface="Courier New" pitchFamily="49" charset="0"/>
              </a:rPr>
              <a:t>=false</a:t>
            </a:r>
          </a:p>
          <a:p>
            <a:pPr lvl="1">
              <a:buNone/>
            </a:pPr>
            <a:endParaRPr lang="en-US" sz="4000" dirty="0" smtClean="0">
              <a:latin typeface="Courier New" pitchFamily="49" charset="0"/>
              <a:cs typeface="Courier New" pitchFamily="49" charset="0"/>
            </a:endParaRPr>
          </a:p>
          <a:p>
            <a:pPr lvl="1">
              <a:buNone/>
            </a:pPr>
            <a:r>
              <a:rPr lang="en-US" sz="4000" dirty="0" smtClean="0">
                <a:latin typeface="Courier New" pitchFamily="49" charset="0"/>
                <a:cs typeface="Courier New" pitchFamily="49" charset="0"/>
              </a:rPr>
              <a:t>// Alt fire max loaded up count, defaults</a:t>
            </a:r>
          </a:p>
          <a:p>
            <a:pPr lvl="1">
              <a:buNone/>
            </a:pPr>
            <a:r>
              <a:rPr lang="en-US" sz="4000" dirty="0" err="1" smtClean="0">
                <a:latin typeface="Courier New" pitchFamily="49" charset="0"/>
                <a:cs typeface="Courier New" pitchFamily="49" charset="0"/>
              </a:rPr>
              <a:t>MaxLoadCount</a:t>
            </a:r>
            <a:r>
              <a:rPr lang="en-US" sz="4000" dirty="0" smtClean="0">
                <a:latin typeface="Courier New" pitchFamily="49" charset="0"/>
                <a:cs typeface="Courier New" pitchFamily="49" charset="0"/>
              </a:rPr>
              <a:t>=3</a:t>
            </a:r>
          </a:p>
          <a:p>
            <a:pPr lvl="1">
              <a:buNone/>
            </a:pPr>
            <a:r>
              <a:rPr lang="en-US" sz="4000" dirty="0" err="1" smtClean="0">
                <a:latin typeface="Courier New" pitchFamily="49" charset="0"/>
                <a:cs typeface="Courier New" pitchFamily="49" charset="0"/>
              </a:rPr>
              <a:t>SpreadDist</a:t>
            </a:r>
            <a:r>
              <a:rPr lang="en-US" sz="4000" dirty="0" smtClean="0">
                <a:latin typeface="Courier New" pitchFamily="49" charset="0"/>
                <a:cs typeface="Courier New" pitchFamily="49" charset="0"/>
              </a:rPr>
              <a:t>=100</a:t>
            </a:r>
          </a:p>
          <a:p>
            <a:endParaRPr lang="en-US" i="1"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RocketGrenade</a:t>
            </a:r>
            <a:endParaRPr lang="en-US" dirty="0"/>
          </a:p>
        </p:txBody>
      </p:sp>
      <p:sp>
        <p:nvSpPr>
          <p:cNvPr id="3" name="Content Placeholder 2"/>
          <p:cNvSpPr>
            <a:spLocks noGrp="1"/>
          </p:cNvSpPr>
          <p:nvPr>
            <p:ph idx="1"/>
          </p:nvPr>
        </p:nvSpPr>
        <p:spPr>
          <a:xfrm>
            <a:off x="457200" y="1600200"/>
            <a:ext cx="8229600" cy="4953000"/>
          </a:xfrm>
        </p:spPr>
        <p:txBody>
          <a:bodyPr>
            <a:normAutofit fontScale="55000" lnSpcReduction="20000"/>
          </a:bodyPr>
          <a:lstStyle/>
          <a:p>
            <a:pPr>
              <a:buNone/>
            </a:pPr>
            <a:endParaRPr lang="en-US" dirty="0" smtClean="0">
              <a:latin typeface="Courier New" pitchFamily="49" charset="0"/>
              <a:cs typeface="Courier New" pitchFamily="49" charset="0"/>
            </a:endParaRPr>
          </a:p>
          <a:p>
            <a:pPr lvl="1">
              <a:buNone/>
            </a:pPr>
            <a:r>
              <a:rPr lang="en-US" sz="3200" dirty="0" smtClean="0">
                <a:latin typeface="Courier New" pitchFamily="49" charset="0"/>
                <a:cs typeface="Courier New" pitchFamily="49" charset="0"/>
              </a:rPr>
              <a:t>// Zoom on RMB, 0 in array is LMB, 1 is RMB</a:t>
            </a:r>
          </a:p>
          <a:p>
            <a:pPr lvl="1">
              <a:buNone/>
            </a:pPr>
            <a:r>
              <a:rPr lang="en-US" sz="3200" dirty="0" err="1" smtClean="0">
                <a:latin typeface="Courier New" pitchFamily="49" charset="0"/>
                <a:cs typeface="Courier New" pitchFamily="49" charset="0"/>
              </a:rPr>
              <a:t>bZoomedFireMode</a:t>
            </a:r>
            <a:r>
              <a:rPr lang="en-US" sz="3200" dirty="0" smtClean="0">
                <a:latin typeface="Courier New" pitchFamily="49" charset="0"/>
                <a:cs typeface="Courier New" pitchFamily="49" charset="0"/>
              </a:rPr>
              <a:t>(1)=1</a:t>
            </a:r>
          </a:p>
          <a:p>
            <a:pPr lvl="1">
              <a:buNone/>
            </a:pPr>
            <a:r>
              <a:rPr lang="en-US" sz="3200" dirty="0" err="1" smtClean="0">
                <a:latin typeface="Courier New" pitchFamily="49" charset="0"/>
                <a:cs typeface="Courier New" pitchFamily="49" charset="0"/>
              </a:rPr>
              <a:t>ZoomedTargetFOV</a:t>
            </a:r>
            <a:r>
              <a:rPr lang="en-US" sz="3200" dirty="0" smtClean="0">
                <a:latin typeface="Courier New" pitchFamily="49" charset="0"/>
                <a:cs typeface="Courier New" pitchFamily="49" charset="0"/>
              </a:rPr>
              <a:t>=60.0</a:t>
            </a:r>
          </a:p>
          <a:p>
            <a:pPr lvl="1">
              <a:buNone/>
            </a:pPr>
            <a:r>
              <a:rPr lang="en-US" sz="3200" dirty="0" err="1" smtClean="0">
                <a:latin typeface="Courier New" pitchFamily="49" charset="0"/>
                <a:cs typeface="Courier New" pitchFamily="49" charset="0"/>
              </a:rPr>
              <a:t>ZoomedRate</a:t>
            </a:r>
            <a:r>
              <a:rPr lang="en-US" sz="3200" dirty="0" smtClean="0">
                <a:latin typeface="Courier New" pitchFamily="49" charset="0"/>
                <a:cs typeface="Courier New" pitchFamily="49" charset="0"/>
              </a:rPr>
              <a:t>=150.0</a:t>
            </a:r>
          </a:p>
          <a:p>
            <a:pPr lvl="1">
              <a:buNone/>
            </a:pPr>
            <a:endParaRPr lang="en-US" sz="3200" dirty="0" smtClean="0">
              <a:latin typeface="Courier New" pitchFamily="49" charset="0"/>
              <a:cs typeface="Courier New" pitchFamily="49" charset="0"/>
            </a:endParaRPr>
          </a:p>
          <a:p>
            <a:pPr lvl="1">
              <a:buNone/>
            </a:pPr>
            <a:r>
              <a:rPr lang="en-US" sz="3200" dirty="0" err="1" smtClean="0">
                <a:latin typeface="Courier New" pitchFamily="49" charset="0"/>
                <a:cs typeface="Courier New" pitchFamily="49" charset="0"/>
              </a:rPr>
              <a:t>ZoomFadeTime</a:t>
            </a:r>
            <a:r>
              <a:rPr lang="en-US" sz="3200" dirty="0" smtClean="0">
                <a:latin typeface="Courier New" pitchFamily="49" charset="0"/>
                <a:cs typeface="Courier New" pitchFamily="49" charset="0"/>
              </a:rPr>
              <a:t>=.5</a:t>
            </a:r>
          </a:p>
          <a:p>
            <a:pPr lvl="1">
              <a:buNone/>
            </a:pPr>
            <a:endParaRPr lang="en-US" sz="3200" dirty="0" smtClean="0">
              <a:latin typeface="Courier New" pitchFamily="49" charset="0"/>
              <a:cs typeface="Courier New" pitchFamily="49" charset="0"/>
            </a:endParaRPr>
          </a:p>
          <a:p>
            <a:pPr lvl="1">
              <a:buNone/>
            </a:pPr>
            <a:r>
              <a:rPr lang="en-US" sz="3200" dirty="0" smtClean="0">
                <a:latin typeface="Courier New" pitchFamily="49" charset="0"/>
                <a:cs typeface="Courier New" pitchFamily="49" charset="0"/>
              </a:rPr>
              <a:t>// Adjust muzzle flash</a:t>
            </a:r>
          </a:p>
          <a:p>
            <a:pPr lvl="1">
              <a:buNone/>
            </a:pPr>
            <a:r>
              <a:rPr lang="en-US" sz="3200" dirty="0" err="1" smtClean="0">
                <a:latin typeface="Courier New" pitchFamily="49" charset="0"/>
                <a:cs typeface="Courier New" pitchFamily="49" charset="0"/>
              </a:rPr>
              <a:t>MuzzleFlashSocket</a:t>
            </a:r>
            <a:r>
              <a:rPr lang="en-US" sz="3200" dirty="0" smtClean="0">
                <a:latin typeface="Courier New" pitchFamily="49" charset="0"/>
                <a:cs typeface="Courier New" pitchFamily="49" charset="0"/>
              </a:rPr>
              <a:t>=</a:t>
            </a:r>
            <a:r>
              <a:rPr lang="en-US" sz="3200" dirty="0" err="1" smtClean="0">
                <a:latin typeface="Courier New" pitchFamily="49" charset="0"/>
                <a:cs typeface="Courier New" pitchFamily="49" charset="0"/>
              </a:rPr>
              <a:t>MuzzleFlashSocketA</a:t>
            </a:r>
            <a:endParaRPr lang="en-US" sz="3200" dirty="0" smtClean="0">
              <a:latin typeface="Courier New" pitchFamily="49" charset="0"/>
              <a:cs typeface="Courier New" pitchFamily="49" charset="0"/>
            </a:endParaRPr>
          </a:p>
          <a:p>
            <a:pPr lvl="1">
              <a:buNone/>
            </a:pPr>
            <a:r>
              <a:rPr lang="en-US" sz="3200" dirty="0" err="1" smtClean="0">
                <a:latin typeface="Courier New" pitchFamily="49" charset="0"/>
                <a:cs typeface="Courier New" pitchFamily="49" charset="0"/>
              </a:rPr>
              <a:t>MuzzleFlashSocketList</a:t>
            </a:r>
            <a:r>
              <a:rPr lang="en-US" sz="3200" dirty="0" smtClean="0">
                <a:latin typeface="Courier New" pitchFamily="49" charset="0"/>
                <a:cs typeface="Courier New" pitchFamily="49" charset="0"/>
              </a:rPr>
              <a:t>(0)=</a:t>
            </a:r>
            <a:r>
              <a:rPr lang="en-US" sz="3200" dirty="0" err="1" smtClean="0">
                <a:latin typeface="Courier New" pitchFamily="49" charset="0"/>
                <a:cs typeface="Courier New" pitchFamily="49" charset="0"/>
              </a:rPr>
              <a:t>MuzzleFlashSocketA</a:t>
            </a:r>
            <a:endParaRPr lang="en-US" sz="3200" dirty="0" smtClean="0">
              <a:latin typeface="Courier New" pitchFamily="49" charset="0"/>
              <a:cs typeface="Courier New" pitchFamily="49" charset="0"/>
            </a:endParaRPr>
          </a:p>
          <a:p>
            <a:pPr lvl="1">
              <a:buNone/>
            </a:pPr>
            <a:r>
              <a:rPr lang="en-US" sz="3200" dirty="0" err="1" smtClean="0">
                <a:latin typeface="Courier New" pitchFamily="49" charset="0"/>
                <a:cs typeface="Courier New" pitchFamily="49" charset="0"/>
              </a:rPr>
              <a:t>MuzzleFlashSocketList</a:t>
            </a:r>
            <a:r>
              <a:rPr lang="en-US" sz="3200" dirty="0" smtClean="0">
                <a:latin typeface="Courier New" pitchFamily="49" charset="0"/>
                <a:cs typeface="Courier New" pitchFamily="49" charset="0"/>
              </a:rPr>
              <a:t>(1)=</a:t>
            </a:r>
            <a:r>
              <a:rPr lang="en-US" sz="3200" dirty="0" err="1" smtClean="0">
                <a:latin typeface="Courier New" pitchFamily="49" charset="0"/>
                <a:cs typeface="Courier New" pitchFamily="49" charset="0"/>
              </a:rPr>
              <a:t>MuzzleFlashSocketC</a:t>
            </a:r>
            <a:endParaRPr lang="en-US" sz="3200" dirty="0" smtClean="0">
              <a:latin typeface="Courier New" pitchFamily="49" charset="0"/>
              <a:cs typeface="Courier New" pitchFamily="49" charset="0"/>
            </a:endParaRPr>
          </a:p>
          <a:p>
            <a:pPr lvl="1">
              <a:buNone/>
            </a:pPr>
            <a:r>
              <a:rPr lang="en-US" sz="3200" dirty="0" err="1" smtClean="0">
                <a:latin typeface="Courier New" pitchFamily="49" charset="0"/>
                <a:cs typeface="Courier New" pitchFamily="49" charset="0"/>
              </a:rPr>
              <a:t>MuzzleFlashSocketList</a:t>
            </a:r>
            <a:r>
              <a:rPr lang="en-US" sz="3200" dirty="0" smtClean="0">
                <a:latin typeface="Courier New" pitchFamily="49" charset="0"/>
                <a:cs typeface="Courier New" pitchFamily="49" charset="0"/>
              </a:rPr>
              <a:t>(2)=</a:t>
            </a:r>
            <a:r>
              <a:rPr lang="en-US" sz="3200" dirty="0" err="1" smtClean="0">
                <a:latin typeface="Courier New" pitchFamily="49" charset="0"/>
                <a:cs typeface="Courier New" pitchFamily="49" charset="0"/>
              </a:rPr>
              <a:t>MuzzleFlashSocketB</a:t>
            </a:r>
            <a:endParaRPr lang="en-US" sz="3200" dirty="0" smtClean="0">
              <a:latin typeface="Courier New" pitchFamily="49" charset="0"/>
              <a:cs typeface="Courier New" pitchFamily="49" charset="0"/>
            </a:endParaRPr>
          </a:p>
          <a:p>
            <a:pPr lvl="1">
              <a:buNone/>
            </a:pPr>
            <a:r>
              <a:rPr lang="en-US" sz="3200" dirty="0" smtClean="0">
                <a:latin typeface="Courier New" pitchFamily="49" charset="0"/>
                <a:cs typeface="Courier New" pitchFamily="49" charset="0"/>
              </a:rPr>
              <a:t>// Created this particle effect and it is in </a:t>
            </a:r>
            <a:r>
              <a:rPr lang="en-US" sz="3200" dirty="0" err="1" smtClean="0">
                <a:latin typeface="Courier New" pitchFamily="49" charset="0"/>
                <a:cs typeface="Courier New" pitchFamily="49" charset="0"/>
              </a:rPr>
              <a:t>MyPackage</a:t>
            </a:r>
            <a:endParaRPr lang="en-US" sz="3200" dirty="0" smtClean="0">
              <a:latin typeface="Courier New" pitchFamily="49" charset="0"/>
              <a:cs typeface="Courier New" pitchFamily="49" charset="0"/>
            </a:endParaRPr>
          </a:p>
          <a:p>
            <a:pPr lvl="1">
              <a:buNone/>
            </a:pPr>
            <a:r>
              <a:rPr lang="en-US" sz="3200" dirty="0" err="1" smtClean="0">
                <a:latin typeface="Courier New" pitchFamily="49" charset="0"/>
                <a:cs typeface="Courier New" pitchFamily="49" charset="0"/>
              </a:rPr>
              <a:t>MuzzleFlashPSCTemplate</a:t>
            </a:r>
            <a:r>
              <a:rPr lang="en-US" sz="3200" dirty="0" smtClean="0">
                <a:latin typeface="Courier New" pitchFamily="49" charset="0"/>
                <a:cs typeface="Courier New" pitchFamily="49" charset="0"/>
              </a:rPr>
              <a:t>=</a:t>
            </a:r>
            <a:r>
              <a:rPr lang="en-US" sz="3200" dirty="0" err="1" smtClean="0">
                <a:latin typeface="Courier New" pitchFamily="49" charset="0"/>
                <a:cs typeface="Courier New" pitchFamily="49" charset="0"/>
              </a:rPr>
              <a:t>MyPackage.Effects.P_WP_RockerLauncher_Muzzle_Flash_NEW</a:t>
            </a:r>
            <a:endParaRPr lang="en-US" sz="3200" dirty="0" smtClean="0">
              <a:latin typeface="Courier New" pitchFamily="49" charset="0"/>
              <a:cs typeface="Courier New" pitchFamily="49" charset="0"/>
            </a:endParaRPr>
          </a:p>
          <a:p>
            <a:pPr lvl="1">
              <a:buNone/>
            </a:pPr>
            <a:endParaRPr lang="en-US" dirty="0" smtClean="0">
              <a:latin typeface="Courier New" pitchFamily="49" charset="0"/>
              <a:cs typeface="Courier New" pitchFamily="49" charset="0"/>
            </a:endParaRPr>
          </a:p>
          <a:p>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RocketGrenade</a:t>
            </a:r>
            <a:endParaRPr lang="en-US" dirty="0"/>
          </a:p>
        </p:txBody>
      </p:sp>
      <p:sp>
        <p:nvSpPr>
          <p:cNvPr id="3" name="Content Placeholder 2"/>
          <p:cNvSpPr>
            <a:spLocks noGrp="1"/>
          </p:cNvSpPr>
          <p:nvPr>
            <p:ph idx="1"/>
          </p:nvPr>
        </p:nvSpPr>
        <p:spPr>
          <a:xfrm>
            <a:off x="457200" y="1600200"/>
            <a:ext cx="8229600" cy="4953000"/>
          </a:xfrm>
        </p:spPr>
        <p:txBody>
          <a:bodyPr>
            <a:normAutofit fontScale="47500" lnSpcReduction="20000"/>
          </a:bodyPr>
          <a:lstStyle/>
          <a:p>
            <a:pPr>
              <a:buNone/>
            </a:pPr>
            <a:endParaRPr lang="en-US" dirty="0" smtClean="0">
              <a:latin typeface="Courier New" pitchFamily="49" charset="0"/>
              <a:cs typeface="Courier New" pitchFamily="49" charset="0"/>
            </a:endParaRPr>
          </a:p>
          <a:p>
            <a:pPr lvl="1">
              <a:buNone/>
            </a:pPr>
            <a:r>
              <a:rPr lang="en-US" sz="3200" dirty="0" smtClean="0">
                <a:latin typeface="Courier New" pitchFamily="49" charset="0"/>
                <a:cs typeface="Courier New" pitchFamily="49" charset="0"/>
              </a:rPr>
              <a:t>//</a:t>
            </a:r>
            <a:r>
              <a:rPr lang="en-US" sz="3200" dirty="0" err="1" smtClean="0">
                <a:latin typeface="Courier New" pitchFamily="49" charset="0"/>
                <a:cs typeface="Courier New" pitchFamily="49" charset="0"/>
              </a:rPr>
              <a:t>MuzzleFlashPSCTemplate</a:t>
            </a:r>
            <a:r>
              <a:rPr lang="en-US" sz="3200" dirty="0" smtClean="0">
                <a:latin typeface="Courier New" pitchFamily="49" charset="0"/>
                <a:cs typeface="Courier New" pitchFamily="49" charset="0"/>
              </a:rPr>
              <a:t>=</a:t>
            </a:r>
            <a:r>
              <a:rPr lang="en-US" sz="3200" dirty="0" err="1" smtClean="0">
                <a:latin typeface="Courier New" pitchFamily="49" charset="0"/>
                <a:cs typeface="Courier New" pitchFamily="49" charset="0"/>
              </a:rPr>
              <a:t>WP_RocketLauncher.Effects.P_WP_RockerLauncher_Muzzle_Flash_NEW</a:t>
            </a:r>
            <a:endParaRPr lang="en-US" sz="3200" dirty="0" smtClean="0">
              <a:latin typeface="Courier New" pitchFamily="49" charset="0"/>
              <a:cs typeface="Courier New" pitchFamily="49" charset="0"/>
            </a:endParaRPr>
          </a:p>
          <a:p>
            <a:pPr lvl="1">
              <a:buNone/>
            </a:pPr>
            <a:r>
              <a:rPr lang="en-US" sz="3200" dirty="0" err="1" smtClean="0">
                <a:latin typeface="Courier New" pitchFamily="49" charset="0"/>
                <a:cs typeface="Courier New" pitchFamily="49" charset="0"/>
              </a:rPr>
              <a:t>MuzzleFlashDuration</a:t>
            </a:r>
            <a:r>
              <a:rPr lang="en-US" sz="3200" dirty="0" smtClean="0">
                <a:latin typeface="Courier New" pitchFamily="49" charset="0"/>
                <a:cs typeface="Courier New" pitchFamily="49" charset="0"/>
              </a:rPr>
              <a:t>=0.08</a:t>
            </a:r>
          </a:p>
          <a:p>
            <a:pPr lvl="1">
              <a:buNone/>
            </a:pPr>
            <a:r>
              <a:rPr lang="en-US" sz="3200" dirty="0" err="1" smtClean="0">
                <a:latin typeface="Courier New" pitchFamily="49" charset="0"/>
                <a:cs typeface="Courier New" pitchFamily="49" charset="0"/>
              </a:rPr>
              <a:t>MuzzleFlashLightClass</a:t>
            </a:r>
            <a:r>
              <a:rPr lang="en-US" sz="3200" dirty="0" smtClean="0">
                <a:latin typeface="Courier New" pitchFamily="49" charset="0"/>
                <a:cs typeface="Courier New" pitchFamily="49" charset="0"/>
              </a:rPr>
              <a:t>=</a:t>
            </a:r>
            <a:r>
              <a:rPr lang="en-US" sz="3200" dirty="0" err="1" smtClean="0">
                <a:latin typeface="Courier New" pitchFamily="49" charset="0"/>
                <a:cs typeface="Courier New" pitchFamily="49" charset="0"/>
              </a:rPr>
              <a:t>class'UTGame.UTRocketMuzzleFlashLight</a:t>
            </a:r>
            <a:r>
              <a:rPr lang="en-US" sz="3200" dirty="0" smtClean="0">
                <a:latin typeface="Courier New" pitchFamily="49" charset="0"/>
                <a:cs typeface="Courier New" pitchFamily="49" charset="0"/>
              </a:rPr>
              <a:t>'</a:t>
            </a:r>
          </a:p>
          <a:p>
            <a:pPr lvl="1">
              <a:buNone/>
            </a:pPr>
            <a:endParaRPr lang="en-US" sz="3200" dirty="0" smtClean="0">
              <a:latin typeface="Courier New" pitchFamily="49" charset="0"/>
              <a:cs typeface="Courier New" pitchFamily="49" charset="0"/>
            </a:endParaRPr>
          </a:p>
          <a:p>
            <a:pPr lvl="1">
              <a:buNone/>
            </a:pPr>
            <a:r>
              <a:rPr lang="en-US" sz="3200" dirty="0" err="1" smtClean="0">
                <a:latin typeface="Courier New" pitchFamily="49" charset="0"/>
                <a:cs typeface="Courier New" pitchFamily="49" charset="0"/>
              </a:rPr>
              <a:t>CrosshairImage</a:t>
            </a:r>
            <a:r>
              <a:rPr lang="en-US" sz="3200" dirty="0" smtClean="0">
                <a:latin typeface="Courier New" pitchFamily="49" charset="0"/>
                <a:cs typeface="Courier New" pitchFamily="49" charset="0"/>
              </a:rPr>
              <a:t>=Texture2D'MyPackage.rgbtes3t'</a:t>
            </a:r>
          </a:p>
          <a:p>
            <a:pPr lvl="1">
              <a:buNone/>
            </a:pPr>
            <a:endParaRPr lang="en-US" sz="3200" dirty="0" smtClean="0">
              <a:latin typeface="Courier New" pitchFamily="49" charset="0"/>
              <a:cs typeface="Courier New" pitchFamily="49" charset="0"/>
            </a:endParaRPr>
          </a:p>
          <a:p>
            <a:pPr lvl="1">
              <a:buNone/>
            </a:pPr>
            <a:r>
              <a:rPr lang="en-US" sz="3200" dirty="0" err="1" smtClean="0">
                <a:latin typeface="Courier New" pitchFamily="49" charset="0"/>
                <a:cs typeface="Courier New" pitchFamily="49" charset="0"/>
              </a:rPr>
              <a:t>CrossHairCoordinates</a:t>
            </a:r>
            <a:r>
              <a:rPr lang="en-US" sz="3200" dirty="0" smtClean="0">
                <a:latin typeface="Courier New" pitchFamily="49" charset="0"/>
                <a:cs typeface="Courier New" pitchFamily="49" charset="0"/>
              </a:rPr>
              <a:t>=(U=0,V=0,UL=128,VL=128)</a:t>
            </a:r>
          </a:p>
          <a:p>
            <a:pPr lvl="1">
              <a:buNone/>
            </a:pPr>
            <a:endParaRPr lang="en-US" sz="3200" dirty="0" smtClean="0">
              <a:latin typeface="Courier New" pitchFamily="49" charset="0"/>
              <a:cs typeface="Courier New" pitchFamily="49" charset="0"/>
            </a:endParaRPr>
          </a:p>
          <a:p>
            <a:pPr lvl="1">
              <a:buNone/>
            </a:pPr>
            <a:r>
              <a:rPr lang="en-US" sz="3200" dirty="0" smtClean="0">
                <a:latin typeface="Courier New" pitchFamily="49" charset="0"/>
                <a:cs typeface="Courier New" pitchFamily="49" charset="0"/>
              </a:rPr>
              <a:t>// Lock on abilities</a:t>
            </a:r>
          </a:p>
          <a:p>
            <a:pPr lvl="1">
              <a:buNone/>
            </a:pPr>
            <a:r>
              <a:rPr lang="en-US" sz="3200" dirty="0" err="1" smtClean="0">
                <a:latin typeface="Courier New" pitchFamily="49" charset="0"/>
                <a:cs typeface="Courier New" pitchFamily="49" charset="0"/>
              </a:rPr>
              <a:t>ConsoleLockAim</a:t>
            </a:r>
            <a:r>
              <a:rPr lang="en-US" sz="3200" dirty="0" smtClean="0">
                <a:latin typeface="Courier New" pitchFamily="49" charset="0"/>
                <a:cs typeface="Courier New" pitchFamily="49" charset="0"/>
              </a:rPr>
              <a:t>=0.992</a:t>
            </a:r>
          </a:p>
          <a:p>
            <a:pPr lvl="1">
              <a:buNone/>
            </a:pPr>
            <a:r>
              <a:rPr lang="en-US" sz="3200" dirty="0" err="1" smtClean="0">
                <a:latin typeface="Courier New" pitchFamily="49" charset="0"/>
                <a:cs typeface="Courier New" pitchFamily="49" charset="0"/>
              </a:rPr>
              <a:t>LockRange</a:t>
            </a:r>
            <a:r>
              <a:rPr lang="en-US" sz="3200" dirty="0" smtClean="0">
                <a:latin typeface="Courier New" pitchFamily="49" charset="0"/>
                <a:cs typeface="Courier New" pitchFamily="49" charset="0"/>
              </a:rPr>
              <a:t>=1</a:t>
            </a:r>
          </a:p>
          <a:p>
            <a:pPr lvl="1">
              <a:buNone/>
            </a:pPr>
            <a:r>
              <a:rPr lang="en-US" sz="3200" dirty="0" err="1" smtClean="0">
                <a:latin typeface="Courier New" pitchFamily="49" charset="0"/>
                <a:cs typeface="Courier New" pitchFamily="49" charset="0"/>
              </a:rPr>
              <a:t>LockAim</a:t>
            </a:r>
            <a:r>
              <a:rPr lang="en-US" sz="3200" dirty="0" smtClean="0">
                <a:latin typeface="Courier New" pitchFamily="49" charset="0"/>
                <a:cs typeface="Courier New" pitchFamily="49" charset="0"/>
              </a:rPr>
              <a:t>=0.997</a:t>
            </a:r>
          </a:p>
          <a:p>
            <a:pPr lvl="1">
              <a:buNone/>
            </a:pPr>
            <a:r>
              <a:rPr lang="en-US" sz="3200" dirty="0" err="1" smtClean="0">
                <a:latin typeface="Courier New" pitchFamily="49" charset="0"/>
                <a:cs typeface="Courier New" pitchFamily="49" charset="0"/>
              </a:rPr>
              <a:t>LockChecktime</a:t>
            </a:r>
            <a:r>
              <a:rPr lang="en-US" sz="3200" dirty="0" smtClean="0">
                <a:latin typeface="Courier New" pitchFamily="49" charset="0"/>
                <a:cs typeface="Courier New" pitchFamily="49" charset="0"/>
              </a:rPr>
              <a:t>=0.1</a:t>
            </a:r>
          </a:p>
          <a:p>
            <a:pPr lvl="1">
              <a:buNone/>
            </a:pPr>
            <a:r>
              <a:rPr lang="en-US" sz="3200" dirty="0" err="1" smtClean="0">
                <a:latin typeface="Courier New" pitchFamily="49" charset="0"/>
                <a:cs typeface="Courier New" pitchFamily="49" charset="0"/>
              </a:rPr>
              <a:t>LockAcquireTime</a:t>
            </a:r>
            <a:r>
              <a:rPr lang="en-US" sz="3200" dirty="0" smtClean="0">
                <a:latin typeface="Courier New" pitchFamily="49" charset="0"/>
                <a:cs typeface="Courier New" pitchFamily="49" charset="0"/>
              </a:rPr>
              <a:t>=1.1</a:t>
            </a:r>
          </a:p>
          <a:p>
            <a:pPr lvl="1">
              <a:buNone/>
            </a:pPr>
            <a:r>
              <a:rPr lang="en-US" sz="3200" dirty="0" err="1" smtClean="0">
                <a:latin typeface="Courier New" pitchFamily="49" charset="0"/>
                <a:cs typeface="Courier New" pitchFamily="49" charset="0"/>
              </a:rPr>
              <a:t>LockTolerance</a:t>
            </a:r>
            <a:r>
              <a:rPr lang="en-US" sz="3200" dirty="0" smtClean="0">
                <a:latin typeface="Courier New" pitchFamily="49" charset="0"/>
                <a:cs typeface="Courier New" pitchFamily="49" charset="0"/>
              </a:rPr>
              <a:t>=0.2</a:t>
            </a:r>
          </a:p>
          <a:p>
            <a:pPr>
              <a:buNone/>
            </a:pPr>
            <a:endParaRPr lang="en-US" dirty="0" smtClean="0">
              <a:latin typeface="Courier New" pitchFamily="49" charset="0"/>
              <a:cs typeface="Courier New" pitchFamily="49" charset="0"/>
            </a:endParaRPr>
          </a:p>
          <a:p>
            <a:pPr>
              <a:buNone/>
            </a:pPr>
            <a:r>
              <a:rPr lang="en-US" dirty="0" smtClean="0">
                <a:latin typeface="Courier New" pitchFamily="49" charset="0"/>
                <a:cs typeface="Courier New" pitchFamily="49" charset="0"/>
              </a:rPr>
              <a:t>}</a:t>
            </a:r>
          </a:p>
          <a:p>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RocketGrenade</a:t>
            </a:r>
            <a:endParaRPr lang="en-US" dirty="0"/>
          </a:p>
        </p:txBody>
      </p:sp>
      <p:sp>
        <p:nvSpPr>
          <p:cNvPr id="3" name="Content Placeholder 2"/>
          <p:cNvSpPr>
            <a:spLocks noGrp="1"/>
          </p:cNvSpPr>
          <p:nvPr>
            <p:ph idx="1"/>
          </p:nvPr>
        </p:nvSpPr>
        <p:spPr/>
        <p:txBody>
          <a:bodyPr>
            <a:normAutofit/>
          </a:bodyPr>
          <a:lstStyle/>
          <a:p>
            <a:r>
              <a:rPr lang="en-US" dirty="0" smtClean="0"/>
              <a:t>One thing you’ll notice is an easy way to adjust crosshairs. </a:t>
            </a:r>
            <a:endParaRPr lang="en-US" dirty="0" smtClean="0"/>
          </a:p>
          <a:p>
            <a:r>
              <a:rPr lang="en-US" dirty="0" smtClean="0"/>
              <a:t>Set </a:t>
            </a:r>
            <a:r>
              <a:rPr lang="en-US" dirty="0" smtClean="0"/>
              <a:t>the image to an image in a package you have in the editor and set the coordinates on that image page.</a:t>
            </a:r>
          </a:p>
          <a:p>
            <a:pPr lvl="1">
              <a:buNone/>
            </a:pPr>
            <a:r>
              <a:rPr lang="en-US" sz="2000" dirty="0" err="1" smtClean="0">
                <a:latin typeface="Courier New" pitchFamily="49" charset="0"/>
                <a:cs typeface="Courier New" pitchFamily="49" charset="0"/>
              </a:rPr>
              <a:t>CrosshairImage</a:t>
            </a:r>
            <a:r>
              <a:rPr lang="en-US" sz="2000" dirty="0" smtClean="0">
                <a:latin typeface="Courier New" pitchFamily="49" charset="0"/>
                <a:cs typeface="Courier New" pitchFamily="49" charset="0"/>
              </a:rPr>
              <a:t>=Texture2D'MyPackage.rgbtes3t'</a:t>
            </a:r>
          </a:p>
          <a:p>
            <a:pPr lvl="1">
              <a:buNone/>
            </a:pPr>
            <a:endParaRPr lang="en-US" sz="2000" dirty="0" smtClean="0">
              <a:latin typeface="Courier New" pitchFamily="49" charset="0"/>
              <a:cs typeface="Courier New" pitchFamily="49" charset="0"/>
            </a:endParaRPr>
          </a:p>
          <a:p>
            <a:pPr lvl="1">
              <a:buNone/>
            </a:pPr>
            <a:r>
              <a:rPr lang="en-US" sz="2000" dirty="0" err="1" smtClean="0">
                <a:latin typeface="Courier New" pitchFamily="49" charset="0"/>
                <a:cs typeface="Courier New" pitchFamily="49" charset="0"/>
              </a:rPr>
              <a:t>CrossHairCoordinates</a:t>
            </a:r>
            <a:r>
              <a:rPr lang="en-US" sz="2000" dirty="0" smtClean="0">
                <a:latin typeface="Courier New" pitchFamily="49" charset="0"/>
                <a:cs typeface="Courier New" pitchFamily="49" charset="0"/>
              </a:rPr>
              <a:t>=(U=0,V=0,UL=128,VL=128)</a:t>
            </a:r>
          </a:p>
          <a:p>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RocketGrenade</a:t>
            </a:r>
            <a:endParaRPr lang="en-US" dirty="0"/>
          </a:p>
        </p:txBody>
      </p:sp>
      <p:sp>
        <p:nvSpPr>
          <p:cNvPr id="3" name="Content Placeholder 2"/>
          <p:cNvSpPr>
            <a:spLocks noGrp="1"/>
          </p:cNvSpPr>
          <p:nvPr>
            <p:ph idx="1"/>
          </p:nvPr>
        </p:nvSpPr>
        <p:spPr>
          <a:xfrm>
            <a:off x="457200" y="1600200"/>
            <a:ext cx="5715000" cy="4525963"/>
          </a:xfrm>
        </p:spPr>
        <p:txBody>
          <a:bodyPr>
            <a:normAutofit/>
          </a:bodyPr>
          <a:lstStyle/>
          <a:p>
            <a:r>
              <a:rPr lang="en-US" sz="3600" dirty="0" smtClean="0"/>
              <a:t>So now we have two weapons with two unique modes. Both have the ability to zoom. </a:t>
            </a:r>
            <a:endParaRPr lang="en-US" sz="3600" dirty="0" smtClean="0"/>
          </a:p>
          <a:p>
            <a:r>
              <a:rPr lang="en-US" sz="3600" dirty="0" smtClean="0"/>
              <a:t>I </a:t>
            </a:r>
            <a:r>
              <a:rPr lang="en-US" sz="3600" dirty="0" smtClean="0"/>
              <a:t>wanted to aim for making these seem more like 1 weapon. </a:t>
            </a:r>
            <a:endParaRPr lang="en-US" sz="3600" dirty="0"/>
          </a:p>
        </p:txBody>
      </p:sp>
      <p:pic>
        <p:nvPicPr>
          <p:cNvPr id="4098" name="Picture 2"/>
          <p:cNvPicPr>
            <a:picLocks noChangeAspect="1" noChangeArrowheads="1"/>
          </p:cNvPicPr>
          <p:nvPr/>
        </p:nvPicPr>
        <p:blipFill>
          <a:blip r:embed="rId2" cstate="print"/>
          <a:srcRect/>
          <a:stretch>
            <a:fillRect/>
          </a:stretch>
        </p:blipFill>
        <p:spPr bwMode="auto">
          <a:xfrm>
            <a:off x="6096000" y="2590800"/>
            <a:ext cx="2763355" cy="2562225"/>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RocketGrenade</a:t>
            </a:r>
            <a:endParaRPr lang="en-US" dirty="0"/>
          </a:p>
        </p:txBody>
      </p:sp>
      <p:sp>
        <p:nvSpPr>
          <p:cNvPr id="3" name="Content Placeholder 2"/>
          <p:cNvSpPr>
            <a:spLocks noGrp="1"/>
          </p:cNvSpPr>
          <p:nvPr>
            <p:ph idx="1"/>
          </p:nvPr>
        </p:nvSpPr>
        <p:spPr>
          <a:xfrm>
            <a:off x="457200" y="1600200"/>
            <a:ext cx="7848600" cy="4572000"/>
          </a:xfrm>
        </p:spPr>
        <p:txBody>
          <a:bodyPr>
            <a:normAutofit/>
          </a:bodyPr>
          <a:lstStyle/>
          <a:p>
            <a:r>
              <a:rPr lang="en-US" dirty="0" smtClean="0"/>
              <a:t>So </a:t>
            </a:r>
            <a:r>
              <a:rPr lang="en-US" dirty="0" smtClean="0"/>
              <a:t>in the map I’d put both weapon spawn on top of one another </a:t>
            </a:r>
            <a:endParaRPr lang="en-US" dirty="0" smtClean="0"/>
          </a:p>
          <a:p>
            <a:r>
              <a:rPr lang="en-US" dirty="0" smtClean="0"/>
              <a:t>when </a:t>
            </a:r>
            <a:r>
              <a:rPr lang="en-US" dirty="0" smtClean="0"/>
              <a:t>the user picks up the 1 weapon they’re picking up both.</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RocketGrenade</a:t>
            </a:r>
            <a:endParaRPr lang="en-US" dirty="0"/>
          </a:p>
        </p:txBody>
      </p:sp>
      <p:sp>
        <p:nvSpPr>
          <p:cNvPr id="3" name="Content Placeholder 2"/>
          <p:cNvSpPr>
            <a:spLocks noGrp="1"/>
          </p:cNvSpPr>
          <p:nvPr>
            <p:ph idx="1"/>
          </p:nvPr>
        </p:nvSpPr>
        <p:spPr/>
        <p:txBody>
          <a:bodyPr>
            <a:normAutofit lnSpcReduction="10000"/>
          </a:bodyPr>
          <a:lstStyle/>
          <a:p>
            <a:r>
              <a:rPr lang="en-US" dirty="0" smtClean="0"/>
              <a:t>Another thing we’ll adjust is how we can call these weapons when we have them. </a:t>
            </a:r>
            <a:endParaRPr lang="en-US" dirty="0" smtClean="0"/>
          </a:p>
          <a:p>
            <a:r>
              <a:rPr lang="en-US" dirty="0" smtClean="0"/>
              <a:t>So </a:t>
            </a:r>
            <a:r>
              <a:rPr lang="en-US" dirty="0" smtClean="0"/>
              <a:t>this is where my Battlefield 3 influences come in. </a:t>
            </a:r>
            <a:endParaRPr lang="en-US" dirty="0" smtClean="0"/>
          </a:p>
          <a:p>
            <a:r>
              <a:rPr lang="en-US" dirty="0" smtClean="0"/>
              <a:t>When </a:t>
            </a:r>
            <a:r>
              <a:rPr lang="en-US" dirty="0" smtClean="0"/>
              <a:t>we press the ‘F’ key we go to the primary rifle and the ‘G’ key will take us to the grenade.</a:t>
            </a:r>
          </a:p>
          <a:p>
            <a:r>
              <a:rPr lang="en-US" dirty="0" smtClean="0"/>
              <a:t>This will be solved with setting </a:t>
            </a:r>
            <a:r>
              <a:rPr lang="en-US" i="1" dirty="0" err="1" smtClean="0"/>
              <a:t>InventoryGroups</a:t>
            </a:r>
            <a:r>
              <a:rPr lang="en-US" i="1" dirty="0" smtClean="0"/>
              <a:t>.</a:t>
            </a:r>
          </a:p>
          <a:p>
            <a:endParaRPr lang="en-US" dirty="0" smtClean="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RocketGrenade</a:t>
            </a:r>
            <a:endParaRPr lang="en-US" dirty="0"/>
          </a:p>
        </p:txBody>
      </p:sp>
      <p:sp>
        <p:nvSpPr>
          <p:cNvPr id="3" name="Content Placeholder 2"/>
          <p:cNvSpPr>
            <a:spLocks noGrp="1"/>
          </p:cNvSpPr>
          <p:nvPr>
            <p:ph idx="1"/>
          </p:nvPr>
        </p:nvSpPr>
        <p:spPr/>
        <p:txBody>
          <a:bodyPr>
            <a:noAutofit/>
          </a:bodyPr>
          <a:lstStyle/>
          <a:p>
            <a:r>
              <a:rPr lang="en-US" dirty="0" smtClean="0"/>
              <a:t>This </a:t>
            </a:r>
            <a:r>
              <a:rPr lang="en-US" dirty="0" smtClean="0"/>
              <a:t>is where the item sits within </a:t>
            </a:r>
            <a:r>
              <a:rPr lang="en-US" dirty="0" smtClean="0"/>
              <a:t>inventory</a:t>
            </a:r>
            <a:r>
              <a:rPr lang="en-US" dirty="0" smtClean="0"/>
              <a:t>. </a:t>
            </a:r>
            <a:endParaRPr lang="en-US" dirty="0" smtClean="0"/>
          </a:p>
          <a:p>
            <a:r>
              <a:rPr lang="en-US" dirty="0" smtClean="0"/>
              <a:t>We </a:t>
            </a:r>
            <a:r>
              <a:rPr lang="en-US" dirty="0" smtClean="0"/>
              <a:t>can call these inventory items with the number buttons (0-9) and we’ll adjust it to go off of F and G.</a:t>
            </a:r>
          </a:p>
          <a:p>
            <a:r>
              <a:rPr lang="en-US" dirty="0" smtClean="0"/>
              <a:t>There are four lines we’ll have to implement.</a:t>
            </a:r>
          </a:p>
          <a:p>
            <a:pPr lvl="1"/>
            <a:r>
              <a:rPr lang="en-US" sz="2400" dirty="0" smtClean="0"/>
              <a:t>In </a:t>
            </a:r>
            <a:r>
              <a:rPr lang="en-US" sz="2400" i="1" dirty="0" err="1" smtClean="0"/>
              <a:t>UTWeap_PlasmaRocketLauncher</a:t>
            </a:r>
            <a:r>
              <a:rPr lang="en-US" sz="2400" i="1" dirty="0" smtClean="0"/>
              <a:t> </a:t>
            </a:r>
            <a:r>
              <a:rPr lang="en-US" sz="2400" dirty="0" smtClean="0"/>
              <a:t>Default Properties</a:t>
            </a:r>
          </a:p>
          <a:p>
            <a:pPr lvl="2"/>
            <a:r>
              <a:rPr lang="en-US" i="1" dirty="0" err="1" smtClean="0"/>
              <a:t>InventoryGroup</a:t>
            </a:r>
            <a:r>
              <a:rPr lang="en-US" i="1" dirty="0" smtClean="0"/>
              <a:t>=2</a:t>
            </a:r>
          </a:p>
          <a:p>
            <a:pPr lvl="1"/>
            <a:r>
              <a:rPr lang="en-US" sz="2400" dirty="0" smtClean="0"/>
              <a:t>In </a:t>
            </a:r>
            <a:r>
              <a:rPr lang="en-US" sz="2400" i="1" dirty="0" err="1" smtClean="0"/>
              <a:t>UTWeap_RocketGrenade</a:t>
            </a:r>
            <a:r>
              <a:rPr lang="en-US" sz="2400" dirty="0" smtClean="0"/>
              <a:t> Default Properties</a:t>
            </a:r>
          </a:p>
          <a:p>
            <a:pPr lvl="2"/>
            <a:r>
              <a:rPr lang="en-US" i="1" dirty="0" err="1" smtClean="0"/>
              <a:t>InventoryGroup</a:t>
            </a:r>
            <a:r>
              <a:rPr lang="en-US" i="1" dirty="0" smtClean="0"/>
              <a:t>=3</a:t>
            </a:r>
            <a:endParaRPr lang="en-US" dirty="0" smtClean="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a:t>
            </a:r>
            <a:r>
              <a:rPr lang="en-US" dirty="0" err="1" smtClean="0"/>
              <a:t>RocketGrenade</a:t>
            </a:r>
            <a:endParaRPr lang="en-US" dirty="0"/>
          </a:p>
        </p:txBody>
      </p:sp>
      <p:sp>
        <p:nvSpPr>
          <p:cNvPr id="3" name="Content Placeholder 2"/>
          <p:cNvSpPr>
            <a:spLocks noGrp="1"/>
          </p:cNvSpPr>
          <p:nvPr>
            <p:ph idx="1"/>
          </p:nvPr>
        </p:nvSpPr>
        <p:spPr/>
        <p:txBody>
          <a:bodyPr>
            <a:normAutofit fontScale="85000" lnSpcReduction="10000"/>
          </a:bodyPr>
          <a:lstStyle/>
          <a:p>
            <a:pPr lvl="1"/>
            <a:r>
              <a:rPr lang="en-US" sz="2500" dirty="0" smtClean="0"/>
              <a:t>The </a:t>
            </a:r>
            <a:r>
              <a:rPr lang="en-US" sz="2500" dirty="0" smtClean="0"/>
              <a:t>last thing will be in a </a:t>
            </a:r>
            <a:r>
              <a:rPr lang="en-US" sz="2500" dirty="0" err="1" smtClean="0"/>
              <a:t>config</a:t>
            </a:r>
            <a:r>
              <a:rPr lang="en-US" sz="2500" dirty="0" smtClean="0"/>
              <a:t> file where we can map keys on the keyboard to certain actions</a:t>
            </a:r>
          </a:p>
          <a:p>
            <a:pPr lvl="2"/>
            <a:r>
              <a:rPr lang="en-US" sz="2500" dirty="0" smtClean="0"/>
              <a:t>In </a:t>
            </a:r>
            <a:r>
              <a:rPr lang="en-US" sz="2500" i="1" dirty="0" smtClean="0"/>
              <a:t>DefaultInput.ini</a:t>
            </a:r>
            <a:endParaRPr lang="en-US" sz="2500" dirty="0" smtClean="0"/>
          </a:p>
          <a:p>
            <a:pPr lvl="3"/>
            <a:r>
              <a:rPr lang="en-US" sz="2500" i="1" dirty="0" smtClean="0"/>
              <a:t>;.Bindings=(Name="</a:t>
            </a:r>
            <a:r>
              <a:rPr lang="en-US" sz="2500" i="1" dirty="0" err="1" smtClean="0"/>
              <a:t>G",Command</a:t>
            </a:r>
            <a:r>
              <a:rPr lang="en-US" sz="2500" i="1" dirty="0" smtClean="0"/>
              <a:t>="</a:t>
            </a:r>
            <a:r>
              <a:rPr lang="en-US" sz="2500" i="1" dirty="0" err="1" smtClean="0"/>
              <a:t>GBA_SwitchToBestWeapon</a:t>
            </a:r>
            <a:r>
              <a:rPr lang="en-US" sz="2500" i="1" dirty="0" smtClean="0"/>
              <a:t>") commented out</a:t>
            </a:r>
          </a:p>
          <a:p>
            <a:pPr lvl="3"/>
            <a:r>
              <a:rPr lang="en-US" sz="2500" i="1" dirty="0" smtClean="0"/>
              <a:t>.Bindings=(Name="</a:t>
            </a:r>
            <a:r>
              <a:rPr lang="en-US" sz="2500" i="1" dirty="0" err="1" smtClean="0"/>
              <a:t>G",Command</a:t>
            </a:r>
            <a:r>
              <a:rPr lang="en-US" sz="2500" i="1" dirty="0" smtClean="0"/>
              <a:t>="GBA_SwitchWeapon3")</a:t>
            </a:r>
          </a:p>
          <a:p>
            <a:pPr lvl="3"/>
            <a:r>
              <a:rPr lang="en-US" sz="2500" i="1" dirty="0" smtClean="0"/>
              <a:t>;.Bindings=(Name="</a:t>
            </a:r>
            <a:r>
              <a:rPr lang="en-US" sz="2500" i="1" dirty="0" err="1" smtClean="0"/>
              <a:t>F",Command</a:t>
            </a:r>
            <a:r>
              <a:rPr lang="en-US" sz="2500" i="1" dirty="0" smtClean="0"/>
              <a:t>="</a:t>
            </a:r>
            <a:r>
              <a:rPr lang="en-US" sz="2500" i="1" dirty="0" err="1" smtClean="0"/>
              <a:t>GBA_FeignDeath</a:t>
            </a:r>
            <a:r>
              <a:rPr lang="en-US" sz="2500" i="1" dirty="0" smtClean="0"/>
              <a:t>") commented out</a:t>
            </a:r>
          </a:p>
          <a:p>
            <a:pPr lvl="3"/>
            <a:r>
              <a:rPr lang="en-US" sz="2500" i="1" dirty="0" smtClean="0"/>
              <a:t>.Bindings=(Name="</a:t>
            </a:r>
            <a:r>
              <a:rPr lang="en-US" sz="2500" i="1" dirty="0" err="1" smtClean="0"/>
              <a:t>F",Command</a:t>
            </a:r>
            <a:r>
              <a:rPr lang="en-US" sz="2500" i="1" dirty="0" smtClean="0"/>
              <a:t>="GBA_SwitchWeapon2")</a:t>
            </a:r>
          </a:p>
          <a:p>
            <a:r>
              <a:rPr lang="en-US" sz="3700" dirty="0" smtClean="0"/>
              <a:t>And there you have it! </a:t>
            </a:r>
            <a:endParaRPr lang="en-US" sz="3700" dirty="0" smtClean="0"/>
          </a:p>
          <a:p>
            <a:r>
              <a:rPr lang="en-US" sz="3700" dirty="0" smtClean="0"/>
              <a:t>Two </a:t>
            </a:r>
            <a:r>
              <a:rPr lang="en-US" sz="3700" dirty="0" smtClean="0"/>
              <a:t>awesome custom weapons with zooming and custom keys!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a:t>
            </a:r>
            <a:endParaRPr lang="en-US" dirty="0"/>
          </a:p>
        </p:txBody>
      </p:sp>
      <p:sp>
        <p:nvSpPr>
          <p:cNvPr id="3" name="Content Placeholder 2"/>
          <p:cNvSpPr>
            <a:spLocks noGrp="1"/>
          </p:cNvSpPr>
          <p:nvPr>
            <p:ph idx="1"/>
          </p:nvPr>
        </p:nvSpPr>
        <p:spPr/>
        <p:txBody>
          <a:bodyPr>
            <a:normAutofit/>
          </a:bodyPr>
          <a:lstStyle/>
          <a:p>
            <a:r>
              <a:rPr lang="en-US" dirty="0" smtClean="0"/>
              <a:t>To start from scratch understand that a Weapon is an </a:t>
            </a:r>
            <a:r>
              <a:rPr lang="en-US" i="1" dirty="0" smtClean="0"/>
              <a:t>Actor</a:t>
            </a:r>
            <a:r>
              <a:rPr lang="en-US" dirty="0" smtClean="0"/>
              <a:t>. </a:t>
            </a:r>
            <a:endParaRPr lang="en-US" dirty="0" smtClean="0"/>
          </a:p>
          <a:p>
            <a:r>
              <a:rPr lang="en-US" dirty="0" smtClean="0"/>
              <a:t>So </a:t>
            </a:r>
            <a:r>
              <a:rPr lang="en-US" dirty="0" smtClean="0"/>
              <a:t>something that can be manipulated and used in the game and you place it in the players inventory.</a:t>
            </a:r>
          </a:p>
          <a:p>
            <a:pPr lvl="1"/>
            <a:r>
              <a:rPr lang="en-US" dirty="0" smtClean="0"/>
              <a:t>class Weapon extends </a:t>
            </a:r>
            <a:r>
              <a:rPr lang="en-US" dirty="0" smtClean="0"/>
              <a:t>Inventory</a:t>
            </a:r>
            <a:endParaRPr lang="en-US" dirty="0" smtClean="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Unreal Script: An Introduction&amp;#x0D;&amp;#x0A;Parts 7 to 10&amp;quot;&quot;/&gt;&lt;property id=&quot;20307&quot; value=&quot;256&quot;/&gt;&lt;/object&gt;&lt;object type=&quot;3&quot; unique_id=&quot;10096&quot;&gt;&lt;property id=&quot;20148&quot; value=&quot;5&quot;/&gt;&lt;property id=&quot;20300&quot; value=&quot;Slide 2 - &amp;quot;7. Complex Types&amp;quot;&quot;/&gt;&lt;property id=&quot;20307&quot; value=&quot;385&quot;/&gt;&lt;/object&gt;&lt;object type=&quot;3&quot; unique_id=&quot;10097&quot;&gt;&lt;property id=&quot;20148&quot; value=&quot;5&quot;/&gt;&lt;property id=&quot;20300&quot; value=&quot;Slide 3 - &amp;quot;Delegates&amp;quot;&quot;/&gt;&lt;property id=&quot;20307&quot; value=&quot;386&quot;/&gt;&lt;/object&gt;&lt;object type=&quot;3&quot; unique_id=&quot;10098&quot;&gt;&lt;property id=&quot;20148&quot; value=&quot;5&quot;/&gt;&lt;property id=&quot;20300&quot; value=&quot;Slide 4 - &amp;quot;Delegates&amp;quot;&quot;/&gt;&lt;property id=&quot;20307&quot; value=&quot;387&quot;/&gt;&lt;/object&gt;&lt;object type=&quot;3&quot; unique_id=&quot;10099&quot;&gt;&lt;property id=&quot;20148&quot; value=&quot;5&quot;/&gt;&lt;property id=&quot;20300&quot; value=&quot;Slide 5 - &amp;quot;Delegates&amp;quot;&quot;/&gt;&lt;property id=&quot;20307&quot; value=&quot;388&quot;/&gt;&lt;/object&gt;&lt;object type=&quot;3&quot; unique_id=&quot;10100&quot;&gt;&lt;property id=&quot;20148&quot; value=&quot;5&quot;/&gt;&lt;property id=&quot;20300&quot; value=&quot;Slide 6 - &amp;quot;Delegates&amp;quot;&quot;/&gt;&lt;property id=&quot;20307&quot; value=&quot;389&quot;/&gt;&lt;/object&gt;&lt;object type=&quot;3&quot; unique_id=&quot;10101&quot;&gt;&lt;property id=&quot;20148&quot; value=&quot;5&quot;/&gt;&lt;property id=&quot;20300&quot; value=&quot;Slide 7 - &amp;quot;Interfaces&amp;quot;&quot;/&gt;&lt;property id=&quot;20307&quot; value=&quot;390&quot;/&gt;&lt;/object&gt;&lt;object type=&quot;3&quot; unique_id=&quot;10102&quot;&gt;&lt;property id=&quot;20148&quot; value=&quot;5&quot;/&gt;&lt;property id=&quot;20300&quot; value=&quot;Slide 8 - &amp;quot;Interfaces&amp;quot;&quot;/&gt;&lt;property id=&quot;20307&quot; value=&quot;391&quot;/&gt;&lt;/object&gt;&lt;object type=&quot;3&quot; unique_id=&quot;10103&quot;&gt;&lt;property id=&quot;20148&quot; value=&quot;5&quot;/&gt;&lt;property id=&quot;20300&quot; value=&quot;Slide 9 - &amp;quot;Interfaces&amp;quot;&quot;/&gt;&lt;property id=&quot;20307&quot; value=&quot;392&quot;/&gt;&lt;/object&gt;&lt;object type=&quot;3&quot; unique_id=&quot;10104&quot;&gt;&lt;property id=&quot;20148&quot; value=&quot;5&quot;/&gt;&lt;property id=&quot;20300&quot; value=&quot;Slide 10 - &amp;quot;Pre Processors&amp;quot;&quot;/&gt;&lt;property id=&quot;20307&quot; value=&quot;393&quot;/&gt;&lt;/object&gt;&lt;object type=&quot;3&quot; unique_id=&quot;10105&quot;&gt;&lt;property id=&quot;20148&quot; value=&quot;5&quot;/&gt;&lt;property id=&quot;20300&quot; value=&quot;Slide 11 - &amp;quot;Pre Processors&amp;quot;&quot;/&gt;&lt;property id=&quot;20307&quot; value=&quot;394&quot;/&gt;&lt;/object&gt;&lt;object type=&quot;3&quot; unique_id=&quot;10106&quot;&gt;&lt;property id=&quot;20148&quot; value=&quot;5&quot;/&gt;&lt;property id=&quot;20300&quot; value=&quot;Slide 12 - &amp;quot;Pre Processors&amp;quot;&quot;/&gt;&lt;property id=&quot;20307&quot; value=&quot;395&quot;/&gt;&lt;/object&gt;&lt;object type=&quot;3&quot; unique_id=&quot;10107&quot;&gt;&lt;property id=&quot;20148&quot; value=&quot;5&quot;/&gt;&lt;property id=&quot;20300&quot; value=&quot;Slide 13 - &amp;quot;Pre Processors&amp;quot;&quot;/&gt;&lt;property id=&quot;20307&quot; value=&quot;396&quot;/&gt;&lt;/object&gt;&lt;object type=&quot;3&quot; unique_id=&quot;10108&quot;&gt;&lt;property id=&quot;20148&quot; value=&quot;5&quot;/&gt;&lt;property id=&quot;20300&quot; value=&quot;Slide 14 - &amp;quot; 8. Weapons&amp;quot;&quot;/&gt;&lt;property id=&quot;20307&quot; value=&quot;397&quot;/&gt;&lt;/object&gt;&lt;object type=&quot;3&quot; unique_id=&quot;10109&quot;&gt;&lt;property id=&quot;20148&quot; value=&quot;5&quot;/&gt;&lt;property id=&quot;20300&quot; value=&quot;Slide 15 - &amp;quot;Weapon types&amp;quot;&quot;/&gt;&lt;property id=&quot;20307&quot; value=&quot;398&quot;/&gt;&lt;/object&gt;&lt;object type=&quot;3&quot; unique_id=&quot;10110&quot;&gt;&lt;property id=&quot;20148&quot; value=&quot;5&quot;/&gt;&lt;property id=&quot;20300&quot; value=&quot;Slide 16 - &amp;quot;Weapons&amp;quot;&quot;/&gt;&lt;property id=&quot;20307&quot; value=&quot;399&quot;/&gt;&lt;/object&gt;&lt;object type=&quot;3&quot; unique_id=&quot;10111&quot;&gt;&lt;property id=&quot;20148&quot; value=&quot;5&quot;/&gt;&lt;property id=&quot;20300&quot; value=&quot;Slide 17 - &amp;quot;Weapons, PlasmaRocketLauncher&amp;quot;&quot;/&gt;&lt;property id=&quot;20307&quot; value=&quot;400&quot;/&gt;&lt;/object&gt;&lt;object type=&quot;3&quot; unique_id=&quot;10112&quot;&gt;&lt;property id=&quot;20148&quot; value=&quot;5&quot;/&gt;&lt;property id=&quot;20300&quot; value=&quot;Slide 18 - &amp;quot;Weapons, PlasmaRocketLauncher&amp;quot;&quot;/&gt;&lt;property id=&quot;20307&quot; value=&quot;401&quot;/&gt;&lt;/object&gt;&lt;object type=&quot;3&quot; unique_id=&quot;10113&quot;&gt;&lt;property id=&quot;20148&quot; value=&quot;5&quot;/&gt;&lt;property id=&quot;20300&quot; value=&quot;Slide 19 - &amp;quot;Weapons, PlasmaRocket&amp;quot;&quot;/&gt;&lt;property id=&quot;20307&quot; value=&quot;402&quot;/&gt;&lt;/object&gt;&lt;object type=&quot;3&quot; unique_id=&quot;10114&quot;&gt;&lt;property id=&quot;20148&quot; value=&quot;5&quot;/&gt;&lt;property id=&quot;20300&quot; value=&quot;Slide 20 - &amp;quot;Weapons, PlasmaRocket&amp;quot;&quot;/&gt;&lt;property id=&quot;20307&quot; value=&quot;403&quot;/&gt;&lt;/object&gt;&lt;object type=&quot;3&quot; unique_id=&quot;10115&quot;&gt;&lt;property id=&quot;20148&quot; value=&quot;5&quot;/&gt;&lt;property id=&quot;20300&quot; value=&quot;Slide 21 - &amp;quot;Weapons, PlasmaRocket&amp;quot;&quot;/&gt;&lt;property id=&quot;20307&quot; value=&quot;404&quot;/&gt;&lt;/object&gt;&lt;object type=&quot;3&quot; unique_id=&quot;10116&quot;&gt;&lt;property id=&quot;20148&quot; value=&quot;5&quot;/&gt;&lt;property id=&quot;20300&quot; value=&quot;Slide 22 - &amp;quot;Weapons, PlasmaRocket&amp;quot;&quot;/&gt;&lt;property id=&quot;20307&quot; value=&quot;405&quot;/&gt;&lt;/object&gt;&lt;object type=&quot;3&quot; unique_id=&quot;10117&quot;&gt;&lt;property id=&quot;20148&quot; value=&quot;5&quot;/&gt;&lt;property id=&quot;20300&quot; value=&quot;Slide 23 - &amp;quot;Weapons, PlasmaRocket&amp;quot;&quot;/&gt;&lt;property id=&quot;20307&quot; value=&quot;406&quot;/&gt;&lt;/object&gt;&lt;object type=&quot;3&quot; unique_id=&quot;10118&quot;&gt;&lt;property id=&quot;20148&quot; value=&quot;5&quot;/&gt;&lt;property id=&quot;20300&quot; value=&quot;Slide 24 - &amp;quot;Weapons, PlasmaRocket&amp;quot;&quot;/&gt;&lt;property id=&quot;20307&quot; value=&quot;407&quot;/&gt;&lt;/object&gt;&lt;object type=&quot;3&quot; unique_id=&quot;10119&quot;&gt;&lt;property id=&quot;20148&quot; value=&quot;5&quot;/&gt;&lt;property id=&quot;20300&quot; value=&quot;Slide 25 - &amp;quot;Weapons, PlasmaRocket&amp;quot;&quot;/&gt;&lt;property id=&quot;20307&quot; value=&quot;408&quot;/&gt;&lt;/object&gt;&lt;object type=&quot;3&quot; unique_id=&quot;10120&quot;&gt;&lt;property id=&quot;20148&quot; value=&quot;5&quot;/&gt;&lt;property id=&quot;20300&quot; value=&quot;Slide 26 - &amp;quot;Weapons, PlasmaRocket&amp;quot;&quot;/&gt;&lt;property id=&quot;20307&quot; value=&quot;409&quot;/&gt;&lt;/object&gt;&lt;object type=&quot;3&quot; unique_id=&quot;10121&quot;&gt;&lt;property id=&quot;20148&quot; value=&quot;5&quot;/&gt;&lt;property id=&quot;20300&quot; value=&quot;Slide 27 - &amp;quot;Weapons, PlasmaRocket&amp;quot;&quot;/&gt;&lt;property id=&quot;20307&quot; value=&quot;410&quot;/&gt;&lt;/object&gt;&lt;object type=&quot;3&quot; unique_id=&quot;10122&quot;&gt;&lt;property id=&quot;20148&quot; value=&quot;5&quot;/&gt;&lt;property id=&quot;20300&quot; value=&quot;Slide 28 - &amp;quot;Weapons, PlasmaRocket&amp;quot;&quot;/&gt;&lt;property id=&quot;20307&quot; value=&quot;411&quot;/&gt;&lt;/object&gt;&lt;object type=&quot;3&quot; unique_id=&quot;10123&quot;&gt;&lt;property id=&quot;20148&quot; value=&quot;5&quot;/&gt;&lt;property id=&quot;20300&quot; value=&quot;Slide 29 - &amp;quot;Weapons, PlasmaRocket&amp;quot;&quot;/&gt;&lt;property id=&quot;20307&quot; value=&quot;417&quot;/&gt;&lt;/object&gt;&lt;object type=&quot;3&quot; unique_id=&quot;10124&quot;&gt;&lt;property id=&quot;20148&quot; value=&quot;5&quot;/&gt;&lt;property id=&quot;20300&quot; value=&quot;Slide 30 - &amp;quot;Weapons, PlasmaRocket&amp;quot;&quot;/&gt;&lt;property id=&quot;20307&quot; value=&quot;412&quot;/&gt;&lt;/object&gt;&lt;object type=&quot;3&quot; unique_id=&quot;10125&quot;&gt;&lt;property id=&quot;20148&quot; value=&quot;5&quot;/&gt;&lt;property id=&quot;20300&quot; value=&quot;Slide 31 - &amp;quot;Weapons, PlasmaRocket Mod&amp;quot;&quot;/&gt;&lt;property id=&quot;20307&quot; value=&quot;413&quot;/&gt;&lt;/object&gt;&lt;object type=&quot;3&quot; unique_id=&quot;10126&quot;&gt;&lt;property id=&quot;20148&quot; value=&quot;5&quot;/&gt;&lt;property id=&quot;20300&quot; value=&quot;Slide 32 - &amp;quot;Weapons, PlasmaRocket Mod&amp;quot;&quot;/&gt;&lt;property id=&quot;20307&quot; value=&quot;414&quot;/&gt;&lt;/object&gt;&lt;object type=&quot;3&quot; unique_id=&quot;10127&quot;&gt;&lt;property id=&quot;20148&quot; value=&quot;5&quot;/&gt;&lt;property id=&quot;20300&quot; value=&quot;Slide 33 - &amp;quot;Weapons, PlasmaRocket Mod&amp;quot;&quot;/&gt;&lt;property id=&quot;20307&quot; value=&quot;415&quot;/&gt;&lt;/object&gt;&lt;object type=&quot;3&quot; unique_id=&quot;10128&quot;&gt;&lt;property id=&quot;20148&quot; value=&quot;5&quot;/&gt;&lt;property id=&quot;20300&quot; value=&quot;Slide 34 - &amp;quot;Weapons, PlasmaRocket Mod&amp;quot;&quot;/&gt;&lt;property id=&quot;20307&quot; value=&quot;416&quot;/&gt;&lt;/object&gt;&lt;object type=&quot;3&quot; unique_id=&quot;10129&quot;&gt;&lt;property id=&quot;20148&quot; value=&quot;5&quot;/&gt;&lt;property id=&quot;20300&quot; value=&quot;Slide 35 - &amp;quot;Weapons, PlasmaRocket Mod&amp;quot;&quot;/&gt;&lt;property id=&quot;20307&quot; value=&quot;418&quot;/&gt;&lt;/object&gt;&lt;object type=&quot;3&quot; unique_id=&quot;10130&quot;&gt;&lt;property id=&quot;20148&quot; value=&quot;5&quot;/&gt;&lt;property id=&quot;20300&quot; value=&quot;Slide 36 - &amp;quot;Weapons, PlasmaRocket Mod&amp;quot;&quot;/&gt;&lt;property id=&quot;20307&quot; value=&quot;419&quot;/&gt;&lt;/object&gt;&lt;object type=&quot;3&quot; unique_id=&quot;10131&quot;&gt;&lt;property id=&quot;20148&quot; value=&quot;5&quot;/&gt;&lt;property id=&quot;20300&quot; value=&quot;Slide 37 - &amp;quot;Weapons, PlasmaRocket Mod&amp;quot;&quot;/&gt;&lt;property id=&quot;20307&quot; value=&quot;420&quot;/&gt;&lt;/object&gt;&lt;object type=&quot;3&quot; unique_id=&quot;10132&quot;&gt;&lt;property id=&quot;20148&quot; value=&quot;5&quot;/&gt;&lt;property id=&quot;20300&quot; value=&quot;Slide 38 - &amp;quot;Weapons, PlasmaRocket Mod&amp;quot;&quot;/&gt;&lt;property id=&quot;20307&quot; value=&quot;421&quot;/&gt;&lt;/object&gt;&lt;object type=&quot;3&quot; unique_id=&quot;10133&quot;&gt;&lt;property id=&quot;20148&quot; value=&quot;5&quot;/&gt;&lt;property id=&quot;20300&quot; value=&quot;Slide 39 - &amp;quot;Weapons, PlasmaRocket Mod&amp;quot;&quot;/&gt;&lt;property id=&quot;20307&quot; value=&quot;422&quot;/&gt;&lt;/object&gt;&lt;object type=&quot;3&quot; unique_id=&quot;10134&quot;&gt;&lt;property id=&quot;20148&quot; value=&quot;5&quot;/&gt;&lt;property id=&quot;20300&quot; value=&quot;Slide 40 - &amp;quot;Weapons, PlasmaRocket Mod&amp;quot;&quot;/&gt;&lt;property id=&quot;20307&quot; value=&quot;423&quot;/&gt;&lt;/object&gt;&lt;object type=&quot;3&quot; unique_id=&quot;10135&quot;&gt;&lt;property id=&quot;20148&quot; value=&quot;5&quot;/&gt;&lt;property id=&quot;20300&quot; value=&quot;Slide 41 - &amp;quot;Weapons, PlasmaRocket Mod&amp;quot;&quot;/&gt;&lt;property id=&quot;20307&quot; value=&quot;424&quot;/&gt;&lt;/object&gt;&lt;object type=&quot;3&quot; unique_id=&quot;10136&quot;&gt;&lt;property id=&quot;20148&quot; value=&quot;5&quot;/&gt;&lt;property id=&quot;20300&quot; value=&quot;Slide 42 - &amp;quot;Weapons, PlasmaRocket Mod&amp;quot;&quot;/&gt;&lt;property id=&quot;20307&quot; value=&quot;425&quot;/&gt;&lt;/object&gt;&lt;object type=&quot;3&quot; unique_id=&quot;10137&quot;&gt;&lt;property id=&quot;20148&quot; value=&quot;5&quot;/&gt;&lt;property id=&quot;20300&quot; value=&quot;Slide 43 - &amp;quot;Weapons, PlasmaRocket Mod&amp;quot;&quot;/&gt;&lt;property id=&quot;20307&quot; value=&quot;426&quot;/&gt;&lt;/object&gt;&lt;object type=&quot;3&quot; unique_id=&quot;10138&quot;&gt;&lt;property id=&quot;20148&quot; value=&quot;5&quot;/&gt;&lt;property id=&quot;20300&quot; value=&quot;Slide 44 - &amp;quot;Weapons, PlasmaRocket Mod&amp;quot;&quot;/&gt;&lt;property id=&quot;20307&quot; value=&quot;427&quot;/&gt;&lt;/object&gt;&lt;object type=&quot;3&quot; unique_id=&quot;10139&quot;&gt;&lt;property id=&quot;20148&quot; value=&quot;5&quot;/&gt;&lt;property id=&quot;20300&quot; value=&quot;Slide 45 - &amp;quot;Weapons, RocketGrenade&amp;quot;&quot;/&gt;&lt;property id=&quot;20307&quot; value=&quot;428&quot;/&gt;&lt;/object&gt;&lt;object type=&quot;3&quot; unique_id=&quot;10140&quot;&gt;&lt;property id=&quot;20148&quot; value=&quot;5&quot;/&gt;&lt;property id=&quot;20300&quot; value=&quot;Slide 46 - &amp;quot;Weapons, RocketGrenade&amp;quot;&quot;/&gt;&lt;property id=&quot;20307&quot; value=&quot;429&quot;/&gt;&lt;/object&gt;&lt;object type=&quot;3&quot; unique_id=&quot;10141&quot;&gt;&lt;property id=&quot;20148&quot; value=&quot;5&quot;/&gt;&lt;property id=&quot;20300&quot; value=&quot;Slide 47 - &amp;quot;Weapons, RocketGrenade&amp;quot;&quot;/&gt;&lt;property id=&quot;20307&quot; value=&quot;430&quot;/&gt;&lt;/object&gt;&lt;object type=&quot;3&quot; unique_id=&quot;10142&quot;&gt;&lt;property id=&quot;20148&quot; value=&quot;5&quot;/&gt;&lt;property id=&quot;20300&quot; value=&quot;Slide 48 - &amp;quot;Weapons, RocketGrenade&amp;quot;&quot;/&gt;&lt;property id=&quot;20307&quot; value=&quot;431&quot;/&gt;&lt;/object&gt;&lt;object type=&quot;3&quot; unique_id=&quot;10143&quot;&gt;&lt;property id=&quot;20148&quot; value=&quot;5&quot;/&gt;&lt;property id=&quot;20300&quot; value=&quot;Slide 49 - &amp;quot;Weapons, RocketGrenade&amp;quot;&quot;/&gt;&lt;property id=&quot;20307&quot; value=&quot;432&quot;/&gt;&lt;/object&gt;&lt;object type=&quot;3&quot; unique_id=&quot;10144&quot;&gt;&lt;property id=&quot;20148&quot; value=&quot;5&quot;/&gt;&lt;property id=&quot;20300&quot; value=&quot;Slide 50 - &amp;quot;Weapons, RocketGrenade&amp;quot;&quot;/&gt;&lt;property id=&quot;20307&quot; value=&quot;433&quot;/&gt;&lt;/object&gt;&lt;object type=&quot;3&quot; unique_id=&quot;10145&quot;&gt;&lt;property id=&quot;20148&quot; value=&quot;5&quot;/&gt;&lt;property id=&quot;20300&quot; value=&quot;Slide 51 - &amp;quot;Weapons, RocketGrenade&amp;quot;&quot;/&gt;&lt;property id=&quot;20307&quot; value=&quot;434&quot;/&gt;&lt;/object&gt;&lt;object type=&quot;3&quot; unique_id=&quot;10146&quot;&gt;&lt;property id=&quot;20148&quot; value=&quot;5&quot;/&gt;&lt;property id=&quot;20300&quot; value=&quot;Slide 52 - &amp;quot;Weapons, RocketGrenade&amp;quot;&quot;/&gt;&lt;property id=&quot;20307&quot; value=&quot;435&quot;/&gt;&lt;/object&gt;&lt;object type=&quot;3&quot; unique_id=&quot;10147&quot;&gt;&lt;property id=&quot;20148&quot; value=&quot;5&quot;/&gt;&lt;property id=&quot;20300&quot; value=&quot;Slide 53 - &amp;quot;Weapons, RocketGrenade&amp;quot;&quot;/&gt;&lt;property id=&quot;20307&quot; value=&quot;436&quot;/&gt;&lt;/object&gt;&lt;object type=&quot;3&quot; unique_id=&quot;10148&quot;&gt;&lt;property id=&quot;20148&quot; value=&quot;5&quot;/&gt;&lt;property id=&quot;20300&quot; value=&quot;Slide 54 - &amp;quot;Weapons&amp;quot;&quot;/&gt;&lt;property id=&quot;20307&quot; value=&quot;437&quot;/&gt;&lt;/object&gt;&lt;object type=&quot;3&quot; unique_id=&quot;10149&quot;&gt;&lt;property id=&quot;20148&quot; value=&quot;5&quot;/&gt;&lt;property id=&quot;20300&quot; value=&quot;Slide 55 - &amp;quot;9. Networking&amp;quot;&quot;/&gt;&lt;property id=&quot;20307&quot; value=&quot;450&quot;/&gt;&lt;/object&gt;&lt;object type=&quot;3&quot; unique_id=&quot;10150&quot;&gt;&lt;property id=&quot;20148&quot; value=&quot;5&quot;/&gt;&lt;property id=&quot;20300&quot; value=&quot;Slide 56 - &amp;quot;Networking, replication&amp;quot;&quot;/&gt;&lt;property id=&quot;20307&quot; value=&quot;438&quot;/&gt;&lt;/object&gt;&lt;object type=&quot;3&quot; unique_id=&quot;10151&quot;&gt;&lt;property id=&quot;20148&quot; value=&quot;5&quot;/&gt;&lt;property id=&quot;20300&quot; value=&quot;Slide 57 - &amp;quot;Networking, LAN&amp;quot;&quot;/&gt;&lt;property id=&quot;20307&quot; value=&quot;440&quot;/&gt;&lt;/object&gt;&lt;object type=&quot;3&quot; unique_id=&quot;10152&quot;&gt;&lt;property id=&quot;20148&quot; value=&quot;5&quot;/&gt;&lt;property id=&quot;20300&quot; value=&quot;Slide 58 - &amp;quot;Networking, LAN&amp;quot;&quot;/&gt;&lt;property id=&quot;20307&quot; value=&quot;441&quot;/&gt;&lt;/object&gt;&lt;object type=&quot;3&quot; unique_id=&quot;10153&quot;&gt;&lt;property id=&quot;20148&quot; value=&quot;5&quot;/&gt;&lt;property id=&quot;20300&quot; value=&quot;Slide 59 - &amp;quot;10. Mouse detection&amp;quot;&quot;/&gt;&lt;property id=&quot;20307&quot; value=&quot;439&quot;/&gt;&lt;/object&gt;&lt;object type=&quot;3&quot; unique_id=&quot;10154&quot;&gt;&lt;property id=&quot;20148&quot; value=&quot;5&quot;/&gt;&lt;property id=&quot;20300&quot; value=&quot;Slide 60 - &amp;quot;Mouse detection&amp;quot;&quot;/&gt;&lt;property id=&quot;20307&quot; value=&quot;442&quot;/&gt;&lt;/object&gt;&lt;object type=&quot;3&quot; unique_id=&quot;10155&quot;&gt;&lt;property id=&quot;20148&quot; value=&quot;5&quot;/&gt;&lt;property id=&quot;20300&quot; value=&quot;Slide 61 - &amp;quot;Mouse detection&amp;quot;&quot;/&gt;&lt;property id=&quot;20307&quot; value=&quot;443&quot;/&gt;&lt;/object&gt;&lt;object type=&quot;3&quot; unique_id=&quot;10156&quot;&gt;&lt;property id=&quot;20148&quot; value=&quot;5&quot;/&gt;&lt;property id=&quot;20300&quot; value=&quot;Slide 62 - &amp;quot;Mouse detection&amp;quot;&quot;/&gt;&lt;property id=&quot;20307&quot; value=&quot;444&quot;/&gt;&lt;/object&gt;&lt;object type=&quot;3&quot; unique_id=&quot;10157&quot;&gt;&lt;property id=&quot;20148&quot; value=&quot;5&quot;/&gt;&lt;property id=&quot;20300&quot; value=&quot;Slide 63 - &amp;quot;Mouse detection&amp;quot;&quot;/&gt;&lt;property id=&quot;20307&quot; value=&quot;445&quot;/&gt;&lt;/object&gt;&lt;object type=&quot;3&quot; unique_id=&quot;10158&quot;&gt;&lt;property id=&quot;20148&quot; value=&quot;5&quot;/&gt;&lt;property id=&quot;20300&quot; value=&quot;Slide 64 - &amp;quot;Mouse detection&amp;quot;&quot;/&gt;&lt;property id=&quot;20307&quot; value=&quot;448&quot;/&gt;&lt;/object&gt;&lt;object type=&quot;3&quot; unique_id=&quot;10159&quot;&gt;&lt;property id=&quot;20148&quot; value=&quot;5&quot;/&gt;&lt;property id=&quot;20300&quot; value=&quot;Slide 65 - &amp;quot;Mouse detection&amp;quot;&quot;/&gt;&lt;property id=&quot;20307&quot; value=&quot;449&quot;/&gt;&lt;/object&gt;&lt;object type=&quot;3&quot; unique_id=&quot;10160&quot;&gt;&lt;property id=&quot;20148&quot; value=&quot;5&quot;/&gt;&lt;property id=&quot;20300&quot; value=&quot;Slide 66 - &amp;quot;Mouse detection&amp;quot;&quot;/&gt;&lt;property id=&quot;20307&quot; value=&quot;446&quot;/&gt;&lt;/object&gt;&lt;object type=&quot;3&quot; unique_id=&quot;10161&quot;&gt;&lt;property id=&quot;20148&quot; value=&quot;5&quot;/&gt;&lt;property id=&quot;20300&quot; value=&quot;Slide 67 - &amp;quot;Mouse detection&amp;quot;&quot;/&gt;&lt;property id=&quot;20307&quot; value=&quot;447&quot;/&gt;&lt;/object&gt;&lt;object type=&quot;3&quot; unique_id=&quot;10162&quot;&gt;&lt;property id=&quot;20148&quot; value=&quot;5&quot;/&gt;&lt;property id=&quot;20300&quot; value=&quot;Slide 68 - &amp;quot;Final thoughts&amp;quot;&quot;/&gt;&lt;property id=&quot;20307&quot; value=&quot;451&quot;/&gt;&lt;/object&gt;&lt;object type=&quot;3&quot; unique_id=&quot;10163&quot;&gt;&lt;property id=&quot;20148&quot; value=&quot;5&quot;/&gt;&lt;property id=&quot;20300&quot; value=&quot;Slide 69 - &amp;quot;Good references&amp;quot;&quot;/&gt;&lt;property id=&quot;20307&quot; value=&quot;45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5679</TotalTime>
  <Words>5004</Words>
  <Application>Microsoft Office PowerPoint</Application>
  <PresentationFormat>On-screen Show (4:3)</PresentationFormat>
  <Paragraphs>738</Paragraphs>
  <Slides>100</Slides>
  <Notes>2</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Office Theme</vt:lpstr>
      <vt:lpstr>Unreal Script: An Introduction Parts 7 to 8</vt:lpstr>
      <vt:lpstr>7. Complex Types</vt:lpstr>
      <vt:lpstr>Delegates</vt:lpstr>
      <vt:lpstr>Delegates</vt:lpstr>
      <vt:lpstr>Delegates</vt:lpstr>
      <vt:lpstr>Delegates</vt:lpstr>
      <vt:lpstr>Delegates</vt:lpstr>
      <vt:lpstr>Delegates</vt:lpstr>
      <vt:lpstr>Interfaces</vt:lpstr>
      <vt:lpstr>Interfaces</vt:lpstr>
      <vt:lpstr>Interfaces</vt:lpstr>
      <vt:lpstr>Interfaces</vt:lpstr>
      <vt:lpstr>Pre Processors</vt:lpstr>
      <vt:lpstr>Pre Processors</vt:lpstr>
      <vt:lpstr>Pre Processors</vt:lpstr>
      <vt:lpstr>Pre Processors</vt:lpstr>
      <vt:lpstr>Pre Processors</vt:lpstr>
      <vt:lpstr>Pre Processors</vt:lpstr>
      <vt:lpstr>Pre Processors</vt:lpstr>
      <vt:lpstr> 8. Weapons</vt:lpstr>
      <vt:lpstr>Weapon types</vt:lpstr>
      <vt:lpstr>Weapon types</vt:lpstr>
      <vt:lpstr>Weapons</vt:lpstr>
      <vt:lpstr>Weapons, PlasmaRocketLauncher</vt:lpstr>
      <vt:lpstr>Weapons, PlasmaRocketLauncher</vt:lpstr>
      <vt:lpstr>Weapons, PlasmaRocketLauncher</vt:lpstr>
      <vt:lpstr>Weapons, PlasmaRocketLauncher</vt:lpstr>
      <vt:lpstr>Weapons, PlasmaRocket</vt:lpstr>
      <vt:lpstr>Weapons, PlasmaRocket</vt:lpstr>
      <vt:lpstr>Weapons, PlasmaRocket</vt:lpstr>
      <vt:lpstr>Weapons, PlasmaRocket</vt:lpstr>
      <vt:lpstr>Weapons, PlasmaRocket</vt:lpstr>
      <vt:lpstr>Weapons, PlasmaRocket</vt:lpstr>
      <vt:lpstr>Weapons, PlasmaRocket</vt:lpstr>
      <vt:lpstr>Weapons, PlasmaRocket</vt:lpstr>
      <vt:lpstr>Weapons, PlasmaRocket</vt:lpstr>
      <vt:lpstr>Weapons, PlasmaRocket</vt:lpstr>
      <vt:lpstr>Weapons, PlasmaRocket</vt:lpstr>
      <vt:lpstr>Weapons, PlasmaRocket</vt:lpstr>
      <vt:lpstr>Weapons, PlasmaRocket</vt:lpstr>
      <vt:lpstr>Weapons, PlasmaRocket</vt:lpstr>
      <vt:lpstr>Weapons, PlasmaRocket</vt:lpstr>
      <vt:lpstr>Weapons, PlasmaRocket</vt:lpstr>
      <vt:lpstr>Weapons, PlasmaRocket</vt:lpstr>
      <vt:lpstr>Weapons, PlasmaRocket</vt:lpstr>
      <vt:lpstr>Weapons, PlasmaRocket</vt:lpstr>
      <vt:lpstr>Weapons, PlasmaRocket</vt:lpstr>
      <vt:lpstr>Weapons, PlasmaRocket</vt:lpstr>
      <vt:lpstr>Weapons, PlasmaRocket Mod</vt:lpstr>
      <vt:lpstr>Weapons, PlasmaRocket Mod</vt:lpstr>
      <vt:lpstr>Weapons, PlasmaRocket Mod</vt:lpstr>
      <vt:lpstr>Weapons, PlasmaRocket Mod</vt:lpstr>
      <vt:lpstr>Weapons, PlasmaRocket Mod</vt:lpstr>
      <vt:lpstr>Weapons, PlasmaRocket Mod</vt:lpstr>
      <vt:lpstr>Weapons, PlasmaRocket Mod</vt:lpstr>
      <vt:lpstr>Weapons, PlasmaRocket Mod</vt:lpstr>
      <vt:lpstr>Weapons, PlasmaRocket Mod</vt:lpstr>
      <vt:lpstr>Weapons, PlasmaRocket Mod</vt:lpstr>
      <vt:lpstr>Weapons, PlasmaRocket Mod</vt:lpstr>
      <vt:lpstr>Weapons, PlasmaRocket Mod</vt:lpstr>
      <vt:lpstr>Weapons, PlasmaRocket Mod</vt:lpstr>
      <vt:lpstr>Weapons, PlasmaRocket Mod</vt:lpstr>
      <vt:lpstr>Weapons, PlasmaRocket Mod</vt:lpstr>
      <vt:lpstr>Weapons, PlasmaRocket Mod</vt:lpstr>
      <vt:lpstr>Weapons, PlasmaRocket Mod</vt:lpstr>
      <vt:lpstr>Weapons, PlasmaRocket Mod</vt:lpstr>
      <vt:lpstr>Weapons, PlasmaRocket Mod</vt:lpstr>
      <vt:lpstr>Weapons, PlasmaRocket Mod</vt:lpstr>
      <vt:lpstr>Weapons, PlasmaRocket Mod</vt:lpstr>
      <vt:lpstr>Weapons, PlasmaRocket Mod</vt:lpstr>
      <vt:lpstr>Weapons, PlasmaRocket Mod</vt:lpstr>
      <vt:lpstr>Weapons, PlasmaRocket Mod</vt:lpstr>
      <vt:lpstr>Weapons, PlasmaRocket Mod</vt:lpstr>
      <vt:lpstr>Weapons, PlasmaRocket Mod</vt:lpstr>
      <vt:lpstr>Weapons, PlasmaRocket Mod</vt:lpstr>
      <vt:lpstr>Weapons, PlasmaRocket Mod</vt:lpstr>
      <vt:lpstr>Weapons, PlasmaRocket Mod</vt:lpstr>
      <vt:lpstr>Weapons, PlasmaRocket Mod</vt:lpstr>
      <vt:lpstr>Weapons, PlasmaRocket Mod</vt:lpstr>
      <vt:lpstr>Weapons, RocketGrenade</vt:lpstr>
      <vt:lpstr>Weapons, RocketGrenade</vt:lpstr>
      <vt:lpstr>Weapons, RocketGrenade</vt:lpstr>
      <vt:lpstr>Weapons, RocketGrenade</vt:lpstr>
      <vt:lpstr>Weapons, RocketGrenade</vt:lpstr>
      <vt:lpstr>Weapons, RocketGrenade</vt:lpstr>
      <vt:lpstr>Weapons, RocketGrenade</vt:lpstr>
      <vt:lpstr>Weapons, RocketGrenade</vt:lpstr>
      <vt:lpstr>Weapons, RocketGrenade</vt:lpstr>
      <vt:lpstr>Weapons, RocketGrenade</vt:lpstr>
      <vt:lpstr>Weapons, RocketGrenade</vt:lpstr>
      <vt:lpstr>Weapons, RocketGrenade</vt:lpstr>
      <vt:lpstr>Weapons, RocketGrenade</vt:lpstr>
      <vt:lpstr>Weapons, RocketGrenade</vt:lpstr>
      <vt:lpstr>Weapons, RocketGrenade</vt:lpstr>
      <vt:lpstr>Weapons, RocketGrenade</vt:lpstr>
      <vt:lpstr>Weapons, RocketGrenade</vt:lpstr>
      <vt:lpstr>Weapons, RocketGrenade</vt:lpstr>
      <vt:lpstr>Weapons, RocketGrenade</vt:lpstr>
      <vt:lpstr>Weapons</vt:lpstr>
      <vt:lpstr>Weapons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Unreal Script: An Introduction</dc:title>
  <dc:creator>William Wallace I</dc:creator>
  <cp:lastModifiedBy>bmaxim</cp:lastModifiedBy>
  <cp:revision>1318</cp:revision>
  <dcterms:created xsi:type="dcterms:W3CDTF">2012-05-16T12:38:32Z</dcterms:created>
  <dcterms:modified xsi:type="dcterms:W3CDTF">2013-02-13T03:10:27Z</dcterms:modified>
</cp:coreProperties>
</file>