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348" r:id="rId3"/>
    <p:sldId id="455" r:id="rId4"/>
    <p:sldId id="349" r:id="rId5"/>
    <p:sldId id="350" r:id="rId6"/>
    <p:sldId id="351" r:id="rId7"/>
    <p:sldId id="456" r:id="rId8"/>
    <p:sldId id="461" r:id="rId9"/>
    <p:sldId id="352" r:id="rId10"/>
    <p:sldId id="462" r:id="rId11"/>
    <p:sldId id="353" r:id="rId12"/>
    <p:sldId id="354" r:id="rId13"/>
    <p:sldId id="466" r:id="rId14"/>
    <p:sldId id="355" r:id="rId15"/>
    <p:sldId id="463" r:id="rId16"/>
    <p:sldId id="356" r:id="rId17"/>
    <p:sldId id="357" r:id="rId18"/>
    <p:sldId id="358" r:id="rId19"/>
    <p:sldId id="464" r:id="rId20"/>
    <p:sldId id="465" r:id="rId21"/>
    <p:sldId id="467" r:id="rId22"/>
    <p:sldId id="360" r:id="rId23"/>
    <p:sldId id="468" r:id="rId24"/>
    <p:sldId id="361" r:id="rId25"/>
    <p:sldId id="362" r:id="rId26"/>
    <p:sldId id="365" r:id="rId27"/>
    <p:sldId id="363" r:id="rId28"/>
    <p:sldId id="469" r:id="rId29"/>
    <p:sldId id="364" r:id="rId30"/>
    <p:sldId id="366" r:id="rId31"/>
    <p:sldId id="470" r:id="rId32"/>
    <p:sldId id="367" r:id="rId33"/>
    <p:sldId id="368" r:id="rId34"/>
    <p:sldId id="369" r:id="rId35"/>
    <p:sldId id="471" r:id="rId36"/>
    <p:sldId id="472" r:id="rId37"/>
    <p:sldId id="370" r:id="rId38"/>
    <p:sldId id="473" r:id="rId39"/>
    <p:sldId id="371" r:id="rId40"/>
    <p:sldId id="474" r:id="rId41"/>
    <p:sldId id="372" r:id="rId42"/>
    <p:sldId id="373" r:id="rId43"/>
    <p:sldId id="374" r:id="rId44"/>
    <p:sldId id="475" r:id="rId45"/>
    <p:sldId id="375" r:id="rId46"/>
    <p:sldId id="486" r:id="rId47"/>
    <p:sldId id="376" r:id="rId48"/>
    <p:sldId id="485" r:id="rId49"/>
    <p:sldId id="377" r:id="rId50"/>
    <p:sldId id="483" r:id="rId51"/>
    <p:sldId id="484" r:id="rId52"/>
    <p:sldId id="378" r:id="rId53"/>
    <p:sldId id="480" r:id="rId54"/>
    <p:sldId id="379" r:id="rId55"/>
    <p:sldId id="481" r:id="rId56"/>
    <p:sldId id="380" r:id="rId57"/>
    <p:sldId id="487" r:id="rId58"/>
    <p:sldId id="482" r:id="rId59"/>
    <p:sldId id="381" r:id="rId60"/>
    <p:sldId id="479" r:id="rId61"/>
    <p:sldId id="382" r:id="rId62"/>
    <p:sldId id="478" r:id="rId63"/>
    <p:sldId id="383" r:id="rId64"/>
    <p:sldId id="477" r:id="rId65"/>
    <p:sldId id="384" r:id="rId66"/>
    <p:sldId id="476" r:id="rId67"/>
  </p:sldIdLst>
  <p:sldSz cx="9144000" cy="6858000" type="screen4x3"/>
  <p:notesSz cx="6858000" cy="9144000"/>
  <p:custDataLst>
    <p:tags r:id="rId6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9549" autoAdjust="0"/>
  </p:normalViewPr>
  <p:slideViewPr>
    <p:cSldViewPr>
      <p:cViewPr varScale="1">
        <p:scale>
          <a:sx n="65" d="100"/>
          <a:sy n="65" d="100"/>
        </p:scale>
        <p:origin x="-130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40AD0-C1E9-4A7D-8E13-C6040A112086}" type="datetimeFigureOut">
              <a:rPr lang="en-US" smtClean="0"/>
              <a:pPr/>
              <a:t>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D7E3E4-D4C9-43A2-A684-3325415F67FE}" type="slidenum">
              <a:rPr lang="en-US" smtClean="0"/>
              <a:pPr/>
              <a:t>‹#›</a:t>
            </a:fld>
            <a:endParaRPr lang="en-US"/>
          </a:p>
        </p:txBody>
      </p:sp>
    </p:spTree>
    <p:extLst>
      <p:ext uri="{BB962C8B-B14F-4D97-AF65-F5344CB8AC3E}">
        <p14:creationId xmlns:p14="http://schemas.microsoft.com/office/powerpoint/2010/main" xmlns="" val="257820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10A059-AA00-4C53-9985-2CE5ADFBDDB9}"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10A059-AA00-4C53-9985-2CE5ADFBDDB9}" type="datetimeFigureOut">
              <a:rPr lang="en-US" smtClean="0"/>
              <a:pPr/>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10A059-AA00-4C53-9985-2CE5ADFBDDB9}" type="datetimeFigureOut">
              <a:rPr lang="en-US" smtClean="0"/>
              <a:pPr/>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0A059-AA00-4C53-9985-2CE5ADFBDDB9}" type="datetimeFigureOut">
              <a:rPr lang="en-US" smtClean="0"/>
              <a:pPr/>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0A059-AA00-4C53-9985-2CE5ADFBDDB9}"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0A059-AA00-4C53-9985-2CE5ADFBDDB9}"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0A059-AA00-4C53-9985-2CE5ADFBDDB9}" type="datetimeFigureOut">
              <a:rPr lang="en-US" smtClean="0"/>
              <a:pPr/>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14343-1288-4E0F-BC25-7E9709F8FB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udn.epicgames.com/Three/CameraTechnicalGuide.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tore.steampowered.com/app/63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Unreal Script: </a:t>
            </a:r>
            <a:r>
              <a:rPr lang="en-US" smtClean="0"/>
              <a:t>An Introduction</a:t>
            </a:r>
            <a:br>
              <a:rPr lang="en-US" smtClean="0"/>
            </a:br>
            <a:r>
              <a:rPr lang="en-US" sz="3200" smtClean="0"/>
              <a:t>Parts 5</a:t>
            </a:r>
            <a:endParaRPr lang="en-US" dirty="0"/>
          </a:p>
        </p:txBody>
      </p:sp>
      <p:sp>
        <p:nvSpPr>
          <p:cNvPr id="3" name="Subtitle 2"/>
          <p:cNvSpPr>
            <a:spLocks noGrp="1"/>
          </p:cNvSpPr>
          <p:nvPr>
            <p:ph type="subTitle" idx="1"/>
          </p:nvPr>
        </p:nvSpPr>
        <p:spPr/>
        <p:txBody>
          <a:bodyPr/>
          <a:lstStyle/>
          <a:p>
            <a:r>
              <a:rPr lang="en-US" dirty="0" smtClean="0"/>
              <a:t>Brandon Holbert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342900" lvl="4" indent="-342900">
              <a:buFont typeface="Arial" pitchFamily="34" charset="0"/>
              <a:buChar char="•"/>
            </a:pPr>
            <a:r>
              <a:rPr lang="en-US" sz="2400" dirty="0" smtClean="0"/>
              <a:t>From UDK’s UDN website</a:t>
            </a:r>
          </a:p>
          <a:p>
            <a:pPr>
              <a:buNone/>
            </a:pPr>
            <a:r>
              <a:rPr lang="en-US" sz="1400" dirty="0" smtClean="0">
                <a:latin typeface="Courier New" pitchFamily="49" charset="0"/>
                <a:cs typeface="Courier New" pitchFamily="49" charset="0"/>
              </a:rPr>
              <a:t>          //override to make player mesh visible by default </a:t>
            </a:r>
          </a:p>
          <a:p>
            <a:pPr>
              <a:buNone/>
            </a:pPr>
            <a:r>
              <a:rPr lang="en-US" sz="1400" dirty="0" smtClean="0">
                <a:latin typeface="Courier New" pitchFamily="49" charset="0"/>
                <a:cs typeface="Courier New" pitchFamily="49" charset="0"/>
              </a:rPr>
              <a:t>          simulated event </a:t>
            </a:r>
            <a:r>
              <a:rPr lang="en-US" sz="1400" dirty="0" err="1" smtClean="0">
                <a:latin typeface="Courier New" pitchFamily="49" charset="0"/>
                <a:cs typeface="Courier New" pitchFamily="49" charset="0"/>
              </a:rPr>
              <a:t>BecomeViewTarget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PlayerController</a:t>
            </a:r>
            <a:r>
              <a:rPr lang="en-US" sz="1400" dirty="0" smtClean="0">
                <a:latin typeface="Courier New" pitchFamily="49" charset="0"/>
                <a:cs typeface="Courier New" pitchFamily="49" charset="0"/>
              </a:rPr>
              <a:t> PC ) </a:t>
            </a:r>
          </a:p>
          <a:p>
            <a:pPr>
              <a:buNone/>
            </a:pPr>
            <a:r>
              <a:rPr lang="en-US" sz="1400" dirty="0" smtClean="0">
                <a:latin typeface="Courier New" pitchFamily="49" charset="0"/>
                <a:cs typeface="Courier New" pitchFamily="49" charset="0"/>
              </a:rPr>
              <a:t>          { </a:t>
            </a:r>
          </a:p>
          <a:p>
            <a:pPr>
              <a:buNone/>
            </a:pPr>
            <a:r>
              <a:rPr lang="en-US" sz="1400" dirty="0" smtClean="0">
                <a:latin typeface="Courier New" pitchFamily="49" charset="0"/>
                <a:cs typeface="Courier New" pitchFamily="49" charset="0"/>
              </a:rPr>
              <a:t>                  local </a:t>
            </a:r>
            <a:r>
              <a:rPr lang="en-US" sz="1400" dirty="0" err="1" smtClean="0">
                <a:latin typeface="Courier New" pitchFamily="49" charset="0"/>
                <a:cs typeface="Courier New" pitchFamily="49" charset="0"/>
              </a:rPr>
              <a:t>UTPlayerController</a:t>
            </a:r>
            <a:r>
              <a:rPr lang="en-US" sz="1400" dirty="0" smtClean="0">
                <a:latin typeface="Courier New" pitchFamily="49" charset="0"/>
                <a:cs typeface="Courier New" pitchFamily="49" charset="0"/>
              </a:rPr>
              <a:t> UTPC; </a:t>
            </a:r>
          </a:p>
          <a:p>
            <a:pPr>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Super.BecomeViewTarget</a:t>
            </a:r>
            <a:r>
              <a:rPr lang="en-US" sz="1400" dirty="0" smtClean="0">
                <a:latin typeface="Courier New" pitchFamily="49" charset="0"/>
                <a:cs typeface="Courier New" pitchFamily="49" charset="0"/>
              </a:rPr>
              <a:t>(PC); </a:t>
            </a:r>
          </a:p>
          <a:p>
            <a:pPr>
              <a:buNone/>
            </a:pPr>
            <a:r>
              <a:rPr lang="en-US" sz="1400" dirty="0" smtClean="0">
                <a:latin typeface="Courier New" pitchFamily="49" charset="0"/>
                <a:cs typeface="Courier New" pitchFamily="49" charset="0"/>
              </a:rPr>
              <a:t>                </a:t>
            </a:r>
          </a:p>
          <a:p>
            <a:pPr>
              <a:buNone/>
            </a:pPr>
            <a:r>
              <a:rPr lang="en-US" sz="1400" dirty="0" smtClean="0">
                <a:latin typeface="Courier New" pitchFamily="49" charset="0"/>
                <a:cs typeface="Courier New" pitchFamily="49" charset="0"/>
              </a:rPr>
              <a:t>                  if (</a:t>
            </a:r>
            <a:r>
              <a:rPr lang="en-US" sz="1400" dirty="0" err="1" smtClean="0">
                <a:latin typeface="Courier New" pitchFamily="49" charset="0"/>
                <a:cs typeface="Courier New" pitchFamily="49" charset="0"/>
              </a:rPr>
              <a:t>LocalPlayer</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PC.Player</a:t>
            </a:r>
            <a:r>
              <a:rPr lang="en-US" sz="1400" dirty="0" smtClean="0">
                <a:latin typeface="Courier New" pitchFamily="49" charset="0"/>
                <a:cs typeface="Courier New" pitchFamily="49" charset="0"/>
              </a:rPr>
              <a:t>) != None) </a:t>
            </a:r>
          </a:p>
          <a:p>
            <a:pPr>
              <a:buNone/>
            </a:pPr>
            <a:r>
              <a:rPr lang="en-US" sz="1400" dirty="0" smtClean="0">
                <a:latin typeface="Courier New" pitchFamily="49" charset="0"/>
                <a:cs typeface="Courier New" pitchFamily="49" charset="0"/>
              </a:rPr>
              <a:t>                  { </a:t>
            </a:r>
          </a:p>
          <a:p>
            <a:pPr>
              <a:buNone/>
            </a:pPr>
            <a:r>
              <a:rPr lang="en-US" sz="1400" dirty="0" smtClean="0">
                <a:latin typeface="Courier New" pitchFamily="49" charset="0"/>
                <a:cs typeface="Courier New" pitchFamily="49" charset="0"/>
              </a:rPr>
              <a:t>                          UTPC = </a:t>
            </a:r>
            <a:r>
              <a:rPr lang="en-US" sz="1400" dirty="0" err="1" smtClean="0">
                <a:latin typeface="Courier New" pitchFamily="49" charset="0"/>
                <a:cs typeface="Courier New" pitchFamily="49" charset="0"/>
              </a:rPr>
              <a:t>UTPlayerController</a:t>
            </a:r>
            <a:r>
              <a:rPr lang="en-US" sz="1400" dirty="0" smtClean="0">
                <a:latin typeface="Courier New" pitchFamily="49" charset="0"/>
                <a:cs typeface="Courier New" pitchFamily="49" charset="0"/>
              </a:rPr>
              <a:t>(PC);  </a:t>
            </a:r>
          </a:p>
          <a:p>
            <a:pPr>
              <a:buNone/>
            </a:pPr>
            <a:r>
              <a:rPr lang="en-US" sz="1400" dirty="0" smtClean="0">
                <a:latin typeface="Courier New" pitchFamily="49" charset="0"/>
                <a:cs typeface="Courier New" pitchFamily="49" charset="0"/>
              </a:rPr>
              <a:t>                          if (UTPC != None) </a:t>
            </a:r>
          </a:p>
          <a:p>
            <a:pPr>
              <a:buNone/>
            </a:pPr>
            <a:r>
              <a:rPr lang="en-US" sz="1400" dirty="0" smtClean="0">
                <a:latin typeface="Courier New" pitchFamily="49" charset="0"/>
                <a:cs typeface="Courier New" pitchFamily="49" charset="0"/>
              </a:rPr>
              <a:t>                          { </a:t>
            </a:r>
          </a:p>
          <a:p>
            <a:pPr>
              <a:buNone/>
            </a:pPr>
            <a:r>
              <a:rPr lang="en-US" sz="1400" dirty="0" smtClean="0">
                <a:latin typeface="Courier New" pitchFamily="49" charset="0"/>
                <a:cs typeface="Courier New" pitchFamily="49" charset="0"/>
              </a:rPr>
              <a:t>                           //set player controller to behind view and make mesh visible </a:t>
            </a:r>
          </a:p>
          <a:p>
            <a:pPr>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UTPC.SetBehindView</a:t>
            </a:r>
            <a:r>
              <a:rPr lang="en-US" sz="1400" dirty="0" smtClean="0">
                <a:latin typeface="Courier New" pitchFamily="49" charset="0"/>
                <a:cs typeface="Courier New" pitchFamily="49" charset="0"/>
              </a:rPr>
              <a:t>(true); </a:t>
            </a:r>
          </a:p>
          <a:p>
            <a:pPr>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SetMeshVisibility</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UTPC.bBehindView</a:t>
            </a:r>
            <a:r>
              <a:rPr lang="en-US" sz="1400" dirty="0" smtClean="0">
                <a:latin typeface="Courier New" pitchFamily="49" charset="0"/>
                <a:cs typeface="Courier New" pitchFamily="49" charset="0"/>
              </a:rPr>
              <a:t>); </a:t>
            </a:r>
          </a:p>
          <a:p>
            <a:pPr>
              <a:buNone/>
            </a:pPr>
            <a:r>
              <a:rPr lang="en-US" sz="1400" dirty="0" smtClean="0">
                <a:latin typeface="Courier New" pitchFamily="49" charset="0"/>
                <a:cs typeface="Courier New" pitchFamily="49" charset="0"/>
              </a:rPr>
              <a:t>                          } </a:t>
            </a:r>
          </a:p>
          <a:p>
            <a:pPr>
              <a:buNone/>
            </a:pPr>
            <a:r>
              <a:rPr lang="en-US" sz="1400" dirty="0" smtClean="0">
                <a:latin typeface="Courier New" pitchFamily="49" charset="0"/>
                <a:cs typeface="Courier New" pitchFamily="49" charset="0"/>
              </a:rPr>
              <a:t>                  } </a:t>
            </a:r>
          </a:p>
          <a:p>
            <a:pPr>
              <a:buNone/>
            </a:pPr>
            <a:r>
              <a:rPr lang="en-US" sz="1400" dirty="0" smtClean="0">
                <a:latin typeface="Courier New" pitchFamily="49" charset="0"/>
                <a:cs typeface="Courier New" pitchFamily="49" charset="0"/>
              </a:rPr>
              <a:t>           }</a:t>
            </a:r>
            <a:endParaRPr lang="en-US" sz="1200" dirty="0">
              <a:latin typeface="Courier New" pitchFamily="49" charset="0"/>
              <a:cs typeface="Courier New"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lnSpcReduction="10000"/>
          </a:bodyPr>
          <a:lstStyle/>
          <a:p>
            <a:r>
              <a:rPr lang="en-US" dirty="0" smtClean="0"/>
              <a:t>What we just did there was tell UDK that we’re going to need a behind view of our player controller and we need to view the player controller’s mesh</a:t>
            </a:r>
          </a:p>
          <a:p>
            <a:pPr lvl="1"/>
            <a:r>
              <a:rPr lang="en-US" dirty="0" smtClean="0"/>
              <a:t>So as long as the user has a player controller assigned to it (</a:t>
            </a:r>
            <a:r>
              <a:rPr lang="en-US" i="1" dirty="0" err="1" smtClean="0"/>
              <a:t>localplayer</a:t>
            </a:r>
            <a:r>
              <a:rPr lang="en-US" i="1" dirty="0" smtClean="0"/>
              <a:t> != None</a:t>
            </a:r>
            <a:r>
              <a:rPr lang="en-US" dirty="0" smtClean="0"/>
              <a:t> //Where None is equivalent to NULL in Uscript) we can adjust it’s “Behind View” which in turn calls a function “</a:t>
            </a:r>
            <a:r>
              <a:rPr lang="en-US" i="1" dirty="0" err="1" smtClean="0"/>
              <a:t>SetThridPersonCamera</a:t>
            </a:r>
            <a:r>
              <a:rPr lang="en-US" dirty="0" smtClean="0"/>
              <a:t>” in the </a:t>
            </a:r>
            <a:r>
              <a:rPr lang="en-US" i="1" dirty="0" err="1" smtClean="0"/>
              <a:t>UTPawn</a:t>
            </a:r>
            <a:r>
              <a:rPr lang="en-US" dirty="0" smtClean="0"/>
              <a:t> class.</a:t>
            </a:r>
          </a:p>
          <a:p>
            <a:r>
              <a:rPr lang="en-US" dirty="0" smtClean="0"/>
              <a:t>Now let’s adjust the function </a:t>
            </a:r>
            <a:r>
              <a:rPr lang="en-US" i="1" dirty="0" err="1" smtClean="0"/>
              <a:t>CalcCamera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a:buNone/>
            </a:pPr>
            <a:r>
              <a:rPr lang="en-US" sz="2000" dirty="0" smtClean="0"/>
              <a:t>simulated function </a:t>
            </a:r>
            <a:r>
              <a:rPr lang="en-US" sz="2000" dirty="0" err="1" smtClean="0"/>
              <a:t>bool</a:t>
            </a:r>
            <a:r>
              <a:rPr lang="en-US" sz="2000" dirty="0" smtClean="0"/>
              <a:t> </a:t>
            </a:r>
            <a:r>
              <a:rPr lang="en-US" sz="2000" dirty="0" err="1" smtClean="0"/>
              <a:t>CalcCamera</a:t>
            </a:r>
            <a:r>
              <a:rPr lang="en-US" sz="2000" dirty="0" smtClean="0"/>
              <a:t>( float </a:t>
            </a:r>
            <a:r>
              <a:rPr lang="en-US" sz="2000" dirty="0" err="1" smtClean="0"/>
              <a:t>fDeltaTime</a:t>
            </a:r>
            <a:r>
              <a:rPr lang="en-US" sz="2000" dirty="0" smtClean="0"/>
              <a:t>, out vector </a:t>
            </a:r>
            <a:r>
              <a:rPr lang="en-US" sz="2000" dirty="0" err="1" smtClean="0"/>
              <a:t>out_CamLoc</a:t>
            </a:r>
            <a:r>
              <a:rPr lang="en-US" sz="2000" dirty="0" smtClean="0"/>
              <a:t>, out rotator </a:t>
            </a:r>
            <a:r>
              <a:rPr lang="en-US" sz="2000" dirty="0" err="1" smtClean="0"/>
              <a:t>out_CamRot</a:t>
            </a:r>
            <a:r>
              <a:rPr lang="en-US" sz="2000" dirty="0" smtClean="0"/>
              <a:t>, out float </a:t>
            </a:r>
            <a:r>
              <a:rPr lang="en-US" sz="2000" dirty="0" err="1" smtClean="0"/>
              <a:t>out_FOV</a:t>
            </a:r>
            <a:r>
              <a:rPr lang="en-US" sz="2000" dirty="0" smtClean="0"/>
              <a:t> )</a:t>
            </a:r>
          </a:p>
          <a:p>
            <a:pPr>
              <a:buNone/>
            </a:pPr>
            <a:r>
              <a:rPr lang="en-US" sz="2000" dirty="0" smtClean="0"/>
              <a:t>{</a:t>
            </a:r>
          </a:p>
          <a:p>
            <a:pPr>
              <a:buNone/>
            </a:pPr>
            <a:r>
              <a:rPr lang="en-US" sz="2000" dirty="0" smtClean="0"/>
              <a:t>   local vector </a:t>
            </a:r>
            <a:r>
              <a:rPr lang="en-US" sz="2000" dirty="0" err="1" smtClean="0"/>
              <a:t>CamStart</a:t>
            </a:r>
            <a:r>
              <a:rPr lang="en-US" sz="2000" dirty="0" smtClean="0"/>
              <a:t>, </a:t>
            </a:r>
            <a:r>
              <a:rPr lang="en-US" sz="2000" dirty="0" err="1" smtClean="0"/>
              <a:t>HitLocation</a:t>
            </a:r>
            <a:r>
              <a:rPr lang="en-US" sz="2000" dirty="0" smtClean="0"/>
              <a:t>, </a:t>
            </a:r>
            <a:r>
              <a:rPr lang="en-US" sz="2000" dirty="0" err="1" smtClean="0"/>
              <a:t>HitNormal</a:t>
            </a:r>
            <a:r>
              <a:rPr lang="en-US" sz="2000" dirty="0" smtClean="0"/>
              <a:t>, </a:t>
            </a:r>
            <a:r>
              <a:rPr lang="en-US" sz="2000" dirty="0" err="1" smtClean="0"/>
              <a:t>CamDirX</a:t>
            </a:r>
            <a:r>
              <a:rPr lang="en-US" sz="2000" dirty="0" smtClean="0"/>
              <a:t>, </a:t>
            </a:r>
            <a:r>
              <a:rPr lang="en-US" sz="2000" dirty="0" err="1" smtClean="0"/>
              <a:t>CamDirY</a:t>
            </a:r>
            <a:r>
              <a:rPr lang="en-US" sz="2000" dirty="0" smtClean="0"/>
              <a:t>, </a:t>
            </a:r>
            <a:r>
              <a:rPr lang="en-US" sz="2000" dirty="0" err="1" smtClean="0"/>
              <a:t>CamDirZ</a:t>
            </a:r>
            <a:r>
              <a:rPr lang="en-US" sz="2000" dirty="0" smtClean="0"/>
              <a:t>, </a:t>
            </a:r>
            <a:r>
              <a:rPr lang="en-US" sz="2000" dirty="0" err="1" smtClean="0"/>
              <a:t>CurrentCamOffset</a:t>
            </a:r>
            <a:r>
              <a:rPr lang="en-US" sz="2000" dirty="0" smtClean="0"/>
              <a:t>;</a:t>
            </a:r>
          </a:p>
          <a:p>
            <a:pPr>
              <a:buNone/>
            </a:pPr>
            <a:r>
              <a:rPr lang="en-US" sz="2000" dirty="0" smtClean="0"/>
              <a:t>   local float </a:t>
            </a:r>
            <a:r>
              <a:rPr lang="en-US" sz="2000" dirty="0" err="1" smtClean="0"/>
              <a:t>DesiredCameraZOffset</a:t>
            </a:r>
            <a:r>
              <a:rPr lang="en-US" sz="2000" dirty="0" smtClean="0"/>
              <a:t>;</a:t>
            </a:r>
          </a:p>
          <a:p>
            <a:pPr>
              <a:buNone/>
            </a:pPr>
            <a:endParaRPr lang="en-US" sz="2000" dirty="0" smtClean="0"/>
          </a:p>
          <a:p>
            <a:pPr>
              <a:buNone/>
            </a:pPr>
            <a:r>
              <a:rPr lang="en-US" sz="2000" dirty="0" smtClean="0"/>
              <a:t>   </a:t>
            </a:r>
            <a:r>
              <a:rPr lang="en-US" sz="2000" dirty="0" err="1" smtClean="0"/>
              <a:t>CamStart</a:t>
            </a:r>
            <a:r>
              <a:rPr lang="en-US" sz="2000" dirty="0" smtClean="0"/>
              <a:t> = Location;</a:t>
            </a:r>
          </a:p>
          <a:p>
            <a:pPr>
              <a:buNone/>
            </a:pPr>
            <a:r>
              <a:rPr lang="en-US" sz="2000" dirty="0" smtClean="0"/>
              <a:t>   </a:t>
            </a:r>
            <a:r>
              <a:rPr lang="en-US" sz="2000" dirty="0" err="1" smtClean="0"/>
              <a:t>CurrentCamOffset</a:t>
            </a:r>
            <a:r>
              <a:rPr lang="en-US" sz="2000" dirty="0" smtClean="0"/>
              <a:t> = </a:t>
            </a:r>
            <a:r>
              <a:rPr lang="en-US" sz="2000" dirty="0" err="1" smtClean="0"/>
              <a:t>CamOffset</a:t>
            </a:r>
            <a:r>
              <a:rPr lang="en-US" sz="2000" dirty="0" smtClean="0"/>
              <a:t>;</a:t>
            </a:r>
          </a:p>
          <a:p>
            <a:pPr>
              <a:buNone/>
            </a:pPr>
            <a:endParaRPr lang="en-US" sz="2000" dirty="0" smtClean="0"/>
          </a:p>
          <a:p>
            <a:pPr>
              <a:buNone/>
            </a:pPr>
            <a:r>
              <a:rPr lang="en-US" sz="2000" dirty="0" smtClean="0"/>
              <a:t>   </a:t>
            </a:r>
            <a:r>
              <a:rPr lang="en-US" sz="2000" dirty="0" err="1" smtClean="0"/>
              <a:t>DesiredCameraZOffset</a:t>
            </a:r>
            <a:r>
              <a:rPr lang="en-US" sz="2000" dirty="0" smtClean="0"/>
              <a:t> = (Health &gt; 0) ? 1.2 * </a:t>
            </a:r>
            <a:r>
              <a:rPr lang="en-US" sz="2000" dirty="0" err="1" smtClean="0"/>
              <a:t>GetCollisionHeight</a:t>
            </a:r>
            <a:r>
              <a:rPr lang="en-US" sz="2000" dirty="0" smtClean="0"/>
              <a:t>() + </a:t>
            </a:r>
            <a:r>
              <a:rPr lang="en-US" sz="2000" dirty="0" err="1" smtClean="0"/>
              <a:t>Mesh.Translation.Z</a:t>
            </a:r>
            <a:r>
              <a:rPr lang="en-US" sz="2000" dirty="0" smtClean="0"/>
              <a:t> : 0.f;</a:t>
            </a:r>
          </a:p>
          <a:p>
            <a:pPr>
              <a:buNone/>
            </a:pPr>
            <a:r>
              <a:rPr lang="en-US" sz="2000" dirty="0" smtClean="0"/>
              <a:t>   </a:t>
            </a:r>
            <a:r>
              <a:rPr lang="en-US" sz="2000" dirty="0" err="1" smtClean="0"/>
              <a:t>CameraZOffset</a:t>
            </a:r>
            <a:r>
              <a:rPr lang="en-US" sz="2000" dirty="0" smtClean="0"/>
              <a:t> = (</a:t>
            </a:r>
            <a:r>
              <a:rPr lang="en-US" sz="2000" dirty="0" err="1" smtClean="0"/>
              <a:t>fDeltaTime</a:t>
            </a:r>
            <a:r>
              <a:rPr lang="en-US" sz="2000" dirty="0" smtClean="0"/>
              <a:t> &lt; 0.2) ? </a:t>
            </a:r>
            <a:r>
              <a:rPr lang="en-US" sz="2000" dirty="0" err="1" smtClean="0"/>
              <a:t>DesiredCameraZOffset</a:t>
            </a:r>
            <a:r>
              <a:rPr lang="en-US" sz="2000" dirty="0" smtClean="0"/>
              <a:t> * 5 * </a:t>
            </a:r>
            <a:r>
              <a:rPr lang="en-US" sz="2000" dirty="0" err="1" smtClean="0"/>
              <a:t>fDeltaTime</a:t>
            </a:r>
            <a:r>
              <a:rPr lang="en-US" sz="2000" dirty="0" smtClean="0"/>
              <a:t> + (1 - 5*</a:t>
            </a:r>
            <a:r>
              <a:rPr lang="en-US" sz="2000" dirty="0" err="1" smtClean="0"/>
              <a:t>fDeltaTime</a:t>
            </a:r>
            <a:r>
              <a:rPr lang="en-US" sz="2000" dirty="0" smtClean="0"/>
              <a:t>) * </a:t>
            </a:r>
            <a:r>
              <a:rPr lang="en-US" sz="2000" dirty="0" err="1" smtClean="0"/>
              <a:t>CameraZOffset</a:t>
            </a:r>
            <a:r>
              <a:rPr lang="en-US" sz="2000" dirty="0" smtClean="0"/>
              <a:t> : </a:t>
            </a:r>
            <a:r>
              <a:rPr lang="en-US" sz="2000" dirty="0" err="1" smtClean="0"/>
              <a:t>DesiredCameraZOffset</a:t>
            </a:r>
            <a:r>
              <a:rPr lang="en-US" sz="2000" dirty="0" smtClean="0"/>
              <a:t>;</a:t>
            </a:r>
          </a:p>
          <a:p>
            <a:pPr>
              <a:buNone/>
            </a:pPr>
            <a:r>
              <a:rPr lang="en-US" sz="11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a:xfrm>
            <a:off x="457200" y="1600200"/>
            <a:ext cx="8229600" cy="5105400"/>
          </a:xfrm>
        </p:spPr>
        <p:txBody>
          <a:bodyPr>
            <a:noAutofit/>
          </a:bodyPr>
          <a:lstStyle/>
          <a:p>
            <a:pPr>
              <a:buNone/>
            </a:pPr>
            <a:r>
              <a:rPr lang="en-US" sz="2000" dirty="0" smtClean="0"/>
              <a:t>if ( Health &lt;= 0 )</a:t>
            </a:r>
          </a:p>
          <a:p>
            <a:pPr>
              <a:buNone/>
            </a:pPr>
            <a:r>
              <a:rPr lang="en-US" sz="2000" dirty="0" smtClean="0"/>
              <a:t>   {</a:t>
            </a:r>
          </a:p>
          <a:p>
            <a:pPr>
              <a:buNone/>
            </a:pPr>
            <a:r>
              <a:rPr lang="en-US" sz="2000" dirty="0" smtClean="0"/>
              <a:t>      </a:t>
            </a:r>
            <a:r>
              <a:rPr lang="en-US" sz="2000" dirty="0" err="1" smtClean="0"/>
              <a:t>CurrentCamOffset</a:t>
            </a:r>
            <a:r>
              <a:rPr lang="en-US" sz="2000" dirty="0" smtClean="0"/>
              <a:t> = </a:t>
            </a:r>
            <a:r>
              <a:rPr lang="en-US" sz="2000" dirty="0" err="1" smtClean="0"/>
              <a:t>vect</a:t>
            </a:r>
            <a:r>
              <a:rPr lang="en-US" sz="2000" dirty="0" smtClean="0"/>
              <a:t>(0,0,0);</a:t>
            </a:r>
          </a:p>
          <a:p>
            <a:pPr>
              <a:buNone/>
            </a:pPr>
            <a:r>
              <a:rPr lang="en-US" sz="2000" dirty="0" smtClean="0"/>
              <a:t>      </a:t>
            </a:r>
            <a:r>
              <a:rPr lang="en-US" sz="2000" dirty="0" err="1" smtClean="0"/>
              <a:t>CurrentCamOffset.X</a:t>
            </a:r>
            <a:r>
              <a:rPr lang="en-US" sz="2000" dirty="0" smtClean="0"/>
              <a:t> = </a:t>
            </a:r>
            <a:r>
              <a:rPr lang="en-US" sz="2000" dirty="0" err="1" smtClean="0"/>
              <a:t>GetCollisionRadius</a:t>
            </a:r>
            <a:r>
              <a:rPr lang="en-US" sz="2000" dirty="0" smtClean="0"/>
              <a:t>();</a:t>
            </a:r>
          </a:p>
          <a:p>
            <a:pPr>
              <a:buNone/>
            </a:pPr>
            <a:r>
              <a:rPr lang="en-US" sz="2000" dirty="0" smtClean="0"/>
              <a:t>   }</a:t>
            </a:r>
          </a:p>
          <a:p>
            <a:pPr>
              <a:buNone/>
            </a:pPr>
            <a:endParaRPr lang="en-US" sz="2000" dirty="0" smtClean="0"/>
          </a:p>
          <a:p>
            <a:pPr>
              <a:buNone/>
            </a:pPr>
            <a:r>
              <a:rPr lang="en-US" sz="2000" dirty="0" smtClean="0"/>
              <a:t>   </a:t>
            </a:r>
            <a:r>
              <a:rPr lang="en-US" sz="2000" dirty="0" err="1" smtClean="0"/>
              <a:t>CamStart.Z</a:t>
            </a:r>
            <a:r>
              <a:rPr lang="en-US" sz="2000" dirty="0" smtClean="0"/>
              <a:t> += </a:t>
            </a:r>
            <a:r>
              <a:rPr lang="en-US" sz="2000" dirty="0" err="1" smtClean="0"/>
              <a:t>CameraZOffset</a:t>
            </a:r>
            <a:r>
              <a:rPr lang="en-US" sz="2000" dirty="0" smtClean="0"/>
              <a:t>;</a:t>
            </a:r>
          </a:p>
          <a:p>
            <a:pPr>
              <a:buNone/>
            </a:pPr>
            <a:r>
              <a:rPr lang="en-US" sz="2000" dirty="0" smtClean="0"/>
              <a:t>   </a:t>
            </a:r>
            <a:r>
              <a:rPr lang="en-US" sz="2000" dirty="0" err="1" smtClean="0"/>
              <a:t>GetAxes</a:t>
            </a:r>
            <a:r>
              <a:rPr lang="en-US" sz="2000" dirty="0" smtClean="0"/>
              <a:t>(</a:t>
            </a:r>
            <a:r>
              <a:rPr lang="en-US" sz="2000" dirty="0" err="1" smtClean="0"/>
              <a:t>out_CamRot</a:t>
            </a:r>
            <a:r>
              <a:rPr lang="en-US" sz="2000" dirty="0" smtClean="0"/>
              <a:t>, </a:t>
            </a:r>
            <a:r>
              <a:rPr lang="en-US" sz="2000" dirty="0" err="1" smtClean="0"/>
              <a:t>CamDirX</a:t>
            </a:r>
            <a:r>
              <a:rPr lang="en-US" sz="2000" dirty="0" smtClean="0"/>
              <a:t>, </a:t>
            </a:r>
            <a:r>
              <a:rPr lang="en-US" sz="2000" dirty="0" err="1" smtClean="0"/>
              <a:t>CamDirY</a:t>
            </a:r>
            <a:r>
              <a:rPr lang="en-US" sz="2000" dirty="0" smtClean="0"/>
              <a:t>, </a:t>
            </a:r>
            <a:r>
              <a:rPr lang="en-US" sz="2000" dirty="0" err="1" smtClean="0"/>
              <a:t>CamDirZ</a:t>
            </a:r>
            <a:r>
              <a:rPr lang="en-US" sz="2000" dirty="0" smtClean="0"/>
              <a:t>);</a:t>
            </a:r>
          </a:p>
          <a:p>
            <a:pPr>
              <a:buNone/>
            </a:pPr>
            <a:r>
              <a:rPr lang="en-US" sz="2000" dirty="0" smtClean="0"/>
              <a:t>   </a:t>
            </a:r>
            <a:r>
              <a:rPr lang="en-US" sz="2000" dirty="0" err="1" smtClean="0"/>
              <a:t>CamDirX</a:t>
            </a:r>
            <a:r>
              <a:rPr lang="en-US" sz="2000" dirty="0" smtClean="0"/>
              <a:t> *= </a:t>
            </a:r>
            <a:r>
              <a:rPr lang="en-US" sz="2000" dirty="0" err="1" smtClean="0"/>
              <a:t>CurrentCameraScale</a:t>
            </a:r>
            <a:r>
              <a:rPr lang="en-US" sz="2000" dirty="0" smtClean="0"/>
              <a:t>;</a:t>
            </a:r>
          </a:p>
          <a:p>
            <a:pPr>
              <a:buNone/>
            </a:pPr>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sz="4200" dirty="0" smtClean="0"/>
              <a:t> if ( (Health &lt;= 0) || </a:t>
            </a:r>
            <a:r>
              <a:rPr lang="en-US" sz="4200" dirty="0" err="1" smtClean="0"/>
              <a:t>bFeigningDeath</a:t>
            </a:r>
            <a:r>
              <a:rPr lang="en-US" sz="4200" dirty="0" smtClean="0"/>
              <a:t> )</a:t>
            </a:r>
          </a:p>
          <a:p>
            <a:pPr>
              <a:buNone/>
            </a:pPr>
            <a:r>
              <a:rPr lang="en-US" sz="4200" dirty="0" smtClean="0"/>
              <a:t>   {</a:t>
            </a:r>
          </a:p>
          <a:p>
            <a:pPr>
              <a:buNone/>
            </a:pPr>
            <a:r>
              <a:rPr lang="en-US" sz="4200" dirty="0" smtClean="0"/>
              <a:t>      // adjust camera position to make sure it's not clipping into world</a:t>
            </a:r>
          </a:p>
          <a:p>
            <a:pPr>
              <a:buNone/>
            </a:pPr>
            <a:r>
              <a:rPr lang="en-US" sz="4200" dirty="0" smtClean="0"/>
              <a:t>      // @</a:t>
            </a:r>
            <a:r>
              <a:rPr lang="en-US" sz="4200" dirty="0" err="1" smtClean="0"/>
              <a:t>todo</a:t>
            </a:r>
            <a:r>
              <a:rPr lang="en-US" sz="4200" dirty="0" smtClean="0"/>
              <a:t> </a:t>
            </a:r>
            <a:r>
              <a:rPr lang="en-US" sz="4200" dirty="0" err="1" smtClean="0"/>
              <a:t>fixmesteve</a:t>
            </a:r>
            <a:r>
              <a:rPr lang="en-US" sz="4200" dirty="0" smtClean="0"/>
              <a:t>.  Note that you can still get clipping if </a:t>
            </a:r>
            <a:r>
              <a:rPr lang="en-US" sz="4200" dirty="0" err="1" smtClean="0"/>
              <a:t>FindSpot</a:t>
            </a:r>
            <a:r>
              <a:rPr lang="en-US" sz="4200" dirty="0" smtClean="0"/>
              <a:t> fails (happens rarely)</a:t>
            </a:r>
          </a:p>
          <a:p>
            <a:pPr>
              <a:buNone/>
            </a:pPr>
            <a:r>
              <a:rPr lang="en-US" sz="4200" dirty="0" smtClean="0"/>
              <a:t>      </a:t>
            </a:r>
            <a:r>
              <a:rPr lang="en-US" sz="4200" dirty="0" err="1" smtClean="0"/>
              <a:t>FindSpot</a:t>
            </a:r>
            <a:r>
              <a:rPr lang="en-US" sz="4200" dirty="0" smtClean="0"/>
              <a:t>(</a:t>
            </a:r>
            <a:r>
              <a:rPr lang="en-US" sz="4200" dirty="0" err="1" smtClean="0"/>
              <a:t>GetCollisionExtent</a:t>
            </a:r>
            <a:r>
              <a:rPr lang="en-US" sz="4200" dirty="0" smtClean="0"/>
              <a:t>(),</a:t>
            </a:r>
            <a:r>
              <a:rPr lang="en-US" sz="4200" dirty="0" err="1" smtClean="0"/>
              <a:t>CamStart</a:t>
            </a:r>
            <a:r>
              <a:rPr lang="en-US" sz="4200" dirty="0" smtClean="0"/>
              <a:t>);</a:t>
            </a:r>
          </a:p>
          <a:p>
            <a:pPr>
              <a:buNone/>
            </a:pPr>
            <a:r>
              <a:rPr lang="en-US" sz="4200" dirty="0" smtClean="0"/>
              <a:t>   }</a:t>
            </a:r>
          </a:p>
          <a:p>
            <a:pPr>
              <a:buNone/>
            </a:pPr>
            <a:r>
              <a:rPr lang="en-US" sz="4200" dirty="0" smtClean="0"/>
              <a:t> if (</a:t>
            </a:r>
            <a:r>
              <a:rPr lang="en-US" sz="4200" dirty="0" err="1" smtClean="0"/>
              <a:t>CurrentCameraScale</a:t>
            </a:r>
            <a:r>
              <a:rPr lang="en-US" sz="4200" dirty="0" smtClean="0"/>
              <a:t> &lt; </a:t>
            </a:r>
            <a:r>
              <a:rPr lang="en-US" sz="4200" dirty="0" err="1" smtClean="0"/>
              <a:t>CameraScale</a:t>
            </a:r>
            <a:r>
              <a:rPr lang="en-US" sz="4200" dirty="0" smtClean="0"/>
              <a:t>)</a:t>
            </a:r>
          </a:p>
          <a:p>
            <a:pPr>
              <a:buNone/>
            </a:pPr>
            <a:r>
              <a:rPr lang="en-US" sz="4200" dirty="0" smtClean="0"/>
              <a:t>   {</a:t>
            </a:r>
          </a:p>
          <a:p>
            <a:pPr>
              <a:buNone/>
            </a:pPr>
            <a:r>
              <a:rPr lang="it-IT" sz="4200" dirty="0" smtClean="0"/>
              <a:t>      CurrentCameraScale = FMin(CameraScale, CurrentCameraScale + 5 * FMax(CameraScale - CurrentCameraScale, 0.3)*fDeltaTime);</a:t>
            </a:r>
          </a:p>
          <a:p>
            <a:pPr>
              <a:buNone/>
            </a:pPr>
            <a:r>
              <a:rPr lang="en-US" sz="4200" dirty="0" smtClean="0"/>
              <a:t>   }</a:t>
            </a:r>
          </a:p>
          <a:p>
            <a:pPr>
              <a:buNone/>
            </a:pPr>
            <a:r>
              <a:rPr lang="en-US" sz="4200" dirty="0" smtClean="0"/>
              <a:t>   else if (</a:t>
            </a:r>
            <a:r>
              <a:rPr lang="en-US" sz="4200" dirty="0" err="1" smtClean="0"/>
              <a:t>CurrentCameraScale</a:t>
            </a:r>
            <a:r>
              <a:rPr lang="en-US" sz="4200" dirty="0" smtClean="0"/>
              <a:t> &gt; </a:t>
            </a:r>
            <a:r>
              <a:rPr lang="en-US" sz="4200" dirty="0" err="1" smtClean="0"/>
              <a:t>CameraScale</a:t>
            </a:r>
            <a:r>
              <a:rPr lang="en-US" sz="4200" dirty="0" smtClean="0"/>
              <a:t>)</a:t>
            </a:r>
          </a:p>
          <a:p>
            <a:pPr>
              <a:buNone/>
            </a:pPr>
            <a:r>
              <a:rPr lang="en-US" sz="4200" dirty="0" smtClean="0"/>
              <a:t>   {</a:t>
            </a:r>
          </a:p>
          <a:p>
            <a:pPr>
              <a:buNone/>
            </a:pPr>
            <a:r>
              <a:rPr lang="it-IT" sz="4200" dirty="0" smtClean="0"/>
              <a:t>      CurrentCameraScale = FMax(CameraScale, CurrentCameraScale - 5 * FMax(CameraScale - CurrentCameraScale, 0.3)*fDeltaTime);</a:t>
            </a:r>
          </a:p>
          <a:p>
            <a:pPr>
              <a:buNone/>
            </a:pPr>
            <a:r>
              <a:rPr lang="en-US" sz="4200" dirty="0" smtClean="0"/>
              <a:t>   }</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if (</a:t>
            </a:r>
            <a:r>
              <a:rPr lang="en-US" dirty="0" err="1" smtClean="0"/>
              <a:t>CamDirX.Z</a:t>
            </a:r>
            <a:r>
              <a:rPr lang="en-US" dirty="0" smtClean="0"/>
              <a:t> &gt; </a:t>
            </a:r>
            <a:r>
              <a:rPr lang="en-US" dirty="0" err="1" smtClean="0"/>
              <a:t>GetCollisionHeight</a:t>
            </a:r>
            <a:r>
              <a:rPr lang="en-US" dirty="0" smtClean="0"/>
              <a:t>())</a:t>
            </a:r>
          </a:p>
          <a:p>
            <a:pPr>
              <a:buNone/>
            </a:pPr>
            <a:r>
              <a:rPr lang="en-US" dirty="0" smtClean="0"/>
              <a:t>   {</a:t>
            </a:r>
          </a:p>
          <a:p>
            <a:pPr>
              <a:buNone/>
            </a:pPr>
            <a:r>
              <a:rPr lang="en-US" dirty="0" smtClean="0"/>
              <a:t>      </a:t>
            </a:r>
            <a:r>
              <a:rPr lang="en-US" dirty="0" err="1" smtClean="0"/>
              <a:t>CamDirX</a:t>
            </a:r>
            <a:r>
              <a:rPr lang="en-US" dirty="0" smtClean="0"/>
              <a:t> *= square(</a:t>
            </a:r>
            <a:r>
              <a:rPr lang="en-US" dirty="0" err="1" smtClean="0"/>
              <a:t>cos</a:t>
            </a:r>
            <a:r>
              <a:rPr lang="en-US" dirty="0" smtClean="0"/>
              <a:t>(</a:t>
            </a:r>
            <a:r>
              <a:rPr lang="en-US" dirty="0" err="1" smtClean="0"/>
              <a:t>out_CamRot.Pitch</a:t>
            </a:r>
            <a:r>
              <a:rPr lang="en-US" dirty="0" smtClean="0"/>
              <a:t> * 0.0000958738)); // 0.0000958738 = 2*PI/65536</a:t>
            </a:r>
          </a:p>
          <a:p>
            <a:pPr>
              <a:buNone/>
            </a:pPr>
            <a:r>
              <a:rPr lang="en-US" dirty="0" smtClean="0"/>
              <a:t>   }</a:t>
            </a:r>
          </a:p>
          <a:p>
            <a:pPr>
              <a:buNone/>
            </a:pPr>
            <a:endParaRPr lang="en-US" dirty="0" smtClean="0"/>
          </a:p>
          <a:p>
            <a:pPr>
              <a:buNone/>
            </a:pPr>
            <a:r>
              <a:rPr lang="en-US" dirty="0" err="1" smtClean="0"/>
              <a:t>CurrentCamOffset.X</a:t>
            </a:r>
            <a:r>
              <a:rPr lang="en-US" dirty="0" smtClean="0"/>
              <a:t> = 3;</a:t>
            </a:r>
          </a:p>
          <a:p>
            <a:pPr>
              <a:buNone/>
            </a:pPr>
            <a:r>
              <a:rPr lang="en-US" dirty="0" err="1" smtClean="0"/>
              <a:t>CurrentCamOffset.Y</a:t>
            </a:r>
            <a:r>
              <a:rPr lang="en-US" dirty="0" smtClean="0"/>
              <a:t> = 22;</a:t>
            </a:r>
          </a:p>
          <a:p>
            <a:pPr>
              <a:buNone/>
            </a:pPr>
            <a:r>
              <a:rPr lang="en-US" dirty="0" err="1" smtClean="0"/>
              <a:t>CurrentCamOffset.Z</a:t>
            </a:r>
            <a:r>
              <a:rPr lang="en-US" dirty="0" smtClean="0"/>
              <a:t> = -22;</a:t>
            </a:r>
          </a:p>
          <a:p>
            <a:pPr>
              <a:buNone/>
            </a:pPr>
            <a:endParaRPr lang="en-US" dirty="0" smtClean="0"/>
          </a:p>
          <a:p>
            <a:pPr>
              <a:buNone/>
            </a:pPr>
            <a:r>
              <a:rPr lang="en-US" dirty="0" smtClean="0"/>
              <a:t>   </a:t>
            </a:r>
            <a:r>
              <a:rPr lang="en-US" dirty="0" err="1" smtClean="0"/>
              <a:t>out_CamLoc</a:t>
            </a:r>
            <a:r>
              <a:rPr lang="en-US" dirty="0" smtClean="0"/>
              <a:t> = </a:t>
            </a:r>
            <a:r>
              <a:rPr lang="en-US" dirty="0" err="1" smtClean="0"/>
              <a:t>CamStart</a:t>
            </a:r>
            <a:r>
              <a:rPr lang="en-US" dirty="0" smtClean="0"/>
              <a:t> - </a:t>
            </a:r>
            <a:r>
              <a:rPr lang="en-US" dirty="0" err="1" smtClean="0"/>
              <a:t>CamDirX</a:t>
            </a:r>
            <a:r>
              <a:rPr lang="en-US" dirty="0" smtClean="0"/>
              <a:t>*</a:t>
            </a:r>
            <a:r>
              <a:rPr lang="en-US" dirty="0" err="1" smtClean="0"/>
              <a:t>CurrentCamOffset.X</a:t>
            </a:r>
            <a:r>
              <a:rPr lang="en-US" dirty="0" smtClean="0"/>
              <a:t> + </a:t>
            </a:r>
            <a:r>
              <a:rPr lang="en-US" dirty="0" err="1" smtClean="0"/>
              <a:t>CurrentCamOffset.Y</a:t>
            </a:r>
            <a:r>
              <a:rPr lang="en-US" dirty="0" smtClean="0"/>
              <a:t>*</a:t>
            </a:r>
            <a:r>
              <a:rPr lang="en-US" dirty="0" err="1" smtClean="0"/>
              <a:t>CamDirY</a:t>
            </a:r>
            <a:r>
              <a:rPr lang="en-US" dirty="0" smtClean="0"/>
              <a:t> + </a:t>
            </a:r>
            <a:r>
              <a:rPr lang="en-US" dirty="0" err="1" smtClean="0"/>
              <a:t>CurrentCamOffset.Z</a:t>
            </a:r>
            <a:r>
              <a:rPr lang="en-US" dirty="0" smtClean="0"/>
              <a:t>*</a:t>
            </a:r>
            <a:r>
              <a:rPr lang="en-US" dirty="0" err="1" smtClean="0"/>
              <a:t>CamDirZ</a:t>
            </a:r>
            <a:r>
              <a:rPr lang="en-US" dirty="0" smtClean="0"/>
              <a:t>;</a:t>
            </a:r>
          </a:p>
          <a:p>
            <a:pPr>
              <a:buNone/>
            </a:pPr>
            <a:endParaRPr lang="en-US" dirty="0" smtClean="0"/>
          </a:p>
          <a:p>
            <a:pPr>
              <a:buNone/>
            </a:pPr>
            <a:r>
              <a:rPr lang="en-US" dirty="0" smtClean="0"/>
              <a:t>   if (Trace(</a:t>
            </a:r>
            <a:r>
              <a:rPr lang="en-US" dirty="0" err="1" smtClean="0"/>
              <a:t>HitLocation</a:t>
            </a:r>
            <a:r>
              <a:rPr lang="en-US" dirty="0" smtClean="0"/>
              <a:t>, </a:t>
            </a:r>
            <a:r>
              <a:rPr lang="en-US" dirty="0" err="1" smtClean="0"/>
              <a:t>HitNormal</a:t>
            </a:r>
            <a:r>
              <a:rPr lang="en-US" dirty="0" smtClean="0"/>
              <a:t>, </a:t>
            </a:r>
            <a:r>
              <a:rPr lang="en-US" dirty="0" err="1" smtClean="0"/>
              <a:t>out_CamLoc</a:t>
            </a:r>
            <a:r>
              <a:rPr lang="en-US" dirty="0" smtClean="0"/>
              <a:t>, </a:t>
            </a:r>
            <a:r>
              <a:rPr lang="en-US" dirty="0" err="1" smtClean="0"/>
              <a:t>CamStart</a:t>
            </a:r>
            <a:r>
              <a:rPr lang="en-US" dirty="0" smtClean="0"/>
              <a:t>, false, </a:t>
            </a:r>
            <a:r>
              <a:rPr lang="en-US" dirty="0" err="1" smtClean="0"/>
              <a:t>vect</a:t>
            </a:r>
            <a:r>
              <a:rPr lang="en-US" dirty="0" smtClean="0"/>
              <a:t>(12,12,12)) != None)</a:t>
            </a:r>
          </a:p>
          <a:p>
            <a:pPr>
              <a:buNone/>
            </a:pPr>
            <a:r>
              <a:rPr lang="en-US" dirty="0" smtClean="0"/>
              <a:t>   {</a:t>
            </a:r>
          </a:p>
          <a:p>
            <a:pPr>
              <a:buNone/>
            </a:pPr>
            <a:r>
              <a:rPr lang="en-US" dirty="0" smtClean="0"/>
              <a:t>      </a:t>
            </a:r>
            <a:r>
              <a:rPr lang="en-US" dirty="0" err="1" smtClean="0"/>
              <a:t>out_CamLoc</a:t>
            </a:r>
            <a:r>
              <a:rPr lang="en-US" dirty="0" smtClean="0"/>
              <a:t> = </a:t>
            </a:r>
            <a:r>
              <a:rPr lang="en-US" dirty="0" err="1" smtClean="0"/>
              <a:t>HitLocation</a:t>
            </a:r>
            <a:r>
              <a:rPr lang="en-US" dirty="0" smtClean="0"/>
              <a:t>;</a:t>
            </a:r>
          </a:p>
          <a:p>
            <a:pPr>
              <a:buNone/>
            </a:pPr>
            <a:r>
              <a:rPr lang="en-US" dirty="0" smtClean="0"/>
              <a:t>   }</a:t>
            </a:r>
          </a:p>
          <a:p>
            <a:pPr>
              <a:buNone/>
            </a:pPr>
            <a:endParaRPr lang="en-US" dirty="0" smtClean="0"/>
          </a:p>
          <a:p>
            <a:pPr>
              <a:buNone/>
            </a:pPr>
            <a:r>
              <a:rPr lang="en-US" dirty="0" smtClean="0"/>
              <a:t>   return true;</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we just did was tell the camera how to behave in a few states that our pawn may enter.</a:t>
            </a:r>
          </a:p>
          <a:p>
            <a:r>
              <a:rPr lang="en-US" dirty="0" smtClean="0"/>
              <a:t>We set a normal vector that the camera will use and we set some offsets from the origin. </a:t>
            </a:r>
          </a:p>
          <a:p>
            <a:r>
              <a:rPr lang="en-US" dirty="0" smtClean="0"/>
              <a:t>The offsets allow us to position the camera behind and just over the pawn’s shoulder.</a:t>
            </a:r>
          </a:p>
          <a:p>
            <a:r>
              <a:rPr lang="en-US" dirty="0" smtClean="0"/>
              <a:t>We tell the camera to not go through the ground when we rotate the camera up. </a:t>
            </a:r>
          </a:p>
          <a:p>
            <a:r>
              <a:rPr lang="en-US" dirty="0" smtClean="0"/>
              <a:t>So when we collide with the ground it will not go underneath it.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 we’ve been able to tell our new pawn to set it’s camera to a behind view of our player controller, and we told that camera how to behave. </a:t>
            </a:r>
          </a:p>
          <a:p>
            <a:r>
              <a:rPr lang="en-US" dirty="0" smtClean="0"/>
              <a:t>So lets make a player controller.</a:t>
            </a:r>
          </a:p>
          <a:p>
            <a:r>
              <a:rPr lang="en-US" dirty="0" smtClean="0"/>
              <a:t>Player controllers in </a:t>
            </a:r>
            <a:r>
              <a:rPr lang="en-US" dirty="0" err="1" smtClean="0"/>
              <a:t>udk</a:t>
            </a:r>
            <a:r>
              <a:rPr lang="en-US" dirty="0" smtClean="0"/>
              <a:t> allow us to set properties on how we control our pawns. </a:t>
            </a:r>
          </a:p>
          <a:p>
            <a:r>
              <a:rPr lang="en-US" dirty="0" smtClean="0"/>
              <a:t>They are only used by human players and they handle a lot of camera properties like what hand the weapon will be displayed (in the center like a DOOM game, or allowing the player to choose to be left handed or right handed.).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So Pawns are the object and in their class we set its behavior. </a:t>
            </a:r>
          </a:p>
          <a:p>
            <a:r>
              <a:rPr lang="en-US" sz="2800" dirty="0" smtClean="0"/>
              <a:t>In the controller class we handle how things control the pawn and things that must interact with the pawn.</a:t>
            </a:r>
          </a:p>
          <a:p>
            <a:r>
              <a:rPr lang="en-US" sz="2800" dirty="0" smtClean="0"/>
              <a:t>So we need to now add a few things to the state </a:t>
            </a:r>
            <a:r>
              <a:rPr lang="en-US" sz="2800" i="1" dirty="0" err="1" smtClean="0"/>
              <a:t>PlayerWalking</a:t>
            </a:r>
            <a:r>
              <a:rPr lang="en-US" sz="2800" dirty="0" smtClean="0"/>
              <a:t> and </a:t>
            </a:r>
            <a:r>
              <a:rPr lang="en-US" sz="2800" i="1" dirty="0" err="1" smtClean="0"/>
              <a:t>UpdateRotation</a:t>
            </a:r>
            <a:r>
              <a:rPr lang="en-US" sz="2800" dirty="0" smtClean="0"/>
              <a:t>. Create a new script file in your classes folder and call it “&lt;</a:t>
            </a:r>
            <a:r>
              <a:rPr lang="en-US" sz="2800" i="1" dirty="0" err="1" smtClean="0"/>
              <a:t>YourGame</a:t>
            </a:r>
            <a:r>
              <a:rPr lang="en-US" sz="2800" dirty="0" smtClean="0"/>
              <a:t>&gt;</a:t>
            </a:r>
            <a:r>
              <a:rPr lang="en-US" sz="2800" dirty="0" err="1" smtClean="0"/>
              <a:t>PlayerController</a:t>
            </a:r>
            <a:r>
              <a:rPr lang="en-US" sz="2800" dirty="0" smtClean="0"/>
              <a:t>”</a:t>
            </a:r>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sz="4500" dirty="0" smtClean="0"/>
              <a:t>Add this:</a:t>
            </a:r>
          </a:p>
          <a:p>
            <a:pPr lvl="2">
              <a:buNone/>
            </a:pPr>
            <a:r>
              <a:rPr lang="en-US" sz="1700" dirty="0" smtClean="0"/>
              <a:t>state </a:t>
            </a:r>
            <a:r>
              <a:rPr lang="en-US" sz="1700" dirty="0" err="1" smtClean="0"/>
              <a:t>PlayerWalking</a:t>
            </a:r>
            <a:endParaRPr lang="en-US" sz="1700" dirty="0" smtClean="0"/>
          </a:p>
          <a:p>
            <a:pPr lvl="2">
              <a:buNone/>
            </a:pPr>
            <a:r>
              <a:rPr lang="en-US" sz="1700" dirty="0" smtClean="0"/>
              <a:t>{</a:t>
            </a:r>
          </a:p>
          <a:p>
            <a:pPr lvl="2">
              <a:buNone/>
            </a:pPr>
            <a:r>
              <a:rPr lang="en-US" sz="1700" dirty="0" smtClean="0"/>
              <a:t>ignores </a:t>
            </a:r>
            <a:r>
              <a:rPr lang="en-US" sz="1700" dirty="0" err="1" smtClean="0"/>
              <a:t>SeePlayer</a:t>
            </a:r>
            <a:r>
              <a:rPr lang="en-US" sz="1700" dirty="0" smtClean="0"/>
              <a:t>, </a:t>
            </a:r>
            <a:r>
              <a:rPr lang="en-US" sz="1700" dirty="0" err="1" smtClean="0"/>
              <a:t>HearNoise</a:t>
            </a:r>
            <a:r>
              <a:rPr lang="en-US" sz="1700" dirty="0" smtClean="0"/>
              <a:t>, Bump;</a:t>
            </a:r>
          </a:p>
          <a:p>
            <a:pPr lvl="2">
              <a:buNone/>
            </a:pPr>
            <a:endParaRPr lang="en-US" sz="1700" dirty="0" smtClean="0"/>
          </a:p>
          <a:p>
            <a:pPr lvl="2">
              <a:buNone/>
            </a:pPr>
            <a:r>
              <a:rPr lang="en-US" sz="1700" dirty="0" smtClean="0"/>
              <a:t>    function </a:t>
            </a:r>
            <a:r>
              <a:rPr lang="en-US" sz="1700" dirty="0" err="1" smtClean="0"/>
              <a:t>ProcessMove</a:t>
            </a:r>
            <a:r>
              <a:rPr lang="en-US" sz="1700" dirty="0" smtClean="0"/>
              <a:t>(float </a:t>
            </a:r>
            <a:r>
              <a:rPr lang="en-US" sz="1700" dirty="0" err="1" smtClean="0"/>
              <a:t>DeltaTime</a:t>
            </a:r>
            <a:r>
              <a:rPr lang="en-US" sz="1700" dirty="0" smtClean="0"/>
              <a:t>, vector </a:t>
            </a:r>
            <a:r>
              <a:rPr lang="en-US" sz="1700" dirty="0" err="1" smtClean="0"/>
              <a:t>NewAccel</a:t>
            </a:r>
            <a:r>
              <a:rPr lang="en-US" sz="1700" dirty="0" smtClean="0"/>
              <a:t>, </a:t>
            </a:r>
            <a:r>
              <a:rPr lang="en-US" sz="1700" dirty="0" err="1" smtClean="0"/>
              <a:t>eDoubleClickDir</a:t>
            </a:r>
            <a:r>
              <a:rPr lang="en-US" sz="1700" dirty="0" smtClean="0"/>
              <a:t> </a:t>
            </a:r>
            <a:r>
              <a:rPr lang="en-US" sz="1700" dirty="0" err="1" smtClean="0"/>
              <a:t>DoubleClickMove</a:t>
            </a:r>
            <a:r>
              <a:rPr lang="en-US" sz="1700" dirty="0" smtClean="0"/>
              <a:t>, rotator </a:t>
            </a:r>
            <a:r>
              <a:rPr lang="en-US" sz="1700" dirty="0" err="1" smtClean="0"/>
              <a:t>DeltaRot</a:t>
            </a:r>
            <a:r>
              <a:rPr lang="en-US" sz="1700" dirty="0" smtClean="0"/>
              <a:t>)</a:t>
            </a:r>
          </a:p>
          <a:p>
            <a:pPr lvl="2">
              <a:buNone/>
            </a:pPr>
            <a:r>
              <a:rPr lang="en-US" sz="1700" dirty="0" smtClean="0"/>
              <a:t>    {</a:t>
            </a:r>
          </a:p>
          <a:p>
            <a:pPr lvl="2">
              <a:buNone/>
            </a:pPr>
            <a:r>
              <a:rPr lang="en-US" sz="1700" dirty="0" smtClean="0"/>
              <a:t>      if( Pawn == None )</a:t>
            </a:r>
          </a:p>
          <a:p>
            <a:pPr lvl="2">
              <a:buNone/>
            </a:pPr>
            <a:r>
              <a:rPr lang="en-US" sz="1700" dirty="0" smtClean="0"/>
              <a:t>      {</a:t>
            </a:r>
          </a:p>
          <a:p>
            <a:pPr lvl="2">
              <a:buNone/>
            </a:pPr>
            <a:r>
              <a:rPr lang="en-US" sz="1700" dirty="0" smtClean="0"/>
              <a:t>         return;</a:t>
            </a:r>
          </a:p>
          <a:p>
            <a:pPr lvl="2">
              <a:buNone/>
            </a:pPr>
            <a:r>
              <a:rPr lang="en-US" sz="1700" dirty="0" smtClean="0"/>
              <a:t>      }</a:t>
            </a:r>
          </a:p>
          <a:p>
            <a:pPr lvl="2">
              <a:buNone/>
            </a:pPr>
            <a:endParaRPr lang="en-US" sz="1700" dirty="0" smtClean="0"/>
          </a:p>
          <a:p>
            <a:pPr lvl="2">
              <a:buNone/>
            </a:pPr>
            <a:r>
              <a:rPr lang="en-US" sz="1700" dirty="0" smtClean="0"/>
              <a:t>      if (Role == </a:t>
            </a:r>
            <a:r>
              <a:rPr lang="en-US" sz="1700" dirty="0" err="1" smtClean="0"/>
              <a:t>ROLE_Authority</a:t>
            </a:r>
            <a:r>
              <a:rPr lang="en-US" sz="1700" dirty="0" smtClean="0"/>
              <a:t>)</a:t>
            </a:r>
          </a:p>
          <a:p>
            <a:pPr lvl="2">
              <a:buNone/>
            </a:pPr>
            <a:r>
              <a:rPr lang="en-US" sz="1700" dirty="0" smtClean="0"/>
              <a:t>      {</a:t>
            </a:r>
          </a:p>
          <a:p>
            <a:pPr lvl="2">
              <a:buNone/>
            </a:pPr>
            <a:r>
              <a:rPr lang="en-US" sz="1700" dirty="0" smtClean="0"/>
              <a:t>         // Update </a:t>
            </a:r>
            <a:r>
              <a:rPr lang="en-US" sz="1700" dirty="0" err="1" smtClean="0"/>
              <a:t>ViewPitch</a:t>
            </a:r>
            <a:r>
              <a:rPr lang="en-US" sz="1700" dirty="0" smtClean="0"/>
              <a:t> for remote clients</a:t>
            </a:r>
          </a:p>
          <a:p>
            <a:pPr lvl="2">
              <a:buNone/>
            </a:pPr>
            <a:r>
              <a:rPr lang="en-US" sz="1700" dirty="0" smtClean="0"/>
              <a:t>         </a:t>
            </a:r>
            <a:r>
              <a:rPr lang="en-US" sz="1700" dirty="0" err="1" smtClean="0"/>
              <a:t>Pawn.SetRemoteViewPitch</a:t>
            </a:r>
            <a:r>
              <a:rPr lang="en-US" sz="1700" dirty="0" smtClean="0"/>
              <a:t>( </a:t>
            </a:r>
            <a:r>
              <a:rPr lang="en-US" sz="1700" dirty="0" err="1" smtClean="0"/>
              <a:t>Rotation.Pitch</a:t>
            </a:r>
            <a:r>
              <a:rPr lang="en-US" sz="1700" dirty="0" smtClean="0"/>
              <a:t> );</a:t>
            </a:r>
          </a:p>
          <a:p>
            <a:pPr lvl="2">
              <a:buNone/>
            </a:pPr>
            <a:r>
              <a:rPr lang="en-US" sz="1700" dirty="0" smtClean="0"/>
              <a:t>      }</a:t>
            </a:r>
          </a:p>
          <a:p>
            <a:pPr lvl="2">
              <a:buNone/>
            </a:pPr>
            <a:endParaRPr lang="en-US" sz="1700" dirty="0" smtClean="0"/>
          </a:p>
          <a:p>
            <a:pPr lvl="2">
              <a:buNone/>
            </a:pPr>
            <a:r>
              <a:rPr lang="en-US" sz="1700" dirty="0" smtClean="0"/>
              <a:t>      </a:t>
            </a:r>
            <a:r>
              <a:rPr lang="en-US" sz="1700" dirty="0" err="1" smtClean="0"/>
              <a:t>Pawn.Acceleration</a:t>
            </a:r>
            <a:r>
              <a:rPr lang="en-US" sz="1700" dirty="0" smtClean="0"/>
              <a:t> = </a:t>
            </a:r>
            <a:r>
              <a:rPr lang="en-US" sz="1700" dirty="0" err="1" smtClean="0"/>
              <a:t>NewAccel</a:t>
            </a:r>
            <a:r>
              <a:rPr lang="en-US" sz="1700" dirty="0" smtClean="0"/>
              <a:t>;</a:t>
            </a:r>
          </a:p>
          <a:p>
            <a:pPr lvl="2">
              <a:buNone/>
            </a:pPr>
            <a:endParaRPr lang="en-US" sz="1700" dirty="0" smtClean="0"/>
          </a:p>
          <a:p>
            <a:pPr lvl="2">
              <a:buNone/>
            </a:pPr>
            <a:r>
              <a:rPr lang="en-US" sz="1700" dirty="0" smtClean="0"/>
              <a:t>        </a:t>
            </a:r>
            <a:r>
              <a:rPr lang="en-US" sz="1700" dirty="0" err="1" smtClean="0"/>
              <a:t>CheckJumpOrDuck</a:t>
            </a:r>
            <a:r>
              <a:rPr lang="en-US" sz="1700" dirty="0" smtClean="0"/>
              <a:t>();</a:t>
            </a:r>
          </a:p>
          <a:p>
            <a:pPr lvl="2">
              <a:buNone/>
            </a:pPr>
            <a:r>
              <a:rPr lang="en-US" sz="1700" dirty="0" smtClean="0"/>
              <a:t>    }</a:t>
            </a:r>
          </a:p>
          <a:p>
            <a:pPr lvl="2">
              <a:buNone/>
            </a:pPr>
            <a:r>
              <a:rPr lang="en-US" sz="1700" dirty="0" smtClean="0"/>
              <a:t>}</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Camera Control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this section we’ll go over several camera modes that you can have for your game</a:t>
            </a:r>
          </a:p>
          <a:p>
            <a:pPr lvl="1"/>
            <a:r>
              <a:rPr lang="en-US" dirty="0" smtClean="0"/>
              <a:t>1</a:t>
            </a:r>
            <a:r>
              <a:rPr lang="en-US" baseline="30000" dirty="0" smtClean="0"/>
              <a:t>st</a:t>
            </a:r>
            <a:r>
              <a:rPr lang="en-US" dirty="0" smtClean="0"/>
              <a:t> person (what it is in UDK)</a:t>
            </a:r>
          </a:p>
          <a:p>
            <a:pPr lvl="1"/>
            <a:r>
              <a:rPr lang="en-US" dirty="0" smtClean="0"/>
              <a:t>3</a:t>
            </a:r>
            <a:r>
              <a:rPr lang="en-US" baseline="30000" dirty="0" smtClean="0"/>
              <a:t>rd</a:t>
            </a:r>
            <a:r>
              <a:rPr lang="en-US" dirty="0" smtClean="0"/>
              <a:t> person (over the shoulder, player is mostly visible to the user)</a:t>
            </a:r>
          </a:p>
          <a:p>
            <a:pPr lvl="1"/>
            <a:r>
              <a:rPr lang="en-US" dirty="0" smtClean="0"/>
              <a:t>TOP DOWN (Great for mobile games)</a:t>
            </a:r>
          </a:p>
          <a:p>
            <a:pPr lvl="1"/>
            <a:r>
              <a:rPr lang="en-US" dirty="0" smtClean="0"/>
              <a:t>Isometric</a:t>
            </a:r>
            <a:r>
              <a:rPr lang="en-US" dirty="0"/>
              <a:t> </a:t>
            </a:r>
            <a:r>
              <a:rPr lang="en-US" dirty="0" smtClean="0"/>
              <a:t>(Diablo style)</a:t>
            </a:r>
          </a:p>
          <a:p>
            <a:pPr lvl="1"/>
            <a:r>
              <a:rPr lang="en-US" dirty="0" smtClean="0"/>
              <a:t>Side </a:t>
            </a:r>
            <a:r>
              <a:rPr lang="en-US" dirty="0" err="1" smtClean="0"/>
              <a:t>Scroller</a:t>
            </a:r>
            <a:endParaRPr lang="en-US" dirty="0" smtClean="0"/>
          </a:p>
          <a:p>
            <a:endParaRPr lang="en-US" dirty="0" smtClean="0"/>
          </a:p>
          <a:p>
            <a:r>
              <a:rPr lang="en-US" dirty="0" smtClean="0"/>
              <a:t>All of these come from the </a:t>
            </a:r>
            <a:r>
              <a:rPr lang="en-US" dirty="0" smtClean="0">
                <a:hlinkClick r:id="rId2"/>
              </a:rPr>
              <a:t>UDN website</a:t>
            </a:r>
            <a:r>
              <a:rPr lang="en-US" dirty="0" smtClean="0"/>
              <a:t>. So if you want to see what other people have done </a:t>
            </a:r>
            <a:r>
              <a:rPr lang="en-US" dirty="0" err="1" smtClean="0"/>
              <a:t>google</a:t>
            </a:r>
            <a:r>
              <a:rPr lang="en-US" dirty="0" smtClean="0"/>
              <a:t> </a:t>
            </a:r>
            <a:r>
              <a:rPr lang="en-US" i="1" dirty="0" smtClean="0"/>
              <a:t>changes to UDN camera types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Autofit/>
          </a:bodyPr>
          <a:lstStyle/>
          <a:p>
            <a:r>
              <a:rPr lang="en-US" sz="2800" dirty="0" smtClean="0"/>
              <a:t>We just adjusted a UDK State called </a:t>
            </a:r>
            <a:r>
              <a:rPr lang="en-US" sz="2800" i="1" dirty="0" err="1" smtClean="0"/>
              <a:t>PlayerWalking</a:t>
            </a:r>
            <a:r>
              <a:rPr lang="en-US" sz="2800" dirty="0" smtClean="0"/>
              <a:t> which is defined in </a:t>
            </a:r>
            <a:r>
              <a:rPr lang="en-US" sz="2800" i="1" dirty="0" err="1" smtClean="0"/>
              <a:t>UTPlayerController</a:t>
            </a:r>
            <a:r>
              <a:rPr lang="en-US" sz="2800" dirty="0" smtClean="0"/>
              <a:t> and now the player controller script you just made</a:t>
            </a:r>
          </a:p>
          <a:p>
            <a:r>
              <a:rPr lang="en-US" sz="2800" dirty="0" smtClean="0"/>
              <a:t>UDK States are games states and UDK allows programmers to handle them in Uscript. </a:t>
            </a:r>
          </a:p>
          <a:p>
            <a:r>
              <a:rPr lang="en-US" sz="2800" dirty="0" smtClean="0"/>
              <a:t>Each actor in the UDK world is in some state. </a:t>
            </a:r>
          </a:p>
          <a:p>
            <a:r>
              <a:rPr lang="en-US" sz="2800" dirty="0" smtClean="0"/>
              <a:t>So here we adjusted when our actor (our pawn) is in a state </a:t>
            </a:r>
            <a:r>
              <a:rPr lang="en-US" sz="2800" i="1" dirty="0" err="1" smtClean="0"/>
              <a:t>PlayerWalking</a:t>
            </a:r>
            <a:r>
              <a:rPr lang="en-US" sz="2800"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Autofit/>
          </a:bodyPr>
          <a:lstStyle/>
          <a:p>
            <a:r>
              <a:rPr lang="en-US" sz="2400" dirty="0" smtClean="0"/>
              <a:t>So when our Pawn enters that state we tell it to ignore some functions if we hit them (</a:t>
            </a:r>
            <a:r>
              <a:rPr lang="en-US" sz="2400" i="1" dirty="0" err="1" smtClean="0"/>
              <a:t>SeePlayer</a:t>
            </a:r>
            <a:r>
              <a:rPr lang="en-US" sz="2400" dirty="0" smtClean="0"/>
              <a:t>, </a:t>
            </a:r>
            <a:r>
              <a:rPr lang="en-US" sz="2400" i="1" dirty="0" err="1" smtClean="0"/>
              <a:t>HearNoise</a:t>
            </a:r>
            <a:r>
              <a:rPr lang="en-US" sz="2400" dirty="0" smtClean="0"/>
              <a:t>, and </a:t>
            </a:r>
            <a:r>
              <a:rPr lang="en-US" sz="2400" i="1" dirty="0" smtClean="0"/>
              <a:t>Bump</a:t>
            </a:r>
            <a:r>
              <a:rPr lang="en-US" sz="2400" dirty="0" smtClean="0"/>
              <a:t>) so this will skip those functions when called. </a:t>
            </a:r>
          </a:p>
          <a:p>
            <a:r>
              <a:rPr lang="en-US" sz="2400" dirty="0" smtClean="0"/>
              <a:t>In the state we have a function that defines how we want to handle how our pawn will move, rotate specifically. </a:t>
            </a:r>
          </a:p>
          <a:p>
            <a:r>
              <a:rPr lang="en-US" sz="2400" dirty="0" smtClean="0"/>
              <a:t>So as long as we have a pawn we’ll set the pawn’s acceleration then call the function </a:t>
            </a:r>
            <a:r>
              <a:rPr lang="en-US" sz="2400" i="1" dirty="0" err="1" smtClean="0"/>
              <a:t>CheckJumpOrDuck</a:t>
            </a:r>
            <a:r>
              <a:rPr lang="en-US" sz="2400" i="1" dirty="0" smtClean="0"/>
              <a:t>() </a:t>
            </a:r>
            <a:r>
              <a:rPr lang="en-US" sz="2400" dirty="0" smtClean="0"/>
              <a:t> which is just a function that sees if the player had called for a jump or duck movement since the last game loop.</a:t>
            </a:r>
          </a:p>
          <a:p>
            <a:r>
              <a:rPr lang="en-US" sz="2400" dirty="0" smtClean="0"/>
              <a:t>Now we need to adjust </a:t>
            </a:r>
            <a:r>
              <a:rPr lang="en-US" sz="2400" i="1" dirty="0" err="1" smtClean="0"/>
              <a:t>UpdateRotation</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a:buNone/>
            </a:pPr>
            <a:r>
              <a:rPr lang="en-US" sz="2400" dirty="0" smtClean="0"/>
              <a:t>function </a:t>
            </a:r>
            <a:r>
              <a:rPr lang="en-US" sz="2400" dirty="0" err="1" smtClean="0"/>
              <a:t>UpdateRotation</a:t>
            </a:r>
            <a:r>
              <a:rPr lang="en-US" sz="2400" dirty="0" smtClean="0"/>
              <a:t>( float </a:t>
            </a:r>
            <a:r>
              <a:rPr lang="en-US" sz="2400" dirty="0" err="1" smtClean="0"/>
              <a:t>DeltaTime</a:t>
            </a:r>
            <a:r>
              <a:rPr lang="en-US" sz="2400" dirty="0" smtClean="0"/>
              <a:t> )</a:t>
            </a:r>
          </a:p>
          <a:p>
            <a:pPr>
              <a:buNone/>
            </a:pPr>
            <a:r>
              <a:rPr lang="en-US" sz="2400" dirty="0" smtClean="0"/>
              <a:t>{</a:t>
            </a:r>
          </a:p>
          <a:p>
            <a:pPr>
              <a:buNone/>
            </a:pPr>
            <a:r>
              <a:rPr lang="en-US" sz="2400" dirty="0" smtClean="0"/>
              <a:t>   local Rotator   </a:t>
            </a:r>
            <a:r>
              <a:rPr lang="en-US" sz="2400" dirty="0" err="1" smtClean="0"/>
              <a:t>DeltaRot</a:t>
            </a:r>
            <a:r>
              <a:rPr lang="en-US" sz="2400" dirty="0" smtClean="0"/>
              <a:t>, </a:t>
            </a:r>
            <a:r>
              <a:rPr lang="en-US" sz="2400" dirty="0" err="1" smtClean="0"/>
              <a:t>newRotation</a:t>
            </a:r>
            <a:r>
              <a:rPr lang="en-US" sz="2400" dirty="0" smtClean="0"/>
              <a:t>, </a:t>
            </a:r>
            <a:r>
              <a:rPr lang="en-US" sz="2400" dirty="0" err="1" smtClean="0"/>
              <a:t>ViewRotation</a:t>
            </a:r>
            <a:r>
              <a:rPr lang="en-US" sz="2400" dirty="0" smtClean="0"/>
              <a:t>;</a:t>
            </a:r>
          </a:p>
          <a:p>
            <a:pPr>
              <a:buNone/>
            </a:pPr>
            <a:endParaRPr lang="en-US" sz="2400" dirty="0" smtClean="0"/>
          </a:p>
          <a:p>
            <a:pPr>
              <a:buNone/>
            </a:pPr>
            <a:r>
              <a:rPr lang="en-US" sz="2400" dirty="0" smtClean="0"/>
              <a:t>   </a:t>
            </a:r>
            <a:r>
              <a:rPr lang="en-US" sz="2400" dirty="0" err="1" smtClean="0"/>
              <a:t>ViewRotation</a:t>
            </a:r>
            <a:r>
              <a:rPr lang="en-US" sz="2400" dirty="0" smtClean="0"/>
              <a:t> = Rotation;</a:t>
            </a:r>
          </a:p>
          <a:p>
            <a:pPr>
              <a:buNone/>
            </a:pPr>
            <a:r>
              <a:rPr lang="en-US" sz="2400" dirty="0" smtClean="0"/>
              <a:t>   if (Pawn!=none)</a:t>
            </a:r>
          </a:p>
          <a:p>
            <a:pPr>
              <a:buNone/>
            </a:pPr>
            <a:r>
              <a:rPr lang="en-US" sz="2400" dirty="0" smtClean="0"/>
              <a:t>   {</a:t>
            </a:r>
          </a:p>
          <a:p>
            <a:pPr>
              <a:buNone/>
            </a:pPr>
            <a:r>
              <a:rPr lang="en-US" sz="2400" dirty="0" smtClean="0"/>
              <a:t>      </a:t>
            </a:r>
            <a:r>
              <a:rPr lang="en-US" sz="2400" dirty="0" err="1" smtClean="0"/>
              <a:t>Pawn.SetDesiredRotation</a:t>
            </a:r>
            <a:r>
              <a:rPr lang="en-US" sz="2400" dirty="0" smtClean="0"/>
              <a:t>(</a:t>
            </a:r>
            <a:r>
              <a:rPr lang="en-US" sz="2400" dirty="0" err="1" smtClean="0"/>
              <a:t>ViewRotation</a:t>
            </a:r>
            <a:r>
              <a:rPr lang="en-US" sz="2400" dirty="0" smtClean="0"/>
              <a:t>);</a:t>
            </a:r>
          </a:p>
          <a:p>
            <a:pPr>
              <a:buNone/>
            </a:pPr>
            <a:r>
              <a:rPr lang="en-US" sz="2400" dirty="0" smtClean="0"/>
              <a:t>   }</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a:buNone/>
            </a:pPr>
            <a:endParaRPr lang="en-US" dirty="0" smtClean="0"/>
          </a:p>
          <a:p>
            <a:pPr>
              <a:buNone/>
            </a:pPr>
            <a:r>
              <a:rPr lang="en-US" dirty="0" smtClean="0"/>
              <a:t>   </a:t>
            </a:r>
            <a:r>
              <a:rPr lang="en-US" sz="2400" dirty="0" smtClean="0"/>
              <a:t>// Calculate Delta to be applied on </a:t>
            </a:r>
            <a:r>
              <a:rPr lang="en-US" sz="2400" dirty="0" err="1" smtClean="0"/>
              <a:t>ViewRotation</a:t>
            </a:r>
            <a:endParaRPr lang="en-US" sz="2400" dirty="0" smtClean="0"/>
          </a:p>
          <a:p>
            <a:pPr>
              <a:buNone/>
            </a:pPr>
            <a:r>
              <a:rPr lang="en-US" sz="2400" dirty="0" smtClean="0"/>
              <a:t>   </a:t>
            </a:r>
            <a:r>
              <a:rPr lang="en-US" sz="2400" dirty="0" err="1" smtClean="0"/>
              <a:t>DeltaRot.Yaw</a:t>
            </a:r>
            <a:r>
              <a:rPr lang="en-US" sz="2400" dirty="0" smtClean="0"/>
              <a:t>   = </a:t>
            </a:r>
            <a:r>
              <a:rPr lang="en-US" sz="2400" dirty="0" err="1" smtClean="0"/>
              <a:t>PlayerInput.aTurn</a:t>
            </a:r>
            <a:r>
              <a:rPr lang="en-US" sz="2400" dirty="0" smtClean="0"/>
              <a:t>;</a:t>
            </a:r>
          </a:p>
          <a:p>
            <a:pPr>
              <a:buNone/>
            </a:pPr>
            <a:r>
              <a:rPr lang="en-US" sz="2400" dirty="0" smtClean="0"/>
              <a:t>   </a:t>
            </a:r>
            <a:r>
              <a:rPr lang="en-US" sz="2400" dirty="0" err="1" smtClean="0"/>
              <a:t>DeltaRot.Pitch</a:t>
            </a:r>
            <a:r>
              <a:rPr lang="en-US" sz="2400" dirty="0" smtClean="0"/>
              <a:t>   = </a:t>
            </a:r>
            <a:r>
              <a:rPr lang="en-US" sz="2400" dirty="0" err="1" smtClean="0"/>
              <a:t>PlayerInput.aLookUp</a:t>
            </a:r>
            <a:r>
              <a:rPr lang="en-US" sz="2400" dirty="0" smtClean="0"/>
              <a:t>;</a:t>
            </a:r>
          </a:p>
          <a:p>
            <a:pPr>
              <a:buNone/>
            </a:pPr>
            <a:endParaRPr lang="en-US" sz="2400" dirty="0" smtClean="0"/>
          </a:p>
          <a:p>
            <a:pPr>
              <a:buNone/>
            </a:pPr>
            <a:r>
              <a:rPr lang="en-US" sz="2400" dirty="0" smtClean="0"/>
              <a:t>   </a:t>
            </a:r>
            <a:r>
              <a:rPr lang="en-US" sz="2400" dirty="0" err="1" smtClean="0"/>
              <a:t>ProcessViewRotation</a:t>
            </a:r>
            <a:r>
              <a:rPr lang="en-US" sz="2400" dirty="0" smtClean="0"/>
              <a:t>( </a:t>
            </a:r>
            <a:r>
              <a:rPr lang="en-US" sz="2400" dirty="0" err="1" smtClean="0"/>
              <a:t>DeltaTime</a:t>
            </a:r>
            <a:r>
              <a:rPr lang="en-US" sz="2400" dirty="0" smtClean="0"/>
              <a:t>, </a:t>
            </a:r>
            <a:r>
              <a:rPr lang="en-US" sz="2400" dirty="0" err="1" smtClean="0"/>
              <a:t>ViewRotation</a:t>
            </a:r>
            <a:r>
              <a:rPr lang="en-US" sz="2400" dirty="0" smtClean="0"/>
              <a:t>, </a:t>
            </a:r>
            <a:r>
              <a:rPr lang="en-US" sz="2400" dirty="0" err="1" smtClean="0"/>
              <a:t>DeltaRot</a:t>
            </a:r>
            <a:r>
              <a:rPr lang="en-US" sz="2400" dirty="0" smtClean="0"/>
              <a:t> );</a:t>
            </a:r>
          </a:p>
          <a:p>
            <a:pPr>
              <a:buNone/>
            </a:pPr>
            <a:r>
              <a:rPr lang="en-US" sz="2400" dirty="0" smtClean="0"/>
              <a:t>   </a:t>
            </a:r>
            <a:r>
              <a:rPr lang="en-US" sz="2400" dirty="0" err="1" smtClean="0"/>
              <a:t>SetRotation</a:t>
            </a:r>
            <a:r>
              <a:rPr lang="en-US" sz="2400" dirty="0" smtClean="0"/>
              <a:t>(</a:t>
            </a:r>
            <a:r>
              <a:rPr lang="en-US" sz="2400" dirty="0" err="1" smtClean="0"/>
              <a:t>ViewRotation</a:t>
            </a:r>
            <a:r>
              <a:rPr lang="en-US" sz="2400" dirty="0" smtClean="0"/>
              <a:t>);</a:t>
            </a:r>
          </a:p>
          <a:p>
            <a:pPr>
              <a:buNone/>
            </a:pPr>
            <a:endParaRPr lang="en-US" sz="2400" dirty="0" smtClean="0"/>
          </a:p>
          <a:p>
            <a:pPr>
              <a:buNone/>
            </a:pPr>
            <a:r>
              <a:rPr lang="en-US" sz="2400" dirty="0" smtClean="0"/>
              <a:t>   </a:t>
            </a:r>
            <a:r>
              <a:rPr lang="en-US" sz="2400" dirty="0" err="1" smtClean="0"/>
              <a:t>NewRotation</a:t>
            </a:r>
            <a:r>
              <a:rPr lang="en-US" sz="2400" dirty="0" smtClean="0"/>
              <a:t> = </a:t>
            </a:r>
            <a:r>
              <a:rPr lang="en-US" sz="2400" dirty="0" err="1" smtClean="0"/>
              <a:t>ViewRotation</a:t>
            </a:r>
            <a:r>
              <a:rPr lang="en-US" sz="2400" dirty="0" smtClean="0"/>
              <a:t>;</a:t>
            </a:r>
          </a:p>
          <a:p>
            <a:pPr>
              <a:buNone/>
            </a:pPr>
            <a:r>
              <a:rPr lang="en-US" sz="2400" dirty="0" smtClean="0"/>
              <a:t>   </a:t>
            </a:r>
            <a:r>
              <a:rPr lang="en-US" sz="2400" dirty="0" err="1" smtClean="0"/>
              <a:t>NewRotation.Roll</a:t>
            </a:r>
            <a:r>
              <a:rPr lang="en-US" sz="2400" dirty="0" smtClean="0"/>
              <a:t> = </a:t>
            </a:r>
            <a:r>
              <a:rPr lang="en-US" sz="2400" dirty="0" err="1" smtClean="0"/>
              <a:t>Rotation.Roll</a:t>
            </a:r>
            <a:r>
              <a:rPr lang="en-US" sz="2400" dirty="0" smtClean="0"/>
              <a:t>;</a:t>
            </a:r>
          </a:p>
          <a:p>
            <a:pPr>
              <a:buNone/>
            </a:pPr>
            <a:endParaRPr lang="en-US" sz="2400" dirty="0" smtClean="0"/>
          </a:p>
          <a:p>
            <a:pPr>
              <a:buNone/>
            </a:pPr>
            <a:r>
              <a:rPr lang="en-US" sz="2400" dirty="0" smtClean="0"/>
              <a:t>   if ( Pawn != None )</a:t>
            </a:r>
          </a:p>
          <a:p>
            <a:pPr>
              <a:buNone/>
            </a:pPr>
            <a:r>
              <a:rPr lang="en-US" sz="2400" dirty="0" smtClean="0"/>
              <a:t>      </a:t>
            </a:r>
            <a:r>
              <a:rPr lang="en-US" sz="2400" dirty="0" err="1" smtClean="0"/>
              <a:t>Pawn.FaceRotation</a:t>
            </a:r>
            <a:r>
              <a:rPr lang="en-US" sz="2400" dirty="0" smtClean="0"/>
              <a:t>(</a:t>
            </a:r>
            <a:r>
              <a:rPr lang="en-US" sz="2400" dirty="0" err="1" smtClean="0"/>
              <a:t>NewRotation</a:t>
            </a:r>
            <a:r>
              <a:rPr lang="en-US" sz="2400" dirty="0" smtClean="0"/>
              <a:t>, </a:t>
            </a:r>
            <a:r>
              <a:rPr lang="en-US" sz="2400" dirty="0" err="1" smtClean="0"/>
              <a:t>deltatime</a:t>
            </a:r>
            <a:r>
              <a:rPr lang="en-US" sz="2400" dirty="0" smtClean="0"/>
              <a:t>);</a:t>
            </a:r>
          </a:p>
          <a:p>
            <a:pPr>
              <a:buNone/>
            </a:pPr>
            <a:r>
              <a:rPr lang="en-US" sz="2400" dirty="0" smtClean="0"/>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a:bodyPr>
          <a:lstStyle/>
          <a:p>
            <a:r>
              <a:rPr lang="en-US" sz="2800" i="1" dirty="0" err="1" smtClean="0"/>
              <a:t>UpdateRotation</a:t>
            </a:r>
            <a:r>
              <a:rPr lang="en-US" sz="2800" dirty="0" smtClean="0"/>
              <a:t> takes a variable </a:t>
            </a:r>
            <a:r>
              <a:rPr lang="en-US" sz="2800" i="1" dirty="0" smtClean="0"/>
              <a:t>delta time </a:t>
            </a:r>
            <a:r>
              <a:rPr lang="en-US" sz="2800" dirty="0" smtClean="0"/>
              <a:t>and uses that to process how much we want to adjust the rotation or our pawn. </a:t>
            </a:r>
          </a:p>
          <a:p>
            <a:r>
              <a:rPr lang="en-US" sz="2800" dirty="0" smtClean="0"/>
              <a:t>So we declare three </a:t>
            </a:r>
            <a:r>
              <a:rPr lang="en-US" sz="2800" i="1" dirty="0" smtClean="0"/>
              <a:t>Rotator</a:t>
            </a:r>
            <a:r>
              <a:rPr lang="en-US" sz="2800" dirty="0" smtClean="0"/>
              <a:t> objects where a rotator is an object that represents rotation in 3d space. </a:t>
            </a:r>
          </a:p>
          <a:p>
            <a:r>
              <a:rPr lang="en-US" sz="2800" dirty="0" smtClean="0"/>
              <a:t>It owns three </a:t>
            </a:r>
            <a:r>
              <a:rPr lang="en-US" sz="2800" dirty="0" err="1" smtClean="0"/>
              <a:t>int</a:t>
            </a:r>
            <a:r>
              <a:rPr lang="en-US" sz="2800" dirty="0" smtClean="0"/>
              <a:t> properties (</a:t>
            </a:r>
            <a:r>
              <a:rPr lang="en-US" sz="2800" i="1" dirty="0" smtClean="0"/>
              <a:t>pitch</a:t>
            </a:r>
            <a:r>
              <a:rPr lang="en-US" sz="2800" dirty="0" smtClean="0"/>
              <a:t>, </a:t>
            </a:r>
            <a:r>
              <a:rPr lang="en-US" sz="2800" i="1" dirty="0" smtClean="0"/>
              <a:t>yaw</a:t>
            </a:r>
            <a:r>
              <a:rPr lang="en-US" sz="2800" dirty="0" smtClean="0"/>
              <a:t>, and </a:t>
            </a:r>
            <a:r>
              <a:rPr lang="en-US" sz="2800" i="1" dirty="0" smtClean="0"/>
              <a:t>roll</a:t>
            </a:r>
            <a:r>
              <a:rPr lang="en-US" sz="2800" dirty="0" smtClean="0"/>
              <a:t>).</a:t>
            </a:r>
          </a:p>
          <a:p>
            <a:r>
              <a:rPr lang="en-US" sz="2800" dirty="0" smtClean="0"/>
              <a:t> So here we’re adjusting how the pawn will rotate.</a:t>
            </a:r>
          </a:p>
          <a:p>
            <a:r>
              <a:rPr lang="en-US" sz="2800" dirty="0" smtClean="0"/>
              <a:t>This needs to be implemented because as the player turns the camera must move with it.</a:t>
            </a:r>
            <a:endParaRPr lang="en-US" sz="2800"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we just did was update some attributes and functions from </a:t>
            </a:r>
            <a:r>
              <a:rPr lang="en-US" i="1" dirty="0" err="1" smtClean="0"/>
              <a:t>UTPawn</a:t>
            </a:r>
            <a:r>
              <a:rPr lang="en-US" dirty="0" smtClean="0"/>
              <a:t> and </a:t>
            </a:r>
            <a:r>
              <a:rPr lang="en-US" i="1" dirty="0" err="1" smtClean="0"/>
              <a:t>UTPlayerController</a:t>
            </a:r>
            <a:r>
              <a:rPr lang="en-US" dirty="0" smtClean="0"/>
              <a:t>. </a:t>
            </a:r>
          </a:p>
          <a:p>
            <a:r>
              <a:rPr lang="en-US" dirty="0" smtClean="0"/>
              <a:t>This will be a similar approach for top-down camera and a side-</a:t>
            </a:r>
            <a:r>
              <a:rPr lang="en-US" dirty="0" err="1" smtClean="0"/>
              <a:t>scroller</a:t>
            </a:r>
            <a:r>
              <a:rPr lang="en-US" dirty="0" smtClean="0"/>
              <a:t>.  </a:t>
            </a:r>
          </a:p>
          <a:p>
            <a:r>
              <a:rPr lang="en-US" dirty="0" smtClean="0"/>
              <a:t>A camera needs to be assigned to a pawn and must work with how we (the user) control our pawn (since computer players don’t use cameras). </a:t>
            </a:r>
          </a:p>
          <a:p>
            <a:r>
              <a:rPr lang="en-US" dirty="0" smtClean="0"/>
              <a:t>So it must properly rotate with the movement of the pawn when we use the keyboard, and it must move when we rotate it with the mouse. </a:t>
            </a:r>
          </a:p>
          <a:p>
            <a:r>
              <a:rPr lang="en-US" dirty="0" smtClean="0"/>
              <a:t>We need to allow it to properly interact with player states and the environment like </a:t>
            </a:r>
            <a:r>
              <a:rPr lang="en-US" i="1" dirty="0" err="1" smtClean="0"/>
              <a:t>PlayerWalking</a:t>
            </a:r>
            <a:r>
              <a:rPr lang="en-US" dirty="0" smtClean="0"/>
              <a:t> and ground collision.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a:bodyPr>
          <a:lstStyle/>
          <a:p>
            <a:r>
              <a:rPr lang="en-US" dirty="0" smtClean="0"/>
              <a:t>The final thing to do is in the Game class you created. </a:t>
            </a:r>
          </a:p>
          <a:p>
            <a:r>
              <a:rPr lang="en-US" dirty="0" smtClean="0"/>
              <a:t>Set it so it looks like this</a:t>
            </a:r>
          </a:p>
          <a:p>
            <a:pPr lvl="3">
              <a:buNone/>
            </a:pPr>
            <a:r>
              <a:rPr lang="en-US" sz="1400" dirty="0" smtClean="0">
                <a:latin typeface="Courier New" pitchFamily="49" charset="0"/>
                <a:cs typeface="Courier New" pitchFamily="49" charset="0"/>
              </a:rPr>
              <a:t>class </a:t>
            </a:r>
            <a:r>
              <a:rPr lang="en-US" sz="1400" dirty="0" err="1" smtClean="0">
                <a:latin typeface="Courier New" pitchFamily="49" charset="0"/>
                <a:cs typeface="Courier New" pitchFamily="49" charset="0"/>
              </a:rPr>
              <a:t>IntroGame</a:t>
            </a:r>
            <a:r>
              <a:rPr lang="en-US" sz="1400" dirty="0" smtClean="0">
                <a:latin typeface="Courier New" pitchFamily="49" charset="0"/>
                <a:cs typeface="Courier New" pitchFamily="49" charset="0"/>
              </a:rPr>
              <a:t> extends </a:t>
            </a:r>
            <a:r>
              <a:rPr lang="en-US" sz="1400" dirty="0" err="1" smtClean="0">
                <a:latin typeface="Courier New" pitchFamily="49" charset="0"/>
                <a:cs typeface="Courier New" pitchFamily="49" charset="0"/>
              </a:rPr>
              <a:t>UTDeathmatch</a:t>
            </a:r>
            <a:r>
              <a:rPr lang="en-US" sz="1400" dirty="0" smtClean="0">
                <a:latin typeface="Courier New" pitchFamily="49" charset="0"/>
                <a:cs typeface="Courier New" pitchFamily="49" charset="0"/>
              </a:rPr>
              <a:t>;</a:t>
            </a:r>
          </a:p>
          <a:p>
            <a:pPr lvl="3">
              <a:buNone/>
            </a:pPr>
            <a:endParaRPr lang="en-US" sz="1400" dirty="0" smtClean="0">
              <a:latin typeface="Courier New" pitchFamily="49" charset="0"/>
              <a:cs typeface="Courier New" pitchFamily="49" charset="0"/>
            </a:endParaRPr>
          </a:p>
          <a:p>
            <a:pPr lvl="3">
              <a:buNone/>
            </a:pPr>
            <a:r>
              <a:rPr lang="en-US" sz="1400" dirty="0" err="1" smtClean="0">
                <a:latin typeface="Courier New" pitchFamily="49" charset="0"/>
                <a:cs typeface="Courier New" pitchFamily="49" charset="0"/>
              </a:rPr>
              <a:t>DefaultProperties</a:t>
            </a:r>
            <a:endParaRPr lang="en-US" sz="1400" dirty="0" smtClean="0">
              <a:latin typeface="Courier New" pitchFamily="49" charset="0"/>
              <a:cs typeface="Courier New" pitchFamily="49" charset="0"/>
            </a:endParaRPr>
          </a:p>
          <a:p>
            <a:pPr lvl="3">
              <a:buNone/>
            </a:pPr>
            <a:r>
              <a:rPr lang="en-US" sz="1400" dirty="0" smtClean="0">
                <a:latin typeface="Courier New" pitchFamily="49" charset="0"/>
                <a:cs typeface="Courier New" pitchFamily="49" charset="0"/>
              </a:rPr>
              <a:t>{</a:t>
            </a:r>
          </a:p>
          <a:p>
            <a:pPr lvl="4">
              <a:buNone/>
            </a:pPr>
            <a:r>
              <a:rPr lang="en-US" sz="1400" dirty="0" err="1" smtClean="0">
                <a:latin typeface="Courier New" pitchFamily="49" charset="0"/>
                <a:cs typeface="Courier New" pitchFamily="49" charset="0"/>
              </a:rPr>
              <a:t>DefaultPawnClass</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class'UnrealScriptIntro.IntroPawn</a:t>
            </a:r>
            <a:r>
              <a:rPr lang="en-US" sz="1400" dirty="0" smtClean="0">
                <a:latin typeface="Courier New" pitchFamily="49" charset="0"/>
                <a:cs typeface="Courier New" pitchFamily="49" charset="0"/>
              </a:rPr>
              <a:t>'</a:t>
            </a:r>
          </a:p>
          <a:p>
            <a:pPr lvl="4">
              <a:buNone/>
            </a:pPr>
            <a:r>
              <a:rPr lang="en-US" sz="1400" dirty="0" err="1" smtClean="0">
                <a:latin typeface="Courier New" pitchFamily="49" charset="0"/>
                <a:cs typeface="Courier New" pitchFamily="49" charset="0"/>
              </a:rPr>
              <a:t>PlayerControllerClass</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class'UnrealScriptIntro.IntroPlayerController</a:t>
            </a:r>
            <a:r>
              <a:rPr lang="en-US" sz="1400" dirty="0" smtClean="0">
                <a:latin typeface="Courier New" pitchFamily="49" charset="0"/>
                <a:cs typeface="Courier New" pitchFamily="49" charset="0"/>
              </a:rPr>
              <a:t>'</a:t>
            </a:r>
          </a:p>
          <a:p>
            <a:pPr lvl="4">
              <a:buNone/>
            </a:pPr>
            <a:r>
              <a:rPr lang="en-US" sz="1400" dirty="0" err="1" smtClean="0">
                <a:latin typeface="Courier New" pitchFamily="49" charset="0"/>
                <a:cs typeface="Courier New" pitchFamily="49" charset="0"/>
              </a:rPr>
              <a:t>MapPrefixes</a:t>
            </a:r>
            <a:r>
              <a:rPr lang="en-US" sz="1400" dirty="0" smtClean="0">
                <a:latin typeface="Courier New" pitchFamily="49" charset="0"/>
                <a:cs typeface="Courier New" pitchFamily="49" charset="0"/>
              </a:rPr>
              <a:t>[0]="DM“ // or set the prefix to your type</a:t>
            </a:r>
          </a:p>
          <a:p>
            <a:pPr lvl="3">
              <a:buNone/>
            </a:pPr>
            <a:r>
              <a:rPr lang="en-US" sz="1400" dirty="0" smtClean="0">
                <a:latin typeface="Courier New" pitchFamily="49" charset="0"/>
                <a:cs typeface="Courier New" pitchFamily="49" charset="0"/>
              </a:rPr>
              <a:t>}</a:t>
            </a:r>
          </a:p>
          <a:p>
            <a:r>
              <a:rPr lang="en-US" dirty="0" smtClean="0"/>
              <a:t>Now we can use our 3</a:t>
            </a:r>
            <a:r>
              <a:rPr lang="en-US" baseline="30000" dirty="0" smtClean="0"/>
              <a:t>rd</a:t>
            </a:r>
            <a:r>
              <a:rPr lang="en-US" dirty="0" smtClean="0"/>
              <a:t> person camera!</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Simple like 3</a:t>
            </a:r>
            <a:r>
              <a:rPr lang="en-US" baseline="30000" dirty="0" smtClean="0"/>
              <a:t>rd</a:t>
            </a:r>
            <a:r>
              <a:rPr lang="en-US" dirty="0" smtClean="0"/>
              <a:t> or 1</a:t>
            </a:r>
            <a:r>
              <a:rPr lang="en-US" baseline="30000" dirty="0" smtClean="0"/>
              <a:t>st</a:t>
            </a:r>
            <a:r>
              <a:rPr lang="en-US" dirty="0" smtClean="0"/>
              <a:t> person, top down needs to adjust features in both the </a:t>
            </a:r>
            <a:r>
              <a:rPr lang="en-US" i="1" dirty="0" err="1" smtClean="0"/>
              <a:t>UTPawn</a:t>
            </a:r>
            <a:r>
              <a:rPr lang="en-US" dirty="0" smtClean="0"/>
              <a:t> and </a:t>
            </a:r>
            <a:r>
              <a:rPr lang="en-US" i="1" dirty="0" err="1" smtClean="0"/>
              <a:t>UTPlayerController</a:t>
            </a:r>
            <a:r>
              <a:rPr lang="en-US" dirty="0" smtClean="0"/>
              <a:t> classes.</a:t>
            </a:r>
          </a:p>
          <a:p>
            <a:r>
              <a:rPr lang="en-US" dirty="0" smtClean="0"/>
              <a:t>The key points that must be adjusted is that we need to make sure that the player can’t aim up to the sky or down to the ground anymore. This is because the camera can’t follow that movement anymore. A lock-on algorithm would be necessary to adjust the angle of the players weapon (see </a:t>
            </a:r>
            <a:r>
              <a:rPr lang="en-US" dirty="0" smtClean="0">
                <a:hlinkClick r:id="rId2"/>
              </a:rPr>
              <a:t>Alien Swarm</a:t>
            </a:r>
            <a:r>
              <a:rPr lang="en-US"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a:t>
            </a:r>
            <a:endParaRPr lang="en-US" dirty="0"/>
          </a:p>
        </p:txBody>
      </p:sp>
      <p:sp>
        <p:nvSpPr>
          <p:cNvPr id="3" name="Content Placeholder 2"/>
          <p:cNvSpPr>
            <a:spLocks noGrp="1"/>
          </p:cNvSpPr>
          <p:nvPr>
            <p:ph idx="1"/>
          </p:nvPr>
        </p:nvSpPr>
        <p:spPr/>
        <p:txBody>
          <a:bodyPr>
            <a:normAutofit/>
          </a:bodyPr>
          <a:lstStyle/>
          <a:p>
            <a:r>
              <a:rPr lang="en-US" dirty="0" smtClean="0"/>
              <a:t>We also need to set the position of the camera like how high it will be in the sky looking down at the player</a:t>
            </a:r>
          </a:p>
          <a:p>
            <a:r>
              <a:rPr lang="en-US" dirty="0" smtClean="0"/>
              <a:t>We need to set whether or not we’ll rotate the camera when we rotate the player (how the camera follows the player’s movement)</a:t>
            </a:r>
          </a:p>
          <a:p>
            <a:r>
              <a:rPr lang="en-US" dirty="0" smtClean="0"/>
              <a:t>So let’s get started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a:t>
            </a:r>
            <a:endParaRPr lang="en-US" dirty="0"/>
          </a:p>
        </p:txBody>
      </p:sp>
      <p:sp>
        <p:nvSpPr>
          <p:cNvPr id="3" name="Content Placeholder 2"/>
          <p:cNvSpPr>
            <a:spLocks noGrp="1"/>
          </p:cNvSpPr>
          <p:nvPr>
            <p:ph idx="1"/>
          </p:nvPr>
        </p:nvSpPr>
        <p:spPr/>
        <p:txBody>
          <a:bodyPr>
            <a:normAutofit/>
          </a:bodyPr>
          <a:lstStyle/>
          <a:p>
            <a:r>
              <a:rPr lang="en-US" sz="2800" dirty="0" smtClean="0"/>
              <a:t>Without ruining what we did with the third person camera game type (</a:t>
            </a:r>
            <a:r>
              <a:rPr lang="en-US" sz="2800" i="1" dirty="0" err="1" smtClean="0"/>
              <a:t>IntroGame</a:t>
            </a:r>
            <a:r>
              <a:rPr lang="en-US" sz="2800" dirty="0" smtClean="0"/>
              <a:t>) we’ll make a new game type to be used specifically for a top-down camera. </a:t>
            </a:r>
          </a:p>
          <a:p>
            <a:r>
              <a:rPr lang="en-US" sz="2800" dirty="0" smtClean="0"/>
              <a:t>Call it </a:t>
            </a:r>
            <a:r>
              <a:rPr lang="en-US" sz="2800" i="1" dirty="0" err="1" smtClean="0"/>
              <a:t>IntroTopDownGame</a:t>
            </a:r>
            <a:r>
              <a:rPr lang="en-US" sz="2800" dirty="0" smtClean="0"/>
              <a:t> .</a:t>
            </a:r>
          </a:p>
          <a:p>
            <a:r>
              <a:rPr lang="en-US" sz="2800" dirty="0" smtClean="0"/>
              <a:t> Copy or create a new level and adjust the world properties like before. </a:t>
            </a:r>
          </a:p>
          <a:p>
            <a:r>
              <a:rPr lang="en-US" sz="2800" dirty="0" smtClean="0"/>
              <a:t>Just make sure that’s the game type is selectable in the dropdown menus.</a:t>
            </a:r>
            <a:endParaRPr lang="en-US" sz="2800" dirty="0"/>
          </a:p>
        </p:txBody>
      </p:sp>
      <p:pic>
        <p:nvPicPr>
          <p:cNvPr id="4" name="Picture 2"/>
          <p:cNvPicPr>
            <a:picLocks noChangeAspect="1" noChangeArrowheads="1"/>
          </p:cNvPicPr>
          <p:nvPr/>
        </p:nvPicPr>
        <p:blipFill>
          <a:blip r:embed="rId2" cstate="print"/>
          <a:srcRect/>
          <a:stretch>
            <a:fillRect/>
          </a:stretch>
        </p:blipFill>
        <p:spPr bwMode="auto">
          <a:xfrm>
            <a:off x="3962400" y="5410200"/>
            <a:ext cx="4953000" cy="990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UDK Cameras</a:t>
            </a:r>
            <a:endParaRPr lang="en-US" dirty="0"/>
          </a:p>
        </p:txBody>
      </p:sp>
      <p:sp>
        <p:nvSpPr>
          <p:cNvPr id="3" name="Content Placeholder 2"/>
          <p:cNvSpPr>
            <a:spLocks noGrp="1"/>
          </p:cNvSpPr>
          <p:nvPr>
            <p:ph idx="1"/>
          </p:nvPr>
        </p:nvSpPr>
        <p:spPr/>
        <p:txBody>
          <a:bodyPr>
            <a:normAutofit/>
          </a:bodyPr>
          <a:lstStyle/>
          <a:p>
            <a:r>
              <a:rPr lang="en-US" sz="2800" dirty="0" smtClean="0"/>
              <a:t>No matter what camera you currently have you’re going to adjust the camera that is “attached” to the player. </a:t>
            </a:r>
          </a:p>
          <a:p>
            <a:r>
              <a:rPr lang="en-US" sz="2800" dirty="0" smtClean="0"/>
              <a:t>A </a:t>
            </a:r>
            <a:r>
              <a:rPr lang="en-US" sz="2800" i="1" dirty="0" err="1" smtClean="0"/>
              <a:t>PlayerController</a:t>
            </a:r>
            <a:r>
              <a:rPr lang="en-US" sz="2800" dirty="0" smtClean="0"/>
              <a:t> class communicates with the camera on the </a:t>
            </a:r>
            <a:r>
              <a:rPr lang="en-US" sz="2800" i="1" dirty="0" smtClean="0"/>
              <a:t>Pawn</a:t>
            </a:r>
            <a:r>
              <a:rPr lang="en-US" sz="2800" dirty="0" smtClean="0"/>
              <a:t> and a </a:t>
            </a:r>
            <a:r>
              <a:rPr lang="en-US" sz="2800" i="1" dirty="0" smtClean="0"/>
              <a:t>PC</a:t>
            </a:r>
            <a:r>
              <a:rPr lang="en-US" sz="2800" dirty="0" smtClean="0"/>
              <a:t> object is only used by human players because these </a:t>
            </a:r>
            <a:r>
              <a:rPr lang="en-US" sz="2800" i="1" dirty="0" err="1" smtClean="0"/>
              <a:t>PlayerControllers</a:t>
            </a:r>
            <a:r>
              <a:rPr lang="en-US" sz="2800" dirty="0" smtClean="0"/>
              <a:t> handle how our inputs control what the </a:t>
            </a:r>
            <a:r>
              <a:rPr lang="en-US" sz="2800" i="1" dirty="0" smtClean="0"/>
              <a:t>Pawn </a:t>
            </a:r>
            <a:r>
              <a:rPr lang="en-US" sz="2800" dirty="0" smtClean="0"/>
              <a:t>does. </a:t>
            </a:r>
          </a:p>
          <a:p>
            <a:r>
              <a:rPr lang="en-US" sz="2800" dirty="0" smtClean="0"/>
              <a:t>A computer player may use an AI class to control it’s pawn.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 Pawn Code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3600" dirty="0" smtClean="0"/>
              <a:t>Now create a new Pawn class. Call it </a:t>
            </a:r>
            <a:r>
              <a:rPr lang="en-US" sz="3600" i="1" dirty="0" err="1" smtClean="0"/>
              <a:t>IntroTopDownPawn</a:t>
            </a:r>
            <a:endParaRPr lang="en-US" sz="3600" dirty="0" smtClean="0">
              <a:latin typeface="Courier New" pitchFamily="49" charset="0"/>
              <a:cs typeface="Courier New" pitchFamily="49" charset="0"/>
            </a:endParaRPr>
          </a:p>
          <a:p>
            <a:pPr lvl="3">
              <a:buNone/>
            </a:pPr>
            <a:r>
              <a:rPr lang="en-US" sz="2300" dirty="0" smtClean="0">
                <a:latin typeface="Courier New" pitchFamily="49" charset="0"/>
                <a:cs typeface="Courier New" pitchFamily="49" charset="0"/>
              </a:rPr>
              <a:t> /</a:t>
            </a:r>
            <a:r>
              <a:rPr lang="en-US" sz="1900" dirty="0" smtClean="0">
                <a:latin typeface="Courier New" pitchFamily="49" charset="0"/>
                <a:cs typeface="Courier New" pitchFamily="49" charset="0"/>
              </a:rPr>
              <a:t>* A Modification of the </a:t>
            </a:r>
            <a:r>
              <a:rPr lang="en-US" sz="1900" dirty="0" err="1" smtClean="0">
                <a:latin typeface="Courier New" pitchFamily="49" charset="0"/>
                <a:cs typeface="Courier New" pitchFamily="49" charset="0"/>
              </a:rPr>
              <a:t>UTPawn</a:t>
            </a:r>
            <a:r>
              <a:rPr lang="en-US" sz="1900" dirty="0" smtClean="0">
                <a:latin typeface="Courier New" pitchFamily="49" charset="0"/>
                <a:cs typeface="Courier New" pitchFamily="49" charset="0"/>
              </a:rPr>
              <a:t> class to enable a top-down camera view</a:t>
            </a:r>
          </a:p>
          <a:p>
            <a:pPr lvl="3">
              <a:buNone/>
            </a:pPr>
            <a:r>
              <a:rPr lang="en-US" sz="1900" dirty="0" smtClean="0">
                <a:latin typeface="Courier New" pitchFamily="49" charset="0"/>
                <a:cs typeface="Courier New" pitchFamily="49" charset="0"/>
              </a:rPr>
              <a:t> */</a:t>
            </a:r>
          </a:p>
          <a:p>
            <a:pPr lvl="3">
              <a:buNone/>
            </a:pPr>
            <a:endParaRPr lang="en-US" sz="1900" dirty="0" smtClean="0">
              <a:latin typeface="Courier New" pitchFamily="49" charset="0"/>
              <a:cs typeface="Courier New" pitchFamily="49" charset="0"/>
            </a:endParaRPr>
          </a:p>
          <a:p>
            <a:pPr lvl="3">
              <a:buNone/>
            </a:pPr>
            <a:r>
              <a:rPr lang="en-US" sz="1900" dirty="0" smtClean="0">
                <a:latin typeface="Courier New" pitchFamily="49" charset="0"/>
                <a:cs typeface="Courier New" pitchFamily="49" charset="0"/>
              </a:rPr>
              <a:t>class </a:t>
            </a:r>
            <a:r>
              <a:rPr lang="en-US" sz="1900" dirty="0" err="1" smtClean="0">
                <a:latin typeface="Courier New" pitchFamily="49" charset="0"/>
                <a:cs typeface="Courier New" pitchFamily="49" charset="0"/>
              </a:rPr>
              <a:t>IntroTopDownPawn</a:t>
            </a:r>
            <a:r>
              <a:rPr lang="en-US" sz="1900" dirty="0" smtClean="0">
                <a:latin typeface="Courier New" pitchFamily="49" charset="0"/>
                <a:cs typeface="Courier New" pitchFamily="49" charset="0"/>
              </a:rPr>
              <a:t> extends </a:t>
            </a:r>
            <a:r>
              <a:rPr lang="en-US" sz="1900" dirty="0" err="1" smtClean="0">
                <a:latin typeface="Courier New" pitchFamily="49" charset="0"/>
                <a:cs typeface="Courier New" pitchFamily="49" charset="0"/>
              </a:rPr>
              <a:t>UTPawn</a:t>
            </a:r>
            <a:r>
              <a:rPr lang="en-US" sz="1900" dirty="0" smtClean="0">
                <a:latin typeface="Courier New" pitchFamily="49" charset="0"/>
                <a:cs typeface="Courier New" pitchFamily="49" charset="0"/>
              </a:rPr>
              <a:t>;</a:t>
            </a:r>
          </a:p>
          <a:p>
            <a:pPr lvl="3">
              <a:buNone/>
            </a:pPr>
            <a:endParaRPr lang="en-US" sz="1900" dirty="0" smtClean="0">
              <a:latin typeface="Courier New" pitchFamily="49" charset="0"/>
              <a:cs typeface="Courier New" pitchFamily="49" charset="0"/>
            </a:endParaRPr>
          </a:p>
          <a:p>
            <a:pPr lvl="3">
              <a:buNone/>
            </a:pPr>
            <a:r>
              <a:rPr lang="en-US" sz="1900" dirty="0" err="1" smtClean="0">
                <a:latin typeface="Courier New" pitchFamily="49" charset="0"/>
                <a:cs typeface="Courier New" pitchFamily="49" charset="0"/>
              </a:rPr>
              <a:t>var</a:t>
            </a:r>
            <a:r>
              <a:rPr lang="en-US" sz="1900" dirty="0" smtClean="0">
                <a:latin typeface="Courier New" pitchFamily="49" charset="0"/>
                <a:cs typeface="Courier New" pitchFamily="49" charset="0"/>
              </a:rPr>
              <a:t> float </a:t>
            </a:r>
            <a:r>
              <a:rPr lang="en-US" sz="1900" dirty="0" err="1" smtClean="0">
                <a:latin typeface="Courier New" pitchFamily="49" charset="0"/>
                <a:cs typeface="Courier New" pitchFamily="49" charset="0"/>
              </a:rPr>
              <a:t>CamOffsetDistance</a:t>
            </a:r>
            <a:r>
              <a:rPr lang="en-US" sz="1900" dirty="0" smtClean="0">
                <a:latin typeface="Courier New" pitchFamily="49" charset="0"/>
                <a:cs typeface="Courier New" pitchFamily="49" charset="0"/>
              </a:rPr>
              <a:t>; // How far we want our camera floating above our player</a:t>
            </a:r>
          </a:p>
          <a:p>
            <a:pPr lvl="3">
              <a:buNone/>
            </a:pPr>
            <a:r>
              <a:rPr lang="en-US" sz="1900" dirty="0" err="1" smtClean="0">
                <a:latin typeface="Courier New" pitchFamily="49" charset="0"/>
                <a:cs typeface="Courier New" pitchFamily="49" charset="0"/>
              </a:rPr>
              <a:t>var</a:t>
            </a: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bool</a:t>
            </a: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bFollowPlayerRotation</a:t>
            </a:r>
            <a:r>
              <a:rPr lang="en-US" sz="1900" dirty="0" smtClean="0">
                <a:latin typeface="Courier New" pitchFamily="49" charset="0"/>
                <a:cs typeface="Courier New" pitchFamily="49" charset="0"/>
              </a:rPr>
              <a:t>; // If TRUE the camera will rotate with the player</a:t>
            </a:r>
          </a:p>
          <a:p>
            <a:pPr lvl="3">
              <a:buNone/>
            </a:pPr>
            <a:endParaRPr lang="en-US" sz="2300" dirty="0" smtClean="0">
              <a:latin typeface="Courier New" pitchFamily="49" charset="0"/>
              <a:cs typeface="Courier New" pitchFamily="49"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 Pawn Code</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pPr lvl="3">
              <a:buNone/>
            </a:pPr>
            <a:endParaRPr lang="en-US" sz="2300" dirty="0" smtClean="0">
              <a:latin typeface="Courier New" pitchFamily="49" charset="0"/>
              <a:cs typeface="Courier New" pitchFamily="49" charset="0"/>
            </a:endParaRPr>
          </a:p>
          <a:p>
            <a:pPr lvl="3">
              <a:buNone/>
            </a:pPr>
            <a:r>
              <a:rPr lang="en-US" sz="2300" dirty="0" smtClean="0">
                <a:latin typeface="Courier New" pitchFamily="49" charset="0"/>
                <a:cs typeface="Courier New" pitchFamily="49" charset="0"/>
              </a:rPr>
              <a:t>// override to make player mesh visible by default</a:t>
            </a:r>
          </a:p>
          <a:p>
            <a:pPr lvl="3">
              <a:buNone/>
            </a:pPr>
            <a:r>
              <a:rPr lang="en-US" sz="2300" dirty="0" smtClean="0">
                <a:latin typeface="Courier New" pitchFamily="49" charset="0"/>
                <a:cs typeface="Courier New" pitchFamily="49" charset="0"/>
              </a:rPr>
              <a:t>simulated event </a:t>
            </a:r>
            <a:r>
              <a:rPr lang="en-US" sz="2300" dirty="0" err="1" smtClean="0">
                <a:latin typeface="Courier New" pitchFamily="49" charset="0"/>
                <a:cs typeface="Courier New" pitchFamily="49" charset="0"/>
              </a:rPr>
              <a:t>BecomeViewTarget</a:t>
            </a:r>
            <a:r>
              <a:rPr lang="en-US" sz="2300" dirty="0" smtClean="0">
                <a:latin typeface="Courier New" pitchFamily="49" charset="0"/>
                <a:cs typeface="Courier New" pitchFamily="49" charset="0"/>
              </a:rPr>
              <a:t>( </a:t>
            </a:r>
            <a:r>
              <a:rPr lang="en-US" sz="2300" dirty="0" err="1" smtClean="0">
                <a:latin typeface="Courier New" pitchFamily="49" charset="0"/>
                <a:cs typeface="Courier New" pitchFamily="49" charset="0"/>
              </a:rPr>
              <a:t>PlayerController</a:t>
            </a:r>
            <a:r>
              <a:rPr lang="en-US" sz="2300" dirty="0" smtClean="0">
                <a:latin typeface="Courier New" pitchFamily="49" charset="0"/>
                <a:cs typeface="Courier New" pitchFamily="49" charset="0"/>
              </a:rPr>
              <a:t> PC )</a:t>
            </a:r>
          </a:p>
          <a:p>
            <a:pPr lvl="3">
              <a:buNone/>
            </a:pPr>
            <a:r>
              <a:rPr lang="en-US" sz="2300" dirty="0" smtClean="0">
                <a:latin typeface="Courier New" pitchFamily="49" charset="0"/>
                <a:cs typeface="Courier New" pitchFamily="49" charset="0"/>
              </a:rPr>
              <a:t>{</a:t>
            </a:r>
          </a:p>
          <a:p>
            <a:pPr lvl="3">
              <a:buNone/>
            </a:pPr>
            <a:r>
              <a:rPr lang="en-US" sz="2300" dirty="0" smtClean="0">
                <a:latin typeface="Courier New" pitchFamily="49" charset="0"/>
                <a:cs typeface="Courier New" pitchFamily="49" charset="0"/>
              </a:rPr>
              <a:t>   local </a:t>
            </a:r>
            <a:r>
              <a:rPr lang="en-US" sz="2300" dirty="0" err="1" smtClean="0">
                <a:latin typeface="Courier New" pitchFamily="49" charset="0"/>
                <a:cs typeface="Courier New" pitchFamily="49" charset="0"/>
              </a:rPr>
              <a:t>UTPlayerController</a:t>
            </a:r>
            <a:r>
              <a:rPr lang="en-US" sz="2300" dirty="0" smtClean="0">
                <a:latin typeface="Courier New" pitchFamily="49" charset="0"/>
                <a:cs typeface="Courier New" pitchFamily="49" charset="0"/>
              </a:rPr>
              <a:t> UTPC;</a:t>
            </a:r>
          </a:p>
          <a:p>
            <a:pPr lvl="3">
              <a:buNone/>
            </a:pPr>
            <a:endParaRPr lang="en-US" sz="2300" dirty="0" smtClean="0">
              <a:latin typeface="Courier New" pitchFamily="49" charset="0"/>
              <a:cs typeface="Courier New" pitchFamily="49" charset="0"/>
            </a:endParaRPr>
          </a:p>
          <a:p>
            <a:pPr lvl="3">
              <a:buNone/>
            </a:pPr>
            <a:r>
              <a:rPr lang="en-US" sz="2300" dirty="0" smtClean="0">
                <a:latin typeface="Courier New" pitchFamily="49" charset="0"/>
                <a:cs typeface="Courier New" pitchFamily="49" charset="0"/>
              </a:rPr>
              <a:t>   </a:t>
            </a:r>
            <a:r>
              <a:rPr lang="en-US" sz="2300" dirty="0" err="1" smtClean="0">
                <a:latin typeface="Courier New" pitchFamily="49" charset="0"/>
                <a:cs typeface="Courier New" pitchFamily="49" charset="0"/>
              </a:rPr>
              <a:t>Super.BecomeViewTarget</a:t>
            </a:r>
            <a:r>
              <a:rPr lang="en-US" sz="2300" dirty="0" smtClean="0">
                <a:latin typeface="Courier New" pitchFamily="49" charset="0"/>
                <a:cs typeface="Courier New" pitchFamily="49" charset="0"/>
              </a:rPr>
              <a:t>(PC);</a:t>
            </a:r>
          </a:p>
          <a:p>
            <a:pPr lvl="3">
              <a:buNone/>
            </a:pPr>
            <a:endParaRPr lang="en-US" sz="2300" dirty="0" smtClean="0">
              <a:latin typeface="Courier New" pitchFamily="49" charset="0"/>
              <a:cs typeface="Courier New" pitchFamily="49" charset="0"/>
            </a:endParaRPr>
          </a:p>
          <a:p>
            <a:pPr lvl="3">
              <a:buNone/>
            </a:pPr>
            <a:r>
              <a:rPr lang="en-US" sz="2300" dirty="0" smtClean="0">
                <a:latin typeface="Courier New" pitchFamily="49" charset="0"/>
                <a:cs typeface="Courier New" pitchFamily="49" charset="0"/>
              </a:rPr>
              <a:t>   if (</a:t>
            </a:r>
            <a:r>
              <a:rPr lang="en-US" sz="2300" dirty="0" err="1" smtClean="0">
                <a:latin typeface="Courier New" pitchFamily="49" charset="0"/>
                <a:cs typeface="Courier New" pitchFamily="49" charset="0"/>
              </a:rPr>
              <a:t>LocalPlayer</a:t>
            </a:r>
            <a:r>
              <a:rPr lang="en-US" sz="2300" dirty="0" smtClean="0">
                <a:latin typeface="Courier New" pitchFamily="49" charset="0"/>
                <a:cs typeface="Courier New" pitchFamily="49" charset="0"/>
              </a:rPr>
              <a:t>(</a:t>
            </a:r>
            <a:r>
              <a:rPr lang="en-US" sz="2300" dirty="0" err="1" smtClean="0">
                <a:latin typeface="Courier New" pitchFamily="49" charset="0"/>
                <a:cs typeface="Courier New" pitchFamily="49" charset="0"/>
              </a:rPr>
              <a:t>PC.Player</a:t>
            </a:r>
            <a:r>
              <a:rPr lang="en-US" sz="2300" dirty="0" smtClean="0">
                <a:latin typeface="Courier New" pitchFamily="49" charset="0"/>
                <a:cs typeface="Courier New" pitchFamily="49" charset="0"/>
              </a:rPr>
              <a:t>) != None)</a:t>
            </a:r>
          </a:p>
          <a:p>
            <a:pPr lvl="3">
              <a:buNone/>
            </a:pPr>
            <a:r>
              <a:rPr lang="en-US" sz="2300" dirty="0" smtClean="0">
                <a:latin typeface="Courier New" pitchFamily="49" charset="0"/>
                <a:cs typeface="Courier New" pitchFamily="49" charset="0"/>
              </a:rPr>
              <a:t>   {</a:t>
            </a:r>
          </a:p>
          <a:p>
            <a:pPr lvl="3">
              <a:buNone/>
            </a:pPr>
            <a:r>
              <a:rPr lang="en-US" sz="2300" dirty="0" smtClean="0">
                <a:latin typeface="Courier New" pitchFamily="49" charset="0"/>
                <a:cs typeface="Courier New" pitchFamily="49" charset="0"/>
              </a:rPr>
              <a:t>      UTPC = </a:t>
            </a:r>
            <a:r>
              <a:rPr lang="en-US" sz="2300" dirty="0" err="1" smtClean="0">
                <a:latin typeface="Courier New" pitchFamily="49" charset="0"/>
                <a:cs typeface="Courier New" pitchFamily="49" charset="0"/>
              </a:rPr>
              <a:t>UTPlayerController</a:t>
            </a:r>
            <a:r>
              <a:rPr lang="en-US" sz="2300" dirty="0" smtClean="0">
                <a:latin typeface="Courier New" pitchFamily="49" charset="0"/>
                <a:cs typeface="Courier New" pitchFamily="49" charset="0"/>
              </a:rPr>
              <a:t>(PC);</a:t>
            </a:r>
          </a:p>
          <a:p>
            <a:pPr lvl="3">
              <a:buNone/>
            </a:pPr>
            <a:r>
              <a:rPr lang="en-US" sz="2300" dirty="0" smtClean="0">
                <a:latin typeface="Courier New" pitchFamily="49" charset="0"/>
                <a:cs typeface="Courier New" pitchFamily="49" charset="0"/>
              </a:rPr>
              <a:t>      if (UTPC != None)</a:t>
            </a:r>
          </a:p>
          <a:p>
            <a:pPr lvl="3">
              <a:buNone/>
            </a:pPr>
            <a:r>
              <a:rPr lang="en-US" sz="2300" dirty="0" smtClean="0">
                <a:latin typeface="Courier New" pitchFamily="49" charset="0"/>
                <a:cs typeface="Courier New" pitchFamily="49" charset="0"/>
              </a:rPr>
              <a:t>      {</a:t>
            </a:r>
          </a:p>
          <a:p>
            <a:pPr lvl="3">
              <a:buNone/>
            </a:pPr>
            <a:r>
              <a:rPr lang="en-US" sz="2300" dirty="0" smtClean="0">
                <a:latin typeface="Courier New" pitchFamily="49" charset="0"/>
                <a:cs typeface="Courier New" pitchFamily="49" charset="0"/>
              </a:rPr>
              <a:t>         //set player controller to behind view and make mesh visible</a:t>
            </a:r>
          </a:p>
          <a:p>
            <a:pPr lvl="3">
              <a:buNone/>
            </a:pPr>
            <a:r>
              <a:rPr lang="en-US" sz="2300" dirty="0" smtClean="0">
                <a:latin typeface="Courier New" pitchFamily="49" charset="0"/>
                <a:cs typeface="Courier New" pitchFamily="49" charset="0"/>
              </a:rPr>
              <a:t>         </a:t>
            </a:r>
            <a:r>
              <a:rPr lang="en-US" sz="2300" dirty="0" err="1" smtClean="0">
                <a:latin typeface="Courier New" pitchFamily="49" charset="0"/>
                <a:cs typeface="Courier New" pitchFamily="49" charset="0"/>
              </a:rPr>
              <a:t>UTPC.SetBehindView</a:t>
            </a:r>
            <a:r>
              <a:rPr lang="en-US" sz="2300" dirty="0" smtClean="0">
                <a:latin typeface="Courier New" pitchFamily="49" charset="0"/>
                <a:cs typeface="Courier New" pitchFamily="49" charset="0"/>
              </a:rPr>
              <a:t>(true);</a:t>
            </a:r>
          </a:p>
          <a:p>
            <a:pPr lvl="3">
              <a:buNone/>
            </a:pPr>
            <a:r>
              <a:rPr lang="en-US" sz="2300" dirty="0" smtClean="0">
                <a:latin typeface="Courier New" pitchFamily="49" charset="0"/>
                <a:cs typeface="Courier New" pitchFamily="49" charset="0"/>
              </a:rPr>
              <a:t>         </a:t>
            </a:r>
            <a:r>
              <a:rPr lang="en-US" sz="2300" dirty="0" err="1" smtClean="0">
                <a:latin typeface="Courier New" pitchFamily="49" charset="0"/>
                <a:cs typeface="Courier New" pitchFamily="49" charset="0"/>
              </a:rPr>
              <a:t>SetMeshVisibility</a:t>
            </a:r>
            <a:r>
              <a:rPr lang="en-US" sz="2300" dirty="0" smtClean="0">
                <a:latin typeface="Courier New" pitchFamily="49" charset="0"/>
                <a:cs typeface="Courier New" pitchFamily="49" charset="0"/>
              </a:rPr>
              <a:t>(</a:t>
            </a:r>
            <a:r>
              <a:rPr lang="en-US" sz="2300" dirty="0" err="1" smtClean="0">
                <a:latin typeface="Courier New" pitchFamily="49" charset="0"/>
                <a:cs typeface="Courier New" pitchFamily="49" charset="0"/>
              </a:rPr>
              <a:t>UTPC.bBehindView</a:t>
            </a:r>
            <a:r>
              <a:rPr lang="en-US" sz="2300" dirty="0" smtClean="0">
                <a:latin typeface="Courier New" pitchFamily="49" charset="0"/>
                <a:cs typeface="Courier New" pitchFamily="49" charset="0"/>
              </a:rPr>
              <a:t>);</a:t>
            </a:r>
          </a:p>
          <a:p>
            <a:pPr lvl="3">
              <a:buNone/>
            </a:pPr>
            <a:endParaRPr lang="en-US" sz="2300" dirty="0" smtClean="0">
              <a:latin typeface="Courier New" pitchFamily="49" charset="0"/>
              <a:cs typeface="Courier New" pitchFamily="49" charset="0"/>
            </a:endParaRPr>
          </a:p>
          <a:p>
            <a:pPr lvl="3">
              <a:buNone/>
            </a:pPr>
            <a:r>
              <a:rPr lang="en-US" sz="2300" dirty="0" smtClean="0">
                <a:latin typeface="Courier New" pitchFamily="49" charset="0"/>
                <a:cs typeface="Courier New" pitchFamily="49" charset="0"/>
              </a:rPr>
              <a:t> </a:t>
            </a:r>
            <a:r>
              <a:rPr lang="en-US" sz="2300" dirty="0" err="1" smtClean="0">
                <a:latin typeface="Courier New" pitchFamily="49" charset="0"/>
                <a:cs typeface="Courier New" pitchFamily="49" charset="0"/>
              </a:rPr>
              <a:t>UTPC.bNoCrosshair</a:t>
            </a:r>
            <a:r>
              <a:rPr lang="en-US" sz="2300" dirty="0" smtClean="0">
                <a:latin typeface="Courier New" pitchFamily="49" charset="0"/>
                <a:cs typeface="Courier New" pitchFamily="49" charset="0"/>
              </a:rPr>
              <a:t> = true; // We want to remove the crosshair when in a top down perspective</a:t>
            </a:r>
          </a:p>
          <a:p>
            <a:pPr lvl="3">
              <a:buNone/>
            </a:pPr>
            <a:r>
              <a:rPr lang="en-US" sz="2300" dirty="0" smtClean="0">
                <a:latin typeface="Courier New" pitchFamily="49" charset="0"/>
                <a:cs typeface="Courier New" pitchFamily="49" charset="0"/>
              </a:rPr>
              <a:t>      }</a:t>
            </a:r>
          </a:p>
          <a:p>
            <a:pPr lvl="3">
              <a:buNone/>
            </a:pPr>
            <a:r>
              <a:rPr lang="en-US" sz="2300" dirty="0" smtClean="0">
                <a:latin typeface="Courier New" pitchFamily="49" charset="0"/>
                <a:cs typeface="Courier New" pitchFamily="49" charset="0"/>
              </a:rPr>
              <a:t>   }</a:t>
            </a:r>
          </a:p>
          <a:p>
            <a:pPr lvl="3">
              <a:buNone/>
            </a:pPr>
            <a:r>
              <a:rPr lang="en-US" sz="2300" dirty="0" smtClean="0">
                <a:latin typeface="Courier New" pitchFamily="49" charset="0"/>
                <a:cs typeface="Courier New" pitchFamily="49" charset="0"/>
              </a:rPr>
              <a:t>}</a:t>
            </a:r>
          </a:p>
          <a:p>
            <a:pPr>
              <a:buNone/>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 Pawn Code</a:t>
            </a:r>
            <a:endParaRPr lang="en-US" dirty="0"/>
          </a:p>
        </p:txBody>
      </p:sp>
      <p:sp>
        <p:nvSpPr>
          <p:cNvPr id="3" name="Content Placeholder 2"/>
          <p:cNvSpPr>
            <a:spLocks noGrp="1"/>
          </p:cNvSpPr>
          <p:nvPr>
            <p:ph idx="1"/>
          </p:nvPr>
        </p:nvSpPr>
        <p:spPr/>
        <p:txBody>
          <a:bodyPr>
            <a:normAutofit fontScale="40000" lnSpcReduction="20000"/>
          </a:bodyPr>
          <a:lstStyle/>
          <a:p>
            <a:pPr lvl="2">
              <a:buNone/>
            </a:pPr>
            <a:r>
              <a:rPr lang="en-US" sz="2900" dirty="0" smtClean="0">
                <a:latin typeface="Courier New" pitchFamily="49" charset="0"/>
                <a:cs typeface="Courier New" pitchFamily="49" charset="0"/>
              </a:rPr>
              <a:t>// set the camera position and rotate around the Z axis if we're rotating with the player</a:t>
            </a:r>
          </a:p>
          <a:p>
            <a:pPr lvl="2">
              <a:buNone/>
            </a:pPr>
            <a:r>
              <a:rPr lang="en-US" sz="2900" dirty="0" smtClean="0">
                <a:latin typeface="Courier New" pitchFamily="49" charset="0"/>
                <a:cs typeface="Courier New" pitchFamily="49" charset="0"/>
              </a:rPr>
              <a:t>// when done return true</a:t>
            </a:r>
          </a:p>
          <a:p>
            <a:pPr lvl="2">
              <a:buNone/>
            </a:pPr>
            <a:r>
              <a:rPr lang="en-US" sz="2900" dirty="0" smtClean="0">
                <a:latin typeface="Courier New" pitchFamily="49" charset="0"/>
                <a:cs typeface="Courier New" pitchFamily="49" charset="0"/>
              </a:rPr>
              <a:t>simulated function </a:t>
            </a:r>
            <a:r>
              <a:rPr lang="en-US" sz="2900" dirty="0" err="1" smtClean="0">
                <a:latin typeface="Courier New" pitchFamily="49" charset="0"/>
                <a:cs typeface="Courier New" pitchFamily="49" charset="0"/>
              </a:rPr>
              <a:t>bool</a:t>
            </a:r>
            <a:r>
              <a:rPr lang="en-US" sz="2900" dirty="0" smtClean="0">
                <a:latin typeface="Courier New" pitchFamily="49" charset="0"/>
                <a:cs typeface="Courier New" pitchFamily="49" charset="0"/>
              </a:rPr>
              <a:t> </a:t>
            </a:r>
            <a:r>
              <a:rPr lang="en-US" sz="2900" dirty="0" err="1" smtClean="0">
                <a:latin typeface="Courier New" pitchFamily="49" charset="0"/>
                <a:cs typeface="Courier New" pitchFamily="49" charset="0"/>
              </a:rPr>
              <a:t>CalcCamera</a:t>
            </a:r>
            <a:r>
              <a:rPr lang="en-US" sz="2900" dirty="0" smtClean="0">
                <a:latin typeface="Courier New" pitchFamily="49" charset="0"/>
                <a:cs typeface="Courier New" pitchFamily="49" charset="0"/>
              </a:rPr>
              <a:t>( float </a:t>
            </a:r>
            <a:r>
              <a:rPr lang="en-US" sz="2900" dirty="0" err="1" smtClean="0">
                <a:latin typeface="Courier New" pitchFamily="49" charset="0"/>
                <a:cs typeface="Courier New" pitchFamily="49" charset="0"/>
              </a:rPr>
              <a:t>fDeltaTime</a:t>
            </a:r>
            <a:r>
              <a:rPr lang="en-US" sz="2900" dirty="0" smtClean="0">
                <a:latin typeface="Courier New" pitchFamily="49" charset="0"/>
                <a:cs typeface="Courier New" pitchFamily="49" charset="0"/>
              </a:rPr>
              <a:t>, out vector </a:t>
            </a:r>
            <a:r>
              <a:rPr lang="en-US" sz="2900" dirty="0" err="1" smtClean="0">
                <a:latin typeface="Courier New" pitchFamily="49" charset="0"/>
                <a:cs typeface="Courier New" pitchFamily="49" charset="0"/>
              </a:rPr>
              <a:t>out_CamLoc</a:t>
            </a:r>
            <a:r>
              <a:rPr lang="en-US" sz="2900" dirty="0" smtClean="0">
                <a:latin typeface="Courier New" pitchFamily="49" charset="0"/>
                <a:cs typeface="Courier New" pitchFamily="49" charset="0"/>
              </a:rPr>
              <a:t>, out rotator </a:t>
            </a:r>
            <a:r>
              <a:rPr lang="en-US" sz="2900" dirty="0" err="1" smtClean="0">
                <a:latin typeface="Courier New" pitchFamily="49" charset="0"/>
                <a:cs typeface="Courier New" pitchFamily="49" charset="0"/>
              </a:rPr>
              <a:t>out_CamRot</a:t>
            </a:r>
            <a:r>
              <a:rPr lang="en-US" sz="2900" dirty="0" smtClean="0">
                <a:latin typeface="Courier New" pitchFamily="49" charset="0"/>
                <a:cs typeface="Courier New" pitchFamily="49" charset="0"/>
              </a:rPr>
              <a:t>, out float </a:t>
            </a:r>
            <a:r>
              <a:rPr lang="en-US" sz="2900" dirty="0" err="1" smtClean="0">
                <a:latin typeface="Courier New" pitchFamily="49" charset="0"/>
                <a:cs typeface="Courier New" pitchFamily="49" charset="0"/>
              </a:rPr>
              <a:t>out_FOV</a:t>
            </a:r>
            <a:r>
              <a:rPr lang="en-US" sz="2900" dirty="0" smtClean="0">
                <a:latin typeface="Courier New" pitchFamily="49" charset="0"/>
                <a:cs typeface="Courier New" pitchFamily="49" charset="0"/>
              </a:rPr>
              <a:t> )</a:t>
            </a:r>
          </a:p>
          <a:p>
            <a:pPr lvl="2">
              <a:buNone/>
            </a:pPr>
            <a:r>
              <a:rPr lang="en-US" sz="2900" dirty="0" smtClean="0">
                <a:latin typeface="Courier New" pitchFamily="49" charset="0"/>
                <a:cs typeface="Courier New" pitchFamily="49" charset="0"/>
              </a:rPr>
              <a:t>{</a:t>
            </a:r>
          </a:p>
          <a:p>
            <a:pPr lvl="2">
              <a:buNone/>
            </a:pPr>
            <a:r>
              <a:rPr lang="en-US" sz="2900" dirty="0" smtClean="0">
                <a:latin typeface="Courier New" pitchFamily="49" charset="0"/>
                <a:cs typeface="Courier New" pitchFamily="49" charset="0"/>
              </a:rPr>
              <a:t>   </a:t>
            </a:r>
            <a:r>
              <a:rPr lang="en-US" sz="2900" dirty="0" err="1" smtClean="0">
                <a:latin typeface="Courier New" pitchFamily="49" charset="0"/>
                <a:cs typeface="Courier New" pitchFamily="49" charset="0"/>
              </a:rPr>
              <a:t>out_CamLoc</a:t>
            </a:r>
            <a:r>
              <a:rPr lang="en-US" sz="2900" dirty="0" smtClean="0">
                <a:latin typeface="Courier New" pitchFamily="49" charset="0"/>
                <a:cs typeface="Courier New" pitchFamily="49" charset="0"/>
              </a:rPr>
              <a:t> = Location;</a:t>
            </a:r>
          </a:p>
          <a:p>
            <a:pPr lvl="2">
              <a:buNone/>
            </a:pPr>
            <a:r>
              <a:rPr lang="en-US" sz="2900" dirty="0" smtClean="0">
                <a:latin typeface="Courier New" pitchFamily="49" charset="0"/>
                <a:cs typeface="Courier New" pitchFamily="49" charset="0"/>
              </a:rPr>
              <a:t>   </a:t>
            </a:r>
            <a:r>
              <a:rPr lang="en-US" sz="2900" dirty="0" err="1" smtClean="0">
                <a:latin typeface="Courier New" pitchFamily="49" charset="0"/>
                <a:cs typeface="Courier New" pitchFamily="49" charset="0"/>
              </a:rPr>
              <a:t>out_CamLoc.Z</a:t>
            </a:r>
            <a:r>
              <a:rPr lang="en-US" sz="2900" dirty="0" smtClean="0">
                <a:latin typeface="Courier New" pitchFamily="49" charset="0"/>
                <a:cs typeface="Courier New" pitchFamily="49" charset="0"/>
              </a:rPr>
              <a:t> += </a:t>
            </a:r>
            <a:r>
              <a:rPr lang="en-US" sz="2900" dirty="0" err="1" smtClean="0">
                <a:latin typeface="Courier New" pitchFamily="49" charset="0"/>
                <a:cs typeface="Courier New" pitchFamily="49" charset="0"/>
              </a:rPr>
              <a:t>CamOffsetDistance</a:t>
            </a:r>
            <a:r>
              <a:rPr lang="en-US" sz="2900" dirty="0" smtClean="0">
                <a:latin typeface="Courier New" pitchFamily="49" charset="0"/>
                <a:cs typeface="Courier New" pitchFamily="49" charset="0"/>
              </a:rPr>
              <a:t>;</a:t>
            </a:r>
          </a:p>
          <a:p>
            <a:pPr lvl="2">
              <a:buNone/>
            </a:pPr>
            <a:endParaRPr lang="en-US" sz="2900" dirty="0" smtClean="0">
              <a:latin typeface="Courier New" pitchFamily="49" charset="0"/>
              <a:cs typeface="Courier New" pitchFamily="49" charset="0"/>
            </a:endParaRPr>
          </a:p>
          <a:p>
            <a:pPr lvl="2">
              <a:buNone/>
            </a:pPr>
            <a:r>
              <a:rPr lang="en-US" sz="2900" dirty="0" smtClean="0">
                <a:latin typeface="Courier New" pitchFamily="49" charset="0"/>
                <a:cs typeface="Courier New" pitchFamily="49" charset="0"/>
              </a:rPr>
              <a:t>   if(!</a:t>
            </a:r>
            <a:r>
              <a:rPr lang="en-US" sz="2900" dirty="0" err="1" smtClean="0">
                <a:latin typeface="Courier New" pitchFamily="49" charset="0"/>
                <a:cs typeface="Courier New" pitchFamily="49" charset="0"/>
              </a:rPr>
              <a:t>bFollowPlayerRotation</a:t>
            </a:r>
            <a:r>
              <a:rPr lang="en-US" sz="2900" dirty="0" smtClean="0">
                <a:latin typeface="Courier New" pitchFamily="49" charset="0"/>
                <a:cs typeface="Courier New" pitchFamily="49" charset="0"/>
              </a:rPr>
              <a:t>)</a:t>
            </a:r>
          </a:p>
          <a:p>
            <a:pPr lvl="2">
              <a:buNone/>
            </a:pPr>
            <a:r>
              <a:rPr lang="en-US" sz="2900" dirty="0" smtClean="0">
                <a:latin typeface="Courier New" pitchFamily="49" charset="0"/>
                <a:cs typeface="Courier New" pitchFamily="49" charset="0"/>
              </a:rPr>
              <a:t>   {</a:t>
            </a:r>
          </a:p>
          <a:p>
            <a:pPr lvl="2">
              <a:buNone/>
            </a:pPr>
            <a:r>
              <a:rPr lang="en-US" sz="2900" dirty="0" smtClean="0">
                <a:latin typeface="Courier New" pitchFamily="49" charset="0"/>
                <a:cs typeface="Courier New" pitchFamily="49" charset="0"/>
              </a:rPr>
              <a:t>      </a:t>
            </a:r>
            <a:r>
              <a:rPr lang="en-US" sz="2900" dirty="0" err="1" smtClean="0">
                <a:latin typeface="Courier New" pitchFamily="49" charset="0"/>
                <a:cs typeface="Courier New" pitchFamily="49" charset="0"/>
              </a:rPr>
              <a:t>out_CamRot.Pitch</a:t>
            </a:r>
            <a:r>
              <a:rPr lang="en-US" sz="2900" dirty="0" smtClean="0">
                <a:latin typeface="Courier New" pitchFamily="49" charset="0"/>
                <a:cs typeface="Courier New" pitchFamily="49" charset="0"/>
              </a:rPr>
              <a:t> = -16384;</a:t>
            </a:r>
          </a:p>
          <a:p>
            <a:pPr lvl="2">
              <a:buNone/>
            </a:pPr>
            <a:r>
              <a:rPr lang="en-US" sz="2900" dirty="0" smtClean="0">
                <a:latin typeface="Courier New" pitchFamily="49" charset="0"/>
                <a:cs typeface="Courier New" pitchFamily="49" charset="0"/>
              </a:rPr>
              <a:t>      </a:t>
            </a:r>
            <a:r>
              <a:rPr lang="en-US" sz="2900" dirty="0" err="1" smtClean="0">
                <a:latin typeface="Courier New" pitchFamily="49" charset="0"/>
                <a:cs typeface="Courier New" pitchFamily="49" charset="0"/>
              </a:rPr>
              <a:t>out_CamRot.Yaw</a:t>
            </a:r>
            <a:r>
              <a:rPr lang="en-US" sz="2900" dirty="0" smtClean="0">
                <a:latin typeface="Courier New" pitchFamily="49" charset="0"/>
                <a:cs typeface="Courier New" pitchFamily="49" charset="0"/>
              </a:rPr>
              <a:t> = 0;</a:t>
            </a:r>
          </a:p>
          <a:p>
            <a:pPr lvl="2">
              <a:buNone/>
            </a:pPr>
            <a:r>
              <a:rPr lang="en-US" sz="2900" dirty="0" smtClean="0">
                <a:latin typeface="Courier New" pitchFamily="49" charset="0"/>
                <a:cs typeface="Courier New" pitchFamily="49" charset="0"/>
              </a:rPr>
              <a:t>      </a:t>
            </a:r>
            <a:r>
              <a:rPr lang="en-US" sz="2900" dirty="0" err="1" smtClean="0">
                <a:latin typeface="Courier New" pitchFamily="49" charset="0"/>
                <a:cs typeface="Courier New" pitchFamily="49" charset="0"/>
              </a:rPr>
              <a:t>out_CamRot.Roll</a:t>
            </a:r>
            <a:r>
              <a:rPr lang="en-US" sz="2900" dirty="0" smtClean="0">
                <a:latin typeface="Courier New" pitchFamily="49" charset="0"/>
                <a:cs typeface="Courier New" pitchFamily="49" charset="0"/>
              </a:rPr>
              <a:t> = 0;</a:t>
            </a:r>
          </a:p>
          <a:p>
            <a:pPr lvl="2">
              <a:buNone/>
            </a:pPr>
            <a:r>
              <a:rPr lang="en-US" sz="2900" dirty="0" smtClean="0">
                <a:latin typeface="Courier New" pitchFamily="49" charset="0"/>
                <a:cs typeface="Courier New" pitchFamily="49" charset="0"/>
              </a:rPr>
              <a:t>   }</a:t>
            </a:r>
          </a:p>
          <a:p>
            <a:pPr lvl="2">
              <a:buNone/>
            </a:pPr>
            <a:r>
              <a:rPr lang="en-US" sz="2900" dirty="0" smtClean="0">
                <a:latin typeface="Courier New" pitchFamily="49" charset="0"/>
                <a:cs typeface="Courier New" pitchFamily="49" charset="0"/>
              </a:rPr>
              <a:t>   else</a:t>
            </a:r>
          </a:p>
          <a:p>
            <a:pPr lvl="2">
              <a:buNone/>
            </a:pPr>
            <a:r>
              <a:rPr lang="en-US" sz="2900" dirty="0" smtClean="0">
                <a:latin typeface="Courier New" pitchFamily="49" charset="0"/>
                <a:cs typeface="Courier New" pitchFamily="49" charset="0"/>
              </a:rPr>
              <a:t>   {</a:t>
            </a:r>
          </a:p>
          <a:p>
            <a:pPr lvl="2">
              <a:buNone/>
            </a:pPr>
            <a:r>
              <a:rPr lang="en-US" sz="2900" dirty="0" smtClean="0">
                <a:latin typeface="Courier New" pitchFamily="49" charset="0"/>
                <a:cs typeface="Courier New" pitchFamily="49" charset="0"/>
              </a:rPr>
              <a:t>      </a:t>
            </a:r>
            <a:r>
              <a:rPr lang="en-US" sz="2900" dirty="0" err="1" smtClean="0">
                <a:latin typeface="Courier New" pitchFamily="49" charset="0"/>
                <a:cs typeface="Courier New" pitchFamily="49" charset="0"/>
              </a:rPr>
              <a:t>out_CamRot.Pitch</a:t>
            </a:r>
            <a:r>
              <a:rPr lang="en-US" sz="2900" dirty="0" smtClean="0">
                <a:latin typeface="Courier New" pitchFamily="49" charset="0"/>
                <a:cs typeface="Courier New" pitchFamily="49" charset="0"/>
              </a:rPr>
              <a:t> = -16384;</a:t>
            </a:r>
          </a:p>
          <a:p>
            <a:pPr lvl="2">
              <a:buNone/>
            </a:pPr>
            <a:r>
              <a:rPr lang="en-US" sz="2900" dirty="0" smtClean="0">
                <a:latin typeface="Courier New" pitchFamily="49" charset="0"/>
                <a:cs typeface="Courier New" pitchFamily="49" charset="0"/>
              </a:rPr>
              <a:t>      </a:t>
            </a:r>
            <a:r>
              <a:rPr lang="en-US" sz="2900" dirty="0" err="1" smtClean="0">
                <a:latin typeface="Courier New" pitchFamily="49" charset="0"/>
                <a:cs typeface="Courier New" pitchFamily="49" charset="0"/>
              </a:rPr>
              <a:t>out_CamRot.Yaw</a:t>
            </a:r>
            <a:r>
              <a:rPr lang="en-US" sz="2900" dirty="0" smtClean="0">
                <a:latin typeface="Courier New" pitchFamily="49" charset="0"/>
                <a:cs typeface="Courier New" pitchFamily="49" charset="0"/>
              </a:rPr>
              <a:t> = </a:t>
            </a:r>
            <a:r>
              <a:rPr lang="en-US" sz="2900" dirty="0" err="1" smtClean="0">
                <a:latin typeface="Courier New" pitchFamily="49" charset="0"/>
                <a:cs typeface="Courier New" pitchFamily="49" charset="0"/>
              </a:rPr>
              <a:t>Rotation.Yaw</a:t>
            </a:r>
            <a:r>
              <a:rPr lang="en-US" sz="2900" dirty="0" smtClean="0">
                <a:latin typeface="Courier New" pitchFamily="49" charset="0"/>
                <a:cs typeface="Courier New" pitchFamily="49" charset="0"/>
              </a:rPr>
              <a:t>;</a:t>
            </a:r>
          </a:p>
          <a:p>
            <a:pPr lvl="2">
              <a:buNone/>
            </a:pPr>
            <a:r>
              <a:rPr lang="en-US" sz="2900" dirty="0" smtClean="0">
                <a:latin typeface="Courier New" pitchFamily="49" charset="0"/>
                <a:cs typeface="Courier New" pitchFamily="49" charset="0"/>
              </a:rPr>
              <a:t>      </a:t>
            </a:r>
            <a:r>
              <a:rPr lang="en-US" sz="2900" dirty="0" err="1" smtClean="0">
                <a:latin typeface="Courier New" pitchFamily="49" charset="0"/>
                <a:cs typeface="Courier New" pitchFamily="49" charset="0"/>
              </a:rPr>
              <a:t>out_CamRot.Roll</a:t>
            </a:r>
            <a:r>
              <a:rPr lang="en-US" sz="2900" dirty="0" smtClean="0">
                <a:latin typeface="Courier New" pitchFamily="49" charset="0"/>
                <a:cs typeface="Courier New" pitchFamily="49" charset="0"/>
              </a:rPr>
              <a:t> = 0;</a:t>
            </a:r>
          </a:p>
          <a:p>
            <a:pPr lvl="2">
              <a:buNone/>
            </a:pPr>
            <a:r>
              <a:rPr lang="en-US" sz="2900" dirty="0" smtClean="0">
                <a:latin typeface="Courier New" pitchFamily="49" charset="0"/>
                <a:cs typeface="Courier New" pitchFamily="49" charset="0"/>
              </a:rPr>
              <a:t>   }</a:t>
            </a:r>
          </a:p>
          <a:p>
            <a:pPr lvl="2">
              <a:buNone/>
            </a:pPr>
            <a:endParaRPr lang="en-US" sz="2900" dirty="0" smtClean="0">
              <a:latin typeface="Courier New" pitchFamily="49" charset="0"/>
              <a:cs typeface="Courier New" pitchFamily="49" charset="0"/>
            </a:endParaRPr>
          </a:p>
          <a:p>
            <a:pPr lvl="2">
              <a:buNone/>
            </a:pPr>
            <a:r>
              <a:rPr lang="en-US" sz="2900" dirty="0" smtClean="0">
                <a:latin typeface="Courier New" pitchFamily="49" charset="0"/>
                <a:cs typeface="Courier New" pitchFamily="49" charset="0"/>
              </a:rPr>
              <a:t>   return true;</a:t>
            </a:r>
          </a:p>
          <a:p>
            <a:pPr lvl="2">
              <a:buNone/>
            </a:pPr>
            <a:r>
              <a:rPr lang="en-US" sz="2900" dirty="0" smtClean="0">
                <a:latin typeface="Courier New" pitchFamily="49" charset="0"/>
                <a:cs typeface="Courier New" pitchFamily="49" charset="0"/>
              </a:rPr>
              <a:t>}</a:t>
            </a:r>
          </a:p>
          <a:p>
            <a:pPr lvl="2">
              <a:buNone/>
            </a:pPr>
            <a:endParaRPr lang="en-US" dirty="0" smtClean="0"/>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 Pawn Code</a:t>
            </a:r>
            <a:endParaRPr lang="en-US" dirty="0"/>
          </a:p>
        </p:txBody>
      </p:sp>
      <p:sp>
        <p:nvSpPr>
          <p:cNvPr id="3" name="Content Placeholder 2"/>
          <p:cNvSpPr>
            <a:spLocks noGrp="1"/>
          </p:cNvSpPr>
          <p:nvPr>
            <p:ph idx="1"/>
          </p:nvPr>
        </p:nvSpPr>
        <p:spPr/>
        <p:txBody>
          <a:bodyPr>
            <a:normAutofit fontScale="47500" lnSpcReduction="20000"/>
          </a:bodyPr>
          <a:lstStyle/>
          <a:p>
            <a:pPr lvl="2">
              <a:buNone/>
            </a:pPr>
            <a:r>
              <a:rPr lang="en-US" sz="2500" dirty="0" smtClean="0">
                <a:latin typeface="Courier New" pitchFamily="49" charset="0"/>
                <a:cs typeface="Courier New" pitchFamily="49" charset="0"/>
              </a:rPr>
              <a:t>/**</a:t>
            </a:r>
          </a:p>
          <a:p>
            <a:pPr lvl="2">
              <a:buNone/>
            </a:pPr>
            <a:r>
              <a:rPr lang="en-US" sz="2500" dirty="0" smtClean="0">
                <a:latin typeface="Courier New" pitchFamily="49" charset="0"/>
                <a:cs typeface="Courier New" pitchFamily="49" charset="0"/>
              </a:rPr>
              <a:t> * returns base Aim Rotation without any adjustment (no aim error, no </a:t>
            </a:r>
            <a:r>
              <a:rPr lang="en-US" sz="2500" dirty="0" err="1" smtClean="0">
                <a:latin typeface="Courier New" pitchFamily="49" charset="0"/>
                <a:cs typeface="Courier New" pitchFamily="49" charset="0"/>
              </a:rPr>
              <a:t>autolock</a:t>
            </a:r>
            <a:r>
              <a:rPr lang="en-US" sz="2500" dirty="0" smtClean="0">
                <a:latin typeface="Courier New" pitchFamily="49" charset="0"/>
                <a:cs typeface="Courier New" pitchFamily="49" charset="0"/>
              </a:rPr>
              <a:t>, no adhesion.. just clean initial aim rotation!)</a:t>
            </a:r>
          </a:p>
          <a:p>
            <a:pPr lvl="2">
              <a:buNone/>
            </a:pPr>
            <a:r>
              <a:rPr lang="en-US" sz="2500" dirty="0" smtClean="0">
                <a:latin typeface="Courier New" pitchFamily="49" charset="0"/>
                <a:cs typeface="Courier New" pitchFamily="49" charset="0"/>
              </a:rPr>
              <a:t> */</a:t>
            </a:r>
          </a:p>
          <a:p>
            <a:pPr lvl="2">
              <a:buNone/>
            </a:pPr>
            <a:r>
              <a:rPr lang="en-US" sz="2500" dirty="0" smtClean="0">
                <a:latin typeface="Courier New" pitchFamily="49" charset="0"/>
                <a:cs typeface="Courier New" pitchFamily="49" charset="0"/>
              </a:rPr>
              <a:t>simulated singular event Rotator </a:t>
            </a:r>
            <a:r>
              <a:rPr lang="en-US" sz="2500" dirty="0" err="1" smtClean="0">
                <a:latin typeface="Courier New" pitchFamily="49" charset="0"/>
                <a:cs typeface="Courier New" pitchFamily="49" charset="0"/>
              </a:rPr>
              <a:t>GetBaseAimRotation</a:t>
            </a:r>
            <a:r>
              <a:rPr lang="en-US" sz="2500" dirty="0" smtClean="0">
                <a:latin typeface="Courier New" pitchFamily="49" charset="0"/>
                <a:cs typeface="Courier New" pitchFamily="49" charset="0"/>
              </a:rPr>
              <a:t>()</a:t>
            </a:r>
          </a:p>
          <a:p>
            <a:pPr lvl="2">
              <a:buNone/>
            </a:pPr>
            <a:r>
              <a:rPr lang="en-US" sz="2500" dirty="0" smtClean="0">
                <a:latin typeface="Courier New" pitchFamily="49" charset="0"/>
                <a:cs typeface="Courier New" pitchFamily="49" charset="0"/>
              </a:rPr>
              <a:t>{</a:t>
            </a:r>
          </a:p>
          <a:p>
            <a:pPr lvl="2">
              <a:buNone/>
            </a:pPr>
            <a:r>
              <a:rPr lang="en-US" sz="2500" dirty="0" smtClean="0">
                <a:latin typeface="Courier New" pitchFamily="49" charset="0"/>
                <a:cs typeface="Courier New" pitchFamily="49" charset="0"/>
              </a:rPr>
              <a:t>   local rotator </a:t>
            </a:r>
            <a:r>
              <a:rPr lang="en-US" sz="2500" dirty="0" err="1" smtClean="0">
                <a:latin typeface="Courier New" pitchFamily="49" charset="0"/>
                <a:cs typeface="Courier New" pitchFamily="49" charset="0"/>
              </a:rPr>
              <a:t>POVRot</a:t>
            </a:r>
            <a:r>
              <a:rPr lang="en-US" sz="2500" dirty="0" smtClean="0">
                <a:latin typeface="Courier New" pitchFamily="49" charset="0"/>
                <a:cs typeface="Courier New" pitchFamily="49" charset="0"/>
              </a:rPr>
              <a:t>, </a:t>
            </a:r>
            <a:r>
              <a:rPr lang="en-US" sz="2500" dirty="0" err="1" smtClean="0">
                <a:latin typeface="Courier New" pitchFamily="49" charset="0"/>
                <a:cs typeface="Courier New" pitchFamily="49" charset="0"/>
              </a:rPr>
              <a:t>tempRot</a:t>
            </a:r>
            <a:r>
              <a:rPr lang="en-US" sz="2500" dirty="0" smtClean="0">
                <a:latin typeface="Courier New" pitchFamily="49" charset="0"/>
                <a:cs typeface="Courier New" pitchFamily="49" charset="0"/>
              </a:rPr>
              <a:t>;</a:t>
            </a:r>
          </a:p>
          <a:p>
            <a:pPr lvl="2">
              <a:buNone/>
            </a:pPr>
            <a:endParaRPr lang="en-US" sz="2500" dirty="0" smtClean="0">
              <a:latin typeface="Courier New" pitchFamily="49" charset="0"/>
              <a:cs typeface="Courier New" pitchFamily="49" charset="0"/>
            </a:endParaRPr>
          </a:p>
          <a:p>
            <a:pPr lvl="2">
              <a:buNone/>
            </a:pPr>
            <a:r>
              <a:rPr lang="en-US" sz="2500" dirty="0" smtClean="0">
                <a:latin typeface="Courier New" pitchFamily="49" charset="0"/>
                <a:cs typeface="Courier New" pitchFamily="49" charset="0"/>
              </a:rPr>
              <a:t>   </a:t>
            </a:r>
            <a:r>
              <a:rPr lang="en-US" sz="2500" dirty="0" err="1" smtClean="0">
                <a:latin typeface="Courier New" pitchFamily="49" charset="0"/>
                <a:cs typeface="Courier New" pitchFamily="49" charset="0"/>
              </a:rPr>
              <a:t>tempRot</a:t>
            </a:r>
            <a:r>
              <a:rPr lang="en-US" sz="2500" dirty="0" smtClean="0">
                <a:latin typeface="Courier New" pitchFamily="49" charset="0"/>
                <a:cs typeface="Courier New" pitchFamily="49" charset="0"/>
              </a:rPr>
              <a:t> = Rotation;</a:t>
            </a:r>
          </a:p>
          <a:p>
            <a:pPr lvl="2">
              <a:buNone/>
            </a:pPr>
            <a:r>
              <a:rPr lang="en-US" sz="2500" dirty="0" smtClean="0">
                <a:latin typeface="Courier New" pitchFamily="49" charset="0"/>
                <a:cs typeface="Courier New" pitchFamily="49" charset="0"/>
              </a:rPr>
              <a:t>   </a:t>
            </a:r>
            <a:r>
              <a:rPr lang="en-US" sz="2500" dirty="0" err="1" smtClean="0">
                <a:latin typeface="Courier New" pitchFamily="49" charset="0"/>
                <a:cs typeface="Courier New" pitchFamily="49" charset="0"/>
              </a:rPr>
              <a:t>tempRot.Pitch</a:t>
            </a:r>
            <a:r>
              <a:rPr lang="en-US" sz="2500" dirty="0" smtClean="0">
                <a:latin typeface="Courier New" pitchFamily="49" charset="0"/>
                <a:cs typeface="Courier New" pitchFamily="49" charset="0"/>
              </a:rPr>
              <a:t> = 0;</a:t>
            </a:r>
          </a:p>
          <a:p>
            <a:pPr lvl="2">
              <a:buNone/>
            </a:pPr>
            <a:r>
              <a:rPr lang="en-US" sz="2500" dirty="0" smtClean="0">
                <a:latin typeface="Courier New" pitchFamily="49" charset="0"/>
                <a:cs typeface="Courier New" pitchFamily="49" charset="0"/>
              </a:rPr>
              <a:t>   </a:t>
            </a:r>
            <a:r>
              <a:rPr lang="en-US" sz="2500" dirty="0" err="1" smtClean="0">
                <a:latin typeface="Courier New" pitchFamily="49" charset="0"/>
                <a:cs typeface="Courier New" pitchFamily="49" charset="0"/>
              </a:rPr>
              <a:t>SetRotation</a:t>
            </a:r>
            <a:r>
              <a:rPr lang="en-US" sz="2500" dirty="0" smtClean="0">
                <a:latin typeface="Courier New" pitchFamily="49" charset="0"/>
                <a:cs typeface="Courier New" pitchFamily="49" charset="0"/>
              </a:rPr>
              <a:t>(</a:t>
            </a:r>
            <a:r>
              <a:rPr lang="en-US" sz="2500" dirty="0" err="1" smtClean="0">
                <a:latin typeface="Courier New" pitchFamily="49" charset="0"/>
                <a:cs typeface="Courier New" pitchFamily="49" charset="0"/>
              </a:rPr>
              <a:t>tempRot</a:t>
            </a:r>
            <a:r>
              <a:rPr lang="en-US" sz="2500" dirty="0" smtClean="0">
                <a:latin typeface="Courier New" pitchFamily="49" charset="0"/>
                <a:cs typeface="Courier New" pitchFamily="49" charset="0"/>
              </a:rPr>
              <a:t>);</a:t>
            </a:r>
          </a:p>
          <a:p>
            <a:pPr lvl="2">
              <a:buNone/>
            </a:pPr>
            <a:r>
              <a:rPr lang="en-US" sz="2500" dirty="0" smtClean="0">
                <a:latin typeface="Courier New" pitchFamily="49" charset="0"/>
                <a:cs typeface="Courier New" pitchFamily="49" charset="0"/>
              </a:rPr>
              <a:t>   </a:t>
            </a:r>
            <a:r>
              <a:rPr lang="en-US" sz="2500" dirty="0" err="1" smtClean="0">
                <a:latin typeface="Courier New" pitchFamily="49" charset="0"/>
                <a:cs typeface="Courier New" pitchFamily="49" charset="0"/>
              </a:rPr>
              <a:t>POVRot</a:t>
            </a:r>
            <a:r>
              <a:rPr lang="en-US" sz="2500" dirty="0" smtClean="0">
                <a:latin typeface="Courier New" pitchFamily="49" charset="0"/>
                <a:cs typeface="Courier New" pitchFamily="49" charset="0"/>
              </a:rPr>
              <a:t> = Rotation;</a:t>
            </a:r>
          </a:p>
          <a:p>
            <a:pPr lvl="2">
              <a:buNone/>
            </a:pPr>
            <a:r>
              <a:rPr lang="en-US" sz="2500" dirty="0" smtClean="0">
                <a:latin typeface="Courier New" pitchFamily="49" charset="0"/>
                <a:cs typeface="Courier New" pitchFamily="49" charset="0"/>
              </a:rPr>
              <a:t>   </a:t>
            </a:r>
            <a:r>
              <a:rPr lang="en-US" sz="2500" dirty="0" err="1" smtClean="0">
                <a:latin typeface="Courier New" pitchFamily="49" charset="0"/>
                <a:cs typeface="Courier New" pitchFamily="49" charset="0"/>
              </a:rPr>
              <a:t>POVRot.Pitch</a:t>
            </a:r>
            <a:r>
              <a:rPr lang="en-US" sz="2500" dirty="0" smtClean="0">
                <a:latin typeface="Courier New" pitchFamily="49" charset="0"/>
                <a:cs typeface="Courier New" pitchFamily="49" charset="0"/>
              </a:rPr>
              <a:t> = 0; </a:t>
            </a:r>
          </a:p>
          <a:p>
            <a:pPr lvl="2">
              <a:buNone/>
            </a:pPr>
            <a:endParaRPr lang="en-US" sz="2500" dirty="0" smtClean="0">
              <a:latin typeface="Courier New" pitchFamily="49" charset="0"/>
              <a:cs typeface="Courier New" pitchFamily="49" charset="0"/>
            </a:endParaRPr>
          </a:p>
          <a:p>
            <a:pPr lvl="2">
              <a:buNone/>
            </a:pPr>
            <a:r>
              <a:rPr lang="en-US" sz="2500" dirty="0" smtClean="0">
                <a:latin typeface="Courier New" pitchFamily="49" charset="0"/>
                <a:cs typeface="Courier New" pitchFamily="49" charset="0"/>
              </a:rPr>
              <a:t>   return </a:t>
            </a:r>
            <a:r>
              <a:rPr lang="en-US" sz="2500" dirty="0" err="1" smtClean="0">
                <a:latin typeface="Courier New" pitchFamily="49" charset="0"/>
                <a:cs typeface="Courier New" pitchFamily="49" charset="0"/>
              </a:rPr>
              <a:t>POVRot</a:t>
            </a:r>
            <a:r>
              <a:rPr lang="en-US" sz="2500" dirty="0" smtClean="0">
                <a:latin typeface="Courier New" pitchFamily="49" charset="0"/>
                <a:cs typeface="Courier New" pitchFamily="49" charset="0"/>
              </a:rPr>
              <a:t>;</a:t>
            </a:r>
          </a:p>
          <a:p>
            <a:pPr lvl="2">
              <a:buNone/>
            </a:pPr>
            <a:r>
              <a:rPr lang="en-US" sz="2500" dirty="0" smtClean="0">
                <a:latin typeface="Courier New" pitchFamily="49" charset="0"/>
                <a:cs typeface="Courier New" pitchFamily="49" charset="0"/>
              </a:rPr>
              <a:t>}   </a:t>
            </a:r>
          </a:p>
          <a:p>
            <a:pPr lvl="2">
              <a:buNone/>
            </a:pPr>
            <a:endParaRPr lang="en-US" sz="2500" dirty="0" smtClean="0">
              <a:latin typeface="Courier New" pitchFamily="49" charset="0"/>
              <a:cs typeface="Courier New" pitchFamily="49" charset="0"/>
            </a:endParaRPr>
          </a:p>
          <a:p>
            <a:pPr lvl="2">
              <a:buNone/>
            </a:pPr>
            <a:r>
              <a:rPr lang="en-US" sz="2500" dirty="0" err="1" smtClean="0">
                <a:latin typeface="Courier New" pitchFamily="49" charset="0"/>
                <a:cs typeface="Courier New" pitchFamily="49" charset="0"/>
              </a:rPr>
              <a:t>DefaultProperties</a:t>
            </a:r>
            <a:endParaRPr lang="en-US" sz="2500" dirty="0" smtClean="0">
              <a:latin typeface="Courier New" pitchFamily="49" charset="0"/>
              <a:cs typeface="Courier New" pitchFamily="49" charset="0"/>
            </a:endParaRPr>
          </a:p>
          <a:p>
            <a:pPr lvl="2">
              <a:buNone/>
            </a:pPr>
            <a:r>
              <a:rPr lang="en-US" sz="2500" dirty="0" smtClean="0">
                <a:latin typeface="Courier New" pitchFamily="49" charset="0"/>
                <a:cs typeface="Courier New" pitchFamily="49" charset="0"/>
              </a:rPr>
              <a:t>{</a:t>
            </a:r>
          </a:p>
          <a:p>
            <a:pPr lvl="2">
              <a:buNone/>
            </a:pPr>
            <a:r>
              <a:rPr lang="en-US" sz="2500" dirty="0" smtClean="0">
                <a:latin typeface="Courier New" pitchFamily="49" charset="0"/>
                <a:cs typeface="Courier New" pitchFamily="49" charset="0"/>
              </a:rPr>
              <a:t>   </a:t>
            </a:r>
            <a:r>
              <a:rPr lang="en-US" sz="2500" dirty="0" err="1" smtClean="0">
                <a:latin typeface="Courier New" pitchFamily="49" charset="0"/>
                <a:cs typeface="Courier New" pitchFamily="49" charset="0"/>
              </a:rPr>
              <a:t>bFollowPlayerRotation</a:t>
            </a:r>
            <a:r>
              <a:rPr lang="en-US" sz="2500" dirty="0" smtClean="0">
                <a:latin typeface="Courier New" pitchFamily="49" charset="0"/>
                <a:cs typeface="Courier New" pitchFamily="49" charset="0"/>
              </a:rPr>
              <a:t> = true // allow the camera to follow the player's rotation </a:t>
            </a:r>
          </a:p>
          <a:p>
            <a:pPr lvl="2">
              <a:buNone/>
            </a:pPr>
            <a:r>
              <a:rPr lang="en-US" sz="2500" dirty="0" smtClean="0">
                <a:latin typeface="Courier New" pitchFamily="49" charset="0"/>
                <a:cs typeface="Courier New" pitchFamily="49" charset="0"/>
              </a:rPr>
              <a:t>			          // via mouse movement</a:t>
            </a:r>
          </a:p>
          <a:p>
            <a:pPr lvl="2">
              <a:buNone/>
            </a:pPr>
            <a:r>
              <a:rPr lang="en-US" sz="2500" dirty="0" smtClean="0">
                <a:latin typeface="Courier New" pitchFamily="49" charset="0"/>
                <a:cs typeface="Courier New" pitchFamily="49" charset="0"/>
              </a:rPr>
              <a:t>    </a:t>
            </a:r>
            <a:r>
              <a:rPr lang="en-US" sz="2500" dirty="0" err="1" smtClean="0">
                <a:latin typeface="Courier New" pitchFamily="49" charset="0"/>
                <a:cs typeface="Courier New" pitchFamily="49" charset="0"/>
              </a:rPr>
              <a:t>CamOffsetDistance</a:t>
            </a:r>
            <a:r>
              <a:rPr lang="en-US" sz="2500" dirty="0" smtClean="0">
                <a:latin typeface="Courier New" pitchFamily="49" charset="0"/>
                <a:cs typeface="Courier New" pitchFamily="49" charset="0"/>
              </a:rPr>
              <a:t>=1000.0         // The distance above the player</a:t>
            </a:r>
          </a:p>
          <a:p>
            <a:pPr lvl="2">
              <a:buNone/>
            </a:pPr>
            <a:r>
              <a:rPr lang="en-US" sz="2500" dirty="0" smtClean="0">
                <a:latin typeface="Courier New" pitchFamily="49" charset="0"/>
                <a:cs typeface="Courier New" pitchFamily="49" charset="0"/>
              </a:rPr>
              <a:t>}</a:t>
            </a:r>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did we just do?</a:t>
            </a:r>
          </a:p>
          <a:p>
            <a:r>
              <a:rPr lang="en-US" dirty="0" smtClean="0"/>
              <a:t>Like before we had to make the player mesh visible to the camera. So this is taken care of in the </a:t>
            </a:r>
            <a:r>
              <a:rPr lang="en-US" b="1" dirty="0" smtClean="0"/>
              <a:t>event</a:t>
            </a:r>
            <a:r>
              <a:rPr lang="en-US" i="1" dirty="0" smtClean="0"/>
              <a:t> </a:t>
            </a:r>
            <a:r>
              <a:rPr lang="en-US" i="1" dirty="0" err="1" smtClean="0"/>
              <a:t>BecomeViewTarget</a:t>
            </a:r>
            <a:r>
              <a:rPr lang="en-US" i="1" dirty="0" smtClean="0"/>
              <a:t>( </a:t>
            </a:r>
            <a:r>
              <a:rPr lang="en-US" i="1" dirty="0" err="1" smtClean="0"/>
              <a:t>PlayerController</a:t>
            </a:r>
            <a:r>
              <a:rPr lang="en-US" i="1" dirty="0" smtClean="0"/>
              <a:t> PC)</a:t>
            </a:r>
            <a:r>
              <a:rPr lang="en-US" dirty="0" smtClean="0"/>
              <a:t>. </a:t>
            </a:r>
          </a:p>
          <a:p>
            <a:r>
              <a:rPr lang="en-US" dirty="0" smtClean="0"/>
              <a:t>Where we take our player controller and allow the mesh to be visible on it and it is different compared to the 3</a:t>
            </a:r>
            <a:r>
              <a:rPr lang="en-US" baseline="30000" dirty="0" smtClean="0"/>
              <a:t>rd</a:t>
            </a:r>
            <a:r>
              <a:rPr lang="en-US" dirty="0" smtClean="0"/>
              <a:t> person camera because we remove the use of crosshairs.</a:t>
            </a:r>
          </a:p>
          <a:p>
            <a:pPr lvl="1"/>
            <a:r>
              <a:rPr lang="en-US" dirty="0" smtClean="0"/>
              <a:t>A good mod is to have the player aim where the mouse is pointing. This would use crosshairs. </a:t>
            </a:r>
          </a:p>
          <a:p>
            <a:pPr lvl="1"/>
            <a:r>
              <a:rPr lang="en-US" dirty="0" smtClean="0"/>
              <a:t>To draw a crosshair over the mouse pointer go to the </a:t>
            </a:r>
            <a:r>
              <a:rPr lang="en-US" dirty="0" err="1" smtClean="0"/>
              <a:t>Scaleform</a:t>
            </a:r>
            <a:r>
              <a:rPr lang="en-US" dirty="0" smtClean="0"/>
              <a:t> tutorial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a:t>
            </a:r>
            <a:endParaRPr lang="en-US" dirty="0"/>
          </a:p>
        </p:txBody>
      </p:sp>
      <p:sp>
        <p:nvSpPr>
          <p:cNvPr id="3" name="Content Placeholder 2"/>
          <p:cNvSpPr>
            <a:spLocks noGrp="1"/>
          </p:cNvSpPr>
          <p:nvPr>
            <p:ph idx="1"/>
          </p:nvPr>
        </p:nvSpPr>
        <p:spPr/>
        <p:txBody>
          <a:bodyPr>
            <a:noAutofit/>
          </a:bodyPr>
          <a:lstStyle/>
          <a:p>
            <a:r>
              <a:rPr lang="en-US" sz="2400" dirty="0" smtClean="0"/>
              <a:t>Next was to adjust the </a:t>
            </a:r>
            <a:r>
              <a:rPr lang="en-US" sz="2400" b="1" dirty="0" smtClean="0"/>
              <a:t>function</a:t>
            </a:r>
            <a:r>
              <a:rPr lang="en-US" sz="2400" dirty="0" smtClean="0"/>
              <a:t> </a:t>
            </a:r>
            <a:r>
              <a:rPr lang="en-US" sz="2400" i="1" dirty="0" err="1" smtClean="0"/>
              <a:t>CalcCamera</a:t>
            </a:r>
            <a:r>
              <a:rPr lang="en-US" sz="2400" dirty="0" smtClean="0"/>
              <a:t> which allows us to set the position and rotation of our camera. </a:t>
            </a:r>
          </a:p>
          <a:p>
            <a:r>
              <a:rPr lang="en-US" sz="2400" dirty="0" smtClean="0"/>
              <a:t>It returns true when it’s done and has two sets of values depending on whether or not it rotates with the player.</a:t>
            </a:r>
          </a:p>
          <a:p>
            <a:r>
              <a:rPr lang="en-US" sz="2400" dirty="0" smtClean="0"/>
              <a:t>The third thing we adjust exists in the </a:t>
            </a:r>
            <a:r>
              <a:rPr lang="en-US" sz="2400" i="1" dirty="0" smtClean="0"/>
              <a:t>Pawn</a:t>
            </a:r>
            <a:r>
              <a:rPr lang="en-US" sz="2400" dirty="0" smtClean="0"/>
              <a:t> class and that’s the </a:t>
            </a:r>
            <a:r>
              <a:rPr lang="en-US" sz="2400" i="1" dirty="0" err="1" smtClean="0"/>
              <a:t>GetBaseAnimRotation</a:t>
            </a:r>
            <a:r>
              <a:rPr lang="en-US" sz="2400" dirty="0" smtClean="0"/>
              <a:t> event. </a:t>
            </a:r>
          </a:p>
          <a:p>
            <a:r>
              <a:rPr lang="en-US" sz="2400" dirty="0" smtClean="0"/>
              <a:t>That gets us access to the pawns rotation and allows us to keep the pawn from adjusting its pitch away from 0 (aim up or down).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a:t>
            </a:r>
            <a:endParaRPr lang="en-US" dirty="0"/>
          </a:p>
        </p:txBody>
      </p:sp>
      <p:sp>
        <p:nvSpPr>
          <p:cNvPr id="3" name="Content Placeholder 2"/>
          <p:cNvSpPr>
            <a:spLocks noGrp="1"/>
          </p:cNvSpPr>
          <p:nvPr>
            <p:ph idx="1"/>
          </p:nvPr>
        </p:nvSpPr>
        <p:spPr/>
        <p:txBody>
          <a:bodyPr>
            <a:noAutofit/>
          </a:bodyPr>
          <a:lstStyle/>
          <a:p>
            <a:r>
              <a:rPr lang="en-US" sz="2400" dirty="0" smtClean="0"/>
              <a:t>In this class we had two variables and we initialize them in default properties (the place where you initialize your </a:t>
            </a:r>
            <a:r>
              <a:rPr lang="en-US" sz="2400" dirty="0" err="1" smtClean="0"/>
              <a:t>globals</a:t>
            </a:r>
            <a:r>
              <a:rPr lang="en-US" sz="2400" dirty="0" smtClean="0"/>
              <a:t>) </a:t>
            </a:r>
          </a:p>
          <a:p>
            <a:r>
              <a:rPr lang="en-US" sz="2400" dirty="0" smtClean="0"/>
              <a:t>This is the camera height off of the ground </a:t>
            </a:r>
            <a:r>
              <a:rPr lang="en-US" sz="2400" i="1" dirty="0" err="1" smtClean="0"/>
              <a:t>CameraOffsetDistance</a:t>
            </a:r>
            <a:r>
              <a:rPr lang="en-US" sz="2400" dirty="0" smtClean="0"/>
              <a:t> and whether or not we want to rotate the camera with the player </a:t>
            </a:r>
            <a:r>
              <a:rPr lang="en-US" sz="2400" i="1" dirty="0" err="1" smtClean="0"/>
              <a:t>bFollowPlayerRotation</a:t>
            </a:r>
            <a:r>
              <a:rPr lang="en-US" sz="2400" dirty="0" smtClean="0"/>
              <a:t>. </a:t>
            </a:r>
          </a:p>
          <a:p>
            <a:r>
              <a:rPr lang="en-US" sz="2400" dirty="0" smtClean="0"/>
              <a:t>That adjusts values we set in </a:t>
            </a:r>
            <a:r>
              <a:rPr lang="en-US" sz="2400" i="1" dirty="0" err="1" smtClean="0"/>
              <a:t>CalcCamera</a:t>
            </a:r>
            <a:r>
              <a:rPr lang="en-US" sz="2400" dirty="0" smtClean="0"/>
              <a:t>.</a:t>
            </a:r>
          </a:p>
          <a:p>
            <a:r>
              <a:rPr lang="en-US" sz="2400" dirty="0" smtClean="0"/>
              <a:t>Now to the player controller.</a:t>
            </a:r>
          </a:p>
          <a:p>
            <a:r>
              <a:rPr lang="en-US" sz="2400" dirty="0" smtClean="0"/>
              <a:t>Create a new Player Controller class and call it “</a:t>
            </a:r>
            <a:r>
              <a:rPr lang="en-US" sz="2400" i="1" dirty="0" err="1" smtClean="0"/>
              <a:t>IntroTopDownPlayerController</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 PC code</a:t>
            </a:r>
            <a:endParaRPr lang="en-US" dirty="0"/>
          </a:p>
        </p:txBody>
      </p:sp>
      <p:sp>
        <p:nvSpPr>
          <p:cNvPr id="3" name="Content Placeholder 2"/>
          <p:cNvSpPr>
            <a:spLocks noGrp="1"/>
          </p:cNvSpPr>
          <p:nvPr>
            <p:ph idx="1"/>
          </p:nvPr>
        </p:nvSpPr>
        <p:spPr/>
        <p:txBody>
          <a:bodyPr>
            <a:normAutofit fontScale="70000" lnSpcReduction="20000"/>
          </a:bodyPr>
          <a:lstStyle/>
          <a:p>
            <a:pPr lvl="3">
              <a:buNone/>
            </a:pPr>
            <a:r>
              <a:rPr lang="en-US" dirty="0" smtClean="0"/>
              <a:t>/**</a:t>
            </a:r>
          </a:p>
          <a:p>
            <a:pPr lvl="3">
              <a:buNone/>
            </a:pPr>
            <a:r>
              <a:rPr lang="en-US" dirty="0" smtClean="0"/>
              <a:t> * A Modification of the </a:t>
            </a:r>
            <a:r>
              <a:rPr lang="en-US" dirty="0" err="1" smtClean="0"/>
              <a:t>UTPlayerController</a:t>
            </a:r>
            <a:r>
              <a:rPr lang="en-US" dirty="0" smtClean="0"/>
              <a:t> class to enable a top-down camera view</a:t>
            </a:r>
          </a:p>
          <a:p>
            <a:pPr lvl="3">
              <a:buNone/>
            </a:pPr>
            <a:r>
              <a:rPr lang="en-US" dirty="0" smtClean="0"/>
              <a:t> */</a:t>
            </a:r>
          </a:p>
          <a:p>
            <a:pPr lvl="3">
              <a:buNone/>
            </a:pPr>
            <a:endParaRPr lang="en-US" dirty="0" smtClean="0"/>
          </a:p>
          <a:p>
            <a:pPr lvl="3">
              <a:buNone/>
            </a:pPr>
            <a:r>
              <a:rPr lang="en-US" dirty="0" smtClean="0"/>
              <a:t>class </a:t>
            </a:r>
            <a:r>
              <a:rPr lang="en-US" dirty="0" err="1" smtClean="0"/>
              <a:t>IntroTopDownPlayerController</a:t>
            </a:r>
            <a:r>
              <a:rPr lang="en-US" dirty="0" smtClean="0"/>
              <a:t> extends </a:t>
            </a:r>
            <a:r>
              <a:rPr lang="en-US" dirty="0" err="1" smtClean="0"/>
              <a:t>UTPlayerController</a:t>
            </a:r>
            <a:r>
              <a:rPr lang="en-US" dirty="0" smtClean="0"/>
              <a:t>;</a:t>
            </a:r>
          </a:p>
          <a:p>
            <a:pPr lvl="3">
              <a:buNone/>
            </a:pPr>
            <a:endParaRPr lang="en-US" dirty="0" smtClean="0"/>
          </a:p>
          <a:p>
            <a:pPr lvl="3">
              <a:buNone/>
            </a:pPr>
            <a:r>
              <a:rPr lang="en-US" dirty="0" smtClean="0"/>
              <a:t>// when we enter the player walking state set the view pitch and acceleration for the pawn</a:t>
            </a:r>
          </a:p>
          <a:p>
            <a:pPr lvl="3">
              <a:buNone/>
            </a:pPr>
            <a:r>
              <a:rPr lang="en-US" dirty="0" smtClean="0"/>
              <a:t>state </a:t>
            </a:r>
            <a:r>
              <a:rPr lang="en-US" dirty="0" err="1" smtClean="0"/>
              <a:t>PlayerWalking</a:t>
            </a:r>
            <a:endParaRPr lang="en-US" dirty="0" smtClean="0"/>
          </a:p>
          <a:p>
            <a:pPr lvl="3">
              <a:buNone/>
            </a:pPr>
            <a:r>
              <a:rPr lang="en-US" dirty="0" smtClean="0"/>
              <a:t>{</a:t>
            </a:r>
          </a:p>
          <a:p>
            <a:pPr lvl="3">
              <a:buNone/>
            </a:pPr>
            <a:r>
              <a:rPr lang="en-US" dirty="0" smtClean="0"/>
              <a:t>ignores </a:t>
            </a:r>
            <a:r>
              <a:rPr lang="en-US" dirty="0" err="1" smtClean="0"/>
              <a:t>SeePlayer</a:t>
            </a:r>
            <a:r>
              <a:rPr lang="en-US" dirty="0" smtClean="0"/>
              <a:t>, </a:t>
            </a:r>
            <a:r>
              <a:rPr lang="en-US" dirty="0" err="1" smtClean="0"/>
              <a:t>HearNoise</a:t>
            </a:r>
            <a:r>
              <a:rPr lang="en-US" dirty="0" smtClean="0"/>
              <a:t>, Bump;</a:t>
            </a:r>
          </a:p>
          <a:p>
            <a:pPr lvl="3">
              <a:buNone/>
            </a:pPr>
            <a:endParaRPr lang="en-US" dirty="0" smtClean="0"/>
          </a:p>
          <a:p>
            <a:pPr lvl="3">
              <a:buNone/>
            </a:pPr>
            <a:r>
              <a:rPr lang="en-US" dirty="0" smtClean="0"/>
              <a:t>   function </a:t>
            </a:r>
            <a:r>
              <a:rPr lang="en-US" dirty="0" err="1" smtClean="0"/>
              <a:t>ProcessMove</a:t>
            </a:r>
            <a:r>
              <a:rPr lang="en-US" dirty="0" smtClean="0"/>
              <a:t>(float </a:t>
            </a:r>
            <a:r>
              <a:rPr lang="en-US" dirty="0" err="1" smtClean="0"/>
              <a:t>DeltaTime</a:t>
            </a:r>
            <a:r>
              <a:rPr lang="en-US" dirty="0" smtClean="0"/>
              <a:t>, vector </a:t>
            </a:r>
            <a:r>
              <a:rPr lang="en-US" dirty="0" err="1" smtClean="0"/>
              <a:t>NewAccel</a:t>
            </a:r>
            <a:r>
              <a:rPr lang="en-US" dirty="0" smtClean="0"/>
              <a:t>, </a:t>
            </a:r>
            <a:r>
              <a:rPr lang="en-US" dirty="0" err="1" smtClean="0"/>
              <a:t>eDoubleClickDir</a:t>
            </a:r>
            <a:r>
              <a:rPr lang="en-US" dirty="0" smtClean="0"/>
              <a:t> </a:t>
            </a:r>
            <a:r>
              <a:rPr lang="en-US" dirty="0" err="1" smtClean="0"/>
              <a:t>DoubleClickMove</a:t>
            </a:r>
            <a:r>
              <a:rPr lang="en-US" dirty="0" smtClean="0"/>
              <a:t>, rotator </a:t>
            </a:r>
            <a:r>
              <a:rPr lang="en-US" dirty="0" err="1" smtClean="0"/>
              <a:t>DeltaRot</a:t>
            </a:r>
            <a:r>
              <a:rPr lang="en-US" dirty="0" smtClean="0"/>
              <a:t>)</a:t>
            </a:r>
          </a:p>
          <a:p>
            <a:pPr lvl="3">
              <a:buNone/>
            </a:pPr>
            <a:r>
              <a:rPr lang="en-US" dirty="0" smtClean="0"/>
              <a:t>   {</a:t>
            </a:r>
          </a:p>
          <a:p>
            <a:pPr lvl="3">
              <a:buNone/>
            </a:pPr>
            <a:r>
              <a:rPr lang="en-US" dirty="0" smtClean="0"/>
              <a:t>      if( Pawn == None )</a:t>
            </a:r>
          </a:p>
          <a:p>
            <a:pPr lvl="3">
              <a:buNone/>
            </a:pPr>
            <a:r>
              <a:rPr lang="en-US" dirty="0" smtClean="0"/>
              <a:t>      {</a:t>
            </a:r>
          </a:p>
          <a:p>
            <a:pPr lvl="3">
              <a:buNone/>
            </a:pPr>
            <a:r>
              <a:rPr lang="en-US" dirty="0" smtClean="0"/>
              <a:t>         return;</a:t>
            </a:r>
          </a:p>
          <a:p>
            <a:pPr lvl="3">
              <a:buNone/>
            </a:pPr>
            <a:r>
              <a:rPr lang="en-US" dirty="0" smtClean="0"/>
              <a:t>      }</a:t>
            </a:r>
          </a:p>
          <a:p>
            <a:pPr lvl="3">
              <a:buNone/>
            </a:pP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 PC code</a:t>
            </a:r>
            <a:endParaRPr lang="en-US" dirty="0"/>
          </a:p>
        </p:txBody>
      </p:sp>
      <p:sp>
        <p:nvSpPr>
          <p:cNvPr id="3" name="Content Placeholder 2"/>
          <p:cNvSpPr>
            <a:spLocks noGrp="1"/>
          </p:cNvSpPr>
          <p:nvPr>
            <p:ph idx="1"/>
          </p:nvPr>
        </p:nvSpPr>
        <p:spPr/>
        <p:txBody>
          <a:bodyPr>
            <a:normAutofit/>
          </a:bodyPr>
          <a:lstStyle/>
          <a:p>
            <a:pPr lvl="3">
              <a:buNone/>
            </a:pPr>
            <a:endParaRPr lang="en-US" dirty="0" smtClean="0"/>
          </a:p>
          <a:p>
            <a:pPr lvl="3">
              <a:buNone/>
            </a:pPr>
            <a:r>
              <a:rPr lang="en-US" sz="1800" dirty="0" smtClean="0"/>
              <a:t>      if (Role == </a:t>
            </a:r>
            <a:r>
              <a:rPr lang="en-US" sz="1800" dirty="0" err="1" smtClean="0"/>
              <a:t>ROLE_Authority</a:t>
            </a:r>
            <a:r>
              <a:rPr lang="en-US" sz="1800" dirty="0" smtClean="0"/>
              <a:t>)</a:t>
            </a:r>
          </a:p>
          <a:p>
            <a:pPr lvl="3">
              <a:buNone/>
            </a:pPr>
            <a:r>
              <a:rPr lang="en-US" sz="1800" dirty="0" smtClean="0"/>
              <a:t>      {</a:t>
            </a:r>
          </a:p>
          <a:p>
            <a:pPr lvl="3">
              <a:buNone/>
            </a:pPr>
            <a:r>
              <a:rPr lang="en-US" sz="1800" dirty="0" smtClean="0"/>
              <a:t>         // Update </a:t>
            </a:r>
            <a:r>
              <a:rPr lang="en-US" sz="1800" dirty="0" err="1" smtClean="0"/>
              <a:t>ViewPitch</a:t>
            </a:r>
            <a:r>
              <a:rPr lang="en-US" sz="1800" dirty="0" smtClean="0"/>
              <a:t> for remote clients</a:t>
            </a:r>
          </a:p>
          <a:p>
            <a:pPr lvl="3">
              <a:buNone/>
            </a:pPr>
            <a:r>
              <a:rPr lang="en-US" sz="1800" dirty="0" smtClean="0"/>
              <a:t>         </a:t>
            </a:r>
            <a:r>
              <a:rPr lang="en-US" sz="1800" dirty="0" err="1" smtClean="0"/>
              <a:t>Pawn.SetRemoteViewPitch</a:t>
            </a:r>
            <a:r>
              <a:rPr lang="en-US" sz="1800" dirty="0" smtClean="0"/>
              <a:t>( </a:t>
            </a:r>
            <a:r>
              <a:rPr lang="en-US" sz="1800" dirty="0" err="1" smtClean="0"/>
              <a:t>Rotation.Pitch</a:t>
            </a:r>
            <a:r>
              <a:rPr lang="en-US" sz="1800" dirty="0" smtClean="0"/>
              <a:t> );</a:t>
            </a:r>
          </a:p>
          <a:p>
            <a:pPr lvl="3">
              <a:buNone/>
            </a:pPr>
            <a:r>
              <a:rPr lang="en-US" sz="1800" dirty="0" smtClean="0"/>
              <a:t>      }</a:t>
            </a:r>
          </a:p>
          <a:p>
            <a:pPr lvl="3">
              <a:buNone/>
            </a:pPr>
            <a:endParaRPr lang="en-US" sz="1800" dirty="0" smtClean="0"/>
          </a:p>
          <a:p>
            <a:pPr lvl="3">
              <a:buNone/>
            </a:pPr>
            <a:r>
              <a:rPr lang="en-US" sz="1800" dirty="0" smtClean="0"/>
              <a:t>      </a:t>
            </a:r>
            <a:r>
              <a:rPr lang="en-US" sz="1800" dirty="0" err="1" smtClean="0"/>
              <a:t>Pawn.Acceleration</a:t>
            </a:r>
            <a:r>
              <a:rPr lang="en-US" sz="1800" dirty="0" smtClean="0"/>
              <a:t> = </a:t>
            </a:r>
            <a:r>
              <a:rPr lang="en-US" sz="1800" dirty="0" err="1" smtClean="0"/>
              <a:t>NewAccel</a:t>
            </a:r>
            <a:r>
              <a:rPr lang="en-US" sz="1800" dirty="0" smtClean="0"/>
              <a:t>;</a:t>
            </a:r>
          </a:p>
          <a:p>
            <a:pPr lvl="3">
              <a:buNone/>
            </a:pPr>
            <a:endParaRPr lang="en-US" sz="1800" dirty="0" smtClean="0"/>
          </a:p>
          <a:p>
            <a:pPr lvl="3">
              <a:buNone/>
            </a:pPr>
            <a:r>
              <a:rPr lang="en-US" sz="1800" dirty="0" smtClean="0"/>
              <a:t>      </a:t>
            </a:r>
            <a:r>
              <a:rPr lang="en-US" sz="1800" dirty="0" err="1" smtClean="0"/>
              <a:t>CheckJumpOrDuck</a:t>
            </a:r>
            <a:r>
              <a:rPr lang="en-US" sz="1800" dirty="0" smtClean="0"/>
              <a:t>();</a:t>
            </a:r>
          </a:p>
          <a:p>
            <a:pPr lvl="3">
              <a:buNone/>
            </a:pPr>
            <a:r>
              <a:rPr lang="en-US" sz="1800" dirty="0" smtClean="0"/>
              <a:t>   }</a:t>
            </a:r>
          </a:p>
          <a:p>
            <a:pPr lvl="3">
              <a:buNone/>
            </a:pPr>
            <a:r>
              <a:rPr lang="en-US" sz="1800" dirty="0" smtClean="0"/>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 PC code</a:t>
            </a:r>
            <a:endParaRPr lang="en-US" dirty="0"/>
          </a:p>
        </p:txBody>
      </p:sp>
      <p:sp>
        <p:nvSpPr>
          <p:cNvPr id="3" name="Content Placeholder 2"/>
          <p:cNvSpPr>
            <a:spLocks noGrp="1"/>
          </p:cNvSpPr>
          <p:nvPr>
            <p:ph idx="1"/>
          </p:nvPr>
        </p:nvSpPr>
        <p:spPr>
          <a:xfrm>
            <a:off x="457200" y="1600200"/>
            <a:ext cx="8229600" cy="4876800"/>
          </a:xfrm>
        </p:spPr>
        <p:txBody>
          <a:bodyPr>
            <a:normAutofit fontScale="40000" lnSpcReduction="20000"/>
          </a:bodyPr>
          <a:lstStyle/>
          <a:p>
            <a:endParaRPr lang="en-US" sz="4400" dirty="0" smtClean="0"/>
          </a:p>
          <a:p>
            <a:pPr lvl="3">
              <a:buNone/>
            </a:pPr>
            <a:r>
              <a:rPr lang="en-US" sz="4400" dirty="0" smtClean="0"/>
              <a:t>// </a:t>
            </a:r>
            <a:r>
              <a:rPr lang="en-US" sz="4400" dirty="0" err="1" smtClean="0"/>
              <a:t>Everytime</a:t>
            </a:r>
            <a:r>
              <a:rPr lang="en-US" sz="4400" dirty="0" smtClean="0"/>
              <a:t> we come to the function check to see if we need to update the pawns rotation</a:t>
            </a:r>
          </a:p>
          <a:p>
            <a:pPr lvl="3">
              <a:buNone/>
            </a:pPr>
            <a:r>
              <a:rPr lang="en-US" sz="4400" dirty="0" smtClean="0"/>
              <a:t>function </a:t>
            </a:r>
            <a:r>
              <a:rPr lang="en-US" sz="4400" dirty="0" err="1" smtClean="0"/>
              <a:t>UpdateRotation</a:t>
            </a:r>
            <a:r>
              <a:rPr lang="en-US" sz="4400" dirty="0" smtClean="0"/>
              <a:t>( float </a:t>
            </a:r>
            <a:r>
              <a:rPr lang="en-US" sz="4400" dirty="0" err="1" smtClean="0"/>
              <a:t>DeltaTime</a:t>
            </a:r>
            <a:r>
              <a:rPr lang="en-US" sz="4400" dirty="0" smtClean="0"/>
              <a:t> )</a:t>
            </a:r>
          </a:p>
          <a:p>
            <a:pPr lvl="3">
              <a:buNone/>
            </a:pPr>
            <a:r>
              <a:rPr lang="en-US" sz="4400" dirty="0" smtClean="0"/>
              <a:t>{</a:t>
            </a:r>
          </a:p>
          <a:p>
            <a:pPr lvl="3">
              <a:buNone/>
            </a:pPr>
            <a:r>
              <a:rPr lang="en-US" sz="4400" dirty="0" smtClean="0"/>
              <a:t>   local Rotator   </a:t>
            </a:r>
            <a:r>
              <a:rPr lang="en-US" sz="4400" dirty="0" err="1" smtClean="0"/>
              <a:t>DeltaRot</a:t>
            </a:r>
            <a:r>
              <a:rPr lang="en-US" sz="4400" dirty="0" smtClean="0"/>
              <a:t>, </a:t>
            </a:r>
            <a:r>
              <a:rPr lang="en-US" sz="4400" dirty="0" err="1" smtClean="0"/>
              <a:t>newRotation</a:t>
            </a:r>
            <a:r>
              <a:rPr lang="en-US" sz="4400" dirty="0" smtClean="0"/>
              <a:t>, </a:t>
            </a:r>
            <a:r>
              <a:rPr lang="en-US" sz="4400" dirty="0" err="1" smtClean="0"/>
              <a:t>ViewRotation</a:t>
            </a:r>
            <a:r>
              <a:rPr lang="en-US" sz="4400" dirty="0" smtClean="0"/>
              <a:t>;</a:t>
            </a:r>
          </a:p>
          <a:p>
            <a:pPr lvl="3">
              <a:buNone/>
            </a:pPr>
            <a:endParaRPr lang="en-US" sz="4400" dirty="0" smtClean="0"/>
          </a:p>
          <a:p>
            <a:pPr lvl="3">
              <a:buNone/>
            </a:pPr>
            <a:r>
              <a:rPr lang="en-US" sz="4400" dirty="0" smtClean="0"/>
              <a:t>   </a:t>
            </a:r>
            <a:r>
              <a:rPr lang="en-US" sz="4400" dirty="0" err="1" smtClean="0"/>
              <a:t>ViewRotation</a:t>
            </a:r>
            <a:r>
              <a:rPr lang="en-US" sz="4400" dirty="0" smtClean="0"/>
              <a:t> = Rotation;</a:t>
            </a:r>
          </a:p>
          <a:p>
            <a:pPr lvl="3">
              <a:buNone/>
            </a:pPr>
            <a:r>
              <a:rPr lang="en-US" sz="4400" dirty="0" smtClean="0"/>
              <a:t>   if (Pawn!=none)</a:t>
            </a:r>
          </a:p>
          <a:p>
            <a:pPr lvl="3">
              <a:buNone/>
            </a:pPr>
            <a:r>
              <a:rPr lang="en-US" sz="4400" dirty="0" smtClean="0"/>
              <a:t>   {</a:t>
            </a:r>
          </a:p>
          <a:p>
            <a:pPr lvl="3">
              <a:buNone/>
            </a:pPr>
            <a:r>
              <a:rPr lang="en-US" sz="4400" dirty="0" smtClean="0"/>
              <a:t>      </a:t>
            </a:r>
            <a:r>
              <a:rPr lang="en-US" sz="4400" dirty="0" err="1" smtClean="0"/>
              <a:t>Pawn.SetDesiredRotation</a:t>
            </a:r>
            <a:r>
              <a:rPr lang="en-US" sz="4400" dirty="0" smtClean="0"/>
              <a:t>(</a:t>
            </a:r>
            <a:r>
              <a:rPr lang="en-US" sz="4400" dirty="0" err="1" smtClean="0"/>
              <a:t>ViewRotation</a:t>
            </a:r>
            <a:r>
              <a:rPr lang="en-US" sz="4400" dirty="0" smtClean="0"/>
              <a:t>);</a:t>
            </a:r>
          </a:p>
          <a:p>
            <a:pPr lvl="3">
              <a:buNone/>
            </a:pPr>
            <a:r>
              <a:rPr lang="en-US" sz="4400" dirty="0" smtClean="0"/>
              <a:t>   }</a:t>
            </a:r>
          </a:p>
          <a:p>
            <a:pPr lvl="3">
              <a:buNone/>
            </a:pPr>
            <a:endParaRPr lang="en-US" sz="4400" dirty="0" smtClean="0"/>
          </a:p>
          <a:p>
            <a:pPr lvl="3">
              <a:buNone/>
            </a:pPr>
            <a:r>
              <a:rPr lang="en-US" sz="4400" dirty="0" smtClean="0"/>
              <a:t>   // Calculate Delta to be applied on </a:t>
            </a:r>
            <a:r>
              <a:rPr lang="en-US" sz="4400" dirty="0" err="1" smtClean="0"/>
              <a:t>ViewRotation</a:t>
            </a:r>
            <a:endParaRPr lang="en-US" sz="4400" dirty="0" smtClean="0"/>
          </a:p>
          <a:p>
            <a:pPr lvl="3">
              <a:buNone/>
            </a:pPr>
            <a:r>
              <a:rPr lang="en-US" sz="4400" dirty="0" smtClean="0"/>
              <a:t>   </a:t>
            </a:r>
            <a:r>
              <a:rPr lang="en-US" sz="4400" dirty="0" err="1" smtClean="0"/>
              <a:t>DeltaRot.Yaw</a:t>
            </a:r>
            <a:r>
              <a:rPr lang="en-US" sz="4400" dirty="0" smtClean="0"/>
              <a:t>   = </a:t>
            </a:r>
            <a:r>
              <a:rPr lang="en-US" sz="4400" dirty="0" err="1" smtClean="0"/>
              <a:t>PlayerInput.aTurn</a:t>
            </a:r>
            <a:r>
              <a:rPr lang="en-US" sz="4400" dirty="0" smtClean="0"/>
              <a:t>;</a:t>
            </a:r>
          </a:p>
          <a:p>
            <a:pPr lvl="3">
              <a:buNone/>
            </a:pPr>
            <a:r>
              <a:rPr lang="en-US" sz="4400" dirty="0" smtClean="0"/>
              <a:t>   </a:t>
            </a:r>
            <a:r>
              <a:rPr lang="en-US" sz="4400" dirty="0" err="1" smtClean="0"/>
              <a:t>DeltaRot.Pitch</a:t>
            </a:r>
            <a:r>
              <a:rPr lang="en-US" sz="4400" dirty="0" smtClean="0"/>
              <a:t>   = 0;</a:t>
            </a:r>
          </a:p>
          <a:p>
            <a:pPr lvl="3">
              <a:buNone/>
            </a:pPr>
            <a:endParaRPr lang="en-US" sz="4400" dirty="0" smtClean="0"/>
          </a:p>
          <a:p>
            <a:pPr lvl="1"/>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fontScale="92500"/>
          </a:bodyPr>
          <a:lstStyle/>
          <a:p>
            <a:r>
              <a:rPr lang="en-US" dirty="0" smtClean="0"/>
              <a:t>In 1</a:t>
            </a:r>
            <a:r>
              <a:rPr lang="en-US" baseline="30000" dirty="0" smtClean="0"/>
              <a:t>st</a:t>
            </a:r>
            <a:r>
              <a:rPr lang="en-US" dirty="0" smtClean="0"/>
              <a:t> person, the camera perspective is from the player’s eyes and UDK makes it simple enough that you can tell it to</a:t>
            </a:r>
          </a:p>
          <a:p>
            <a:pPr lvl="1"/>
            <a:r>
              <a:rPr lang="en-US" i="1" dirty="0" err="1" smtClean="0"/>
              <a:t>GetActorEyesViewPoint</a:t>
            </a:r>
            <a:r>
              <a:rPr lang="en-US" i="1" dirty="0" smtClean="0"/>
              <a:t>( </a:t>
            </a:r>
            <a:r>
              <a:rPr lang="en-US" i="1" dirty="0" err="1" smtClean="0"/>
              <a:t>out_CamLoc</a:t>
            </a:r>
            <a:r>
              <a:rPr lang="en-US" i="1" dirty="0" smtClean="0"/>
              <a:t>, </a:t>
            </a:r>
            <a:r>
              <a:rPr lang="en-US" i="1" dirty="0" err="1" smtClean="0"/>
              <a:t>out_CamRot</a:t>
            </a:r>
            <a:r>
              <a:rPr lang="en-US" i="1" dirty="0" smtClean="0"/>
              <a:t> );</a:t>
            </a:r>
          </a:p>
          <a:p>
            <a:r>
              <a:rPr lang="en-US" dirty="0" smtClean="0"/>
              <a:t>Also it allows you to adjust the rotation rate and acceleration of the camera attached to your player and there are two classes that you’ll inherit from and adjust to get this working</a:t>
            </a:r>
            <a:br>
              <a:rPr lang="en-US" dirty="0" smtClean="0"/>
            </a:b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 PC code</a:t>
            </a:r>
            <a:endParaRPr lang="en-US"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lvl="3">
              <a:buNone/>
            </a:pPr>
            <a:endParaRPr lang="en-US" sz="4400" dirty="0" smtClean="0"/>
          </a:p>
          <a:p>
            <a:pPr lvl="3">
              <a:buNone/>
            </a:pPr>
            <a:r>
              <a:rPr lang="en-US" sz="4200" dirty="0" smtClean="0"/>
              <a:t>   </a:t>
            </a:r>
            <a:r>
              <a:rPr lang="en-US" sz="4200" dirty="0" err="1" smtClean="0"/>
              <a:t>ProcessViewRotation</a:t>
            </a:r>
            <a:r>
              <a:rPr lang="en-US" sz="4200" dirty="0" smtClean="0"/>
              <a:t>( </a:t>
            </a:r>
            <a:r>
              <a:rPr lang="en-US" sz="4200" dirty="0" err="1" smtClean="0"/>
              <a:t>DeltaTime</a:t>
            </a:r>
            <a:r>
              <a:rPr lang="en-US" sz="4200" dirty="0" smtClean="0"/>
              <a:t>, </a:t>
            </a:r>
            <a:r>
              <a:rPr lang="en-US" sz="4200" dirty="0" err="1" smtClean="0"/>
              <a:t>ViewRotation</a:t>
            </a:r>
            <a:r>
              <a:rPr lang="en-US" sz="4200" dirty="0" smtClean="0"/>
              <a:t>, </a:t>
            </a:r>
            <a:r>
              <a:rPr lang="en-US" sz="4200" dirty="0" err="1" smtClean="0"/>
              <a:t>DeltaRot</a:t>
            </a:r>
            <a:r>
              <a:rPr lang="en-US" sz="4200" dirty="0" smtClean="0"/>
              <a:t> );</a:t>
            </a:r>
          </a:p>
          <a:p>
            <a:pPr lvl="3">
              <a:buNone/>
            </a:pPr>
            <a:r>
              <a:rPr lang="en-US" sz="4200" dirty="0" smtClean="0"/>
              <a:t>   </a:t>
            </a:r>
            <a:r>
              <a:rPr lang="en-US" sz="4200" dirty="0" err="1" smtClean="0"/>
              <a:t>SetRotation</a:t>
            </a:r>
            <a:r>
              <a:rPr lang="en-US" sz="4200" dirty="0" smtClean="0"/>
              <a:t>(</a:t>
            </a:r>
            <a:r>
              <a:rPr lang="en-US" sz="4200" dirty="0" err="1" smtClean="0"/>
              <a:t>ViewRotation</a:t>
            </a:r>
            <a:r>
              <a:rPr lang="en-US" sz="4200" dirty="0" smtClean="0"/>
              <a:t>);</a:t>
            </a:r>
          </a:p>
          <a:p>
            <a:pPr lvl="3">
              <a:buNone/>
            </a:pPr>
            <a:endParaRPr lang="en-US" sz="4200" dirty="0" smtClean="0"/>
          </a:p>
          <a:p>
            <a:pPr lvl="3">
              <a:buNone/>
            </a:pPr>
            <a:r>
              <a:rPr lang="en-US" sz="4200" dirty="0" smtClean="0"/>
              <a:t>   </a:t>
            </a:r>
            <a:r>
              <a:rPr lang="en-US" sz="4200" dirty="0" err="1" smtClean="0"/>
              <a:t>NewRotation</a:t>
            </a:r>
            <a:r>
              <a:rPr lang="en-US" sz="4200" dirty="0" smtClean="0"/>
              <a:t> = </a:t>
            </a:r>
            <a:r>
              <a:rPr lang="en-US" sz="4200" dirty="0" err="1" smtClean="0"/>
              <a:t>ViewRotation</a:t>
            </a:r>
            <a:r>
              <a:rPr lang="en-US" sz="4200" dirty="0" smtClean="0"/>
              <a:t>;</a:t>
            </a:r>
          </a:p>
          <a:p>
            <a:pPr lvl="3">
              <a:buNone/>
            </a:pPr>
            <a:r>
              <a:rPr lang="en-US" sz="4200" dirty="0" smtClean="0"/>
              <a:t>   </a:t>
            </a:r>
            <a:r>
              <a:rPr lang="en-US" sz="4200" dirty="0" err="1" smtClean="0"/>
              <a:t>NewRotation.Roll</a:t>
            </a:r>
            <a:r>
              <a:rPr lang="en-US" sz="4200" dirty="0" smtClean="0"/>
              <a:t> = </a:t>
            </a:r>
            <a:r>
              <a:rPr lang="en-US" sz="4200" dirty="0" err="1" smtClean="0"/>
              <a:t>Rotation.Roll</a:t>
            </a:r>
            <a:r>
              <a:rPr lang="en-US" sz="4200" dirty="0" smtClean="0"/>
              <a:t>;</a:t>
            </a:r>
          </a:p>
          <a:p>
            <a:pPr lvl="3">
              <a:buNone/>
            </a:pPr>
            <a:endParaRPr lang="en-US" sz="4200" dirty="0" smtClean="0"/>
          </a:p>
          <a:p>
            <a:pPr lvl="3">
              <a:buNone/>
            </a:pPr>
            <a:r>
              <a:rPr lang="en-US" sz="4200" dirty="0" smtClean="0"/>
              <a:t>   if ( Pawn != None )</a:t>
            </a:r>
          </a:p>
          <a:p>
            <a:pPr lvl="3">
              <a:buNone/>
            </a:pPr>
            <a:r>
              <a:rPr lang="en-US" sz="4200" dirty="0" smtClean="0"/>
              <a:t>      </a:t>
            </a:r>
            <a:r>
              <a:rPr lang="en-US" sz="4200" dirty="0" err="1" smtClean="0"/>
              <a:t>Pawn.FaceRotation</a:t>
            </a:r>
            <a:r>
              <a:rPr lang="en-US" sz="4200" dirty="0" smtClean="0"/>
              <a:t>(</a:t>
            </a:r>
            <a:r>
              <a:rPr lang="en-US" sz="4200" dirty="0" err="1" smtClean="0"/>
              <a:t>NewRotation</a:t>
            </a:r>
            <a:r>
              <a:rPr lang="en-US" sz="4200" dirty="0" smtClean="0"/>
              <a:t>, </a:t>
            </a:r>
            <a:r>
              <a:rPr lang="en-US" sz="4200" dirty="0" err="1" smtClean="0"/>
              <a:t>deltatime</a:t>
            </a:r>
            <a:r>
              <a:rPr lang="en-US" sz="4200" dirty="0" smtClean="0"/>
              <a:t>);</a:t>
            </a:r>
          </a:p>
          <a:p>
            <a:pPr lvl="3">
              <a:buNone/>
            </a:pPr>
            <a:r>
              <a:rPr lang="en-US" sz="4200" dirty="0" smtClean="0"/>
              <a:t>}  </a:t>
            </a:r>
          </a:p>
          <a:p>
            <a:pPr lvl="3">
              <a:buNone/>
            </a:pPr>
            <a:endParaRPr lang="en-US" sz="4200" dirty="0" smtClean="0"/>
          </a:p>
          <a:p>
            <a:pPr lvl="3">
              <a:buNone/>
            </a:pPr>
            <a:r>
              <a:rPr lang="en-US" sz="4200" dirty="0" err="1" smtClean="0"/>
              <a:t>DefaultProperties</a:t>
            </a:r>
            <a:endParaRPr lang="en-US" sz="4200" dirty="0" smtClean="0"/>
          </a:p>
          <a:p>
            <a:pPr lvl="3">
              <a:buNone/>
            </a:pPr>
            <a:r>
              <a:rPr lang="en-US" sz="4200" dirty="0" smtClean="0"/>
              <a:t>{</a:t>
            </a:r>
          </a:p>
          <a:p>
            <a:pPr lvl="3">
              <a:buNone/>
            </a:pPr>
            <a:r>
              <a:rPr lang="en-US" sz="4200" dirty="0" smtClean="0"/>
              <a:t>}</a:t>
            </a:r>
            <a:endParaRPr lang="en-US" sz="4400" dirty="0" smtClean="0"/>
          </a:p>
          <a:p>
            <a:pPr lvl="1"/>
            <a:endParaRPr lang="en-US" dirty="0" smtClean="0"/>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a:t>
            </a:r>
            <a:endParaRPr lang="en-US" dirty="0"/>
          </a:p>
        </p:txBody>
      </p:sp>
      <p:sp>
        <p:nvSpPr>
          <p:cNvPr id="3" name="Content Placeholder 2"/>
          <p:cNvSpPr>
            <a:spLocks noGrp="1"/>
          </p:cNvSpPr>
          <p:nvPr>
            <p:ph idx="1"/>
          </p:nvPr>
        </p:nvSpPr>
        <p:spPr/>
        <p:txBody>
          <a:bodyPr/>
          <a:lstStyle/>
          <a:p>
            <a:r>
              <a:rPr lang="en-US" dirty="0" smtClean="0"/>
              <a:t>What did we just do?</a:t>
            </a:r>
          </a:p>
          <a:p>
            <a:r>
              <a:rPr lang="en-US" dirty="0" smtClean="0"/>
              <a:t>Very similar to the 3</a:t>
            </a:r>
            <a:r>
              <a:rPr lang="en-US" baseline="30000" dirty="0" smtClean="0"/>
              <a:t>rd</a:t>
            </a:r>
            <a:r>
              <a:rPr lang="en-US" dirty="0" smtClean="0"/>
              <a:t> and 1</a:t>
            </a:r>
            <a:r>
              <a:rPr lang="en-US" baseline="30000" dirty="0" smtClean="0"/>
              <a:t>st</a:t>
            </a:r>
            <a:r>
              <a:rPr lang="en-US" dirty="0" smtClean="0"/>
              <a:t> person camera code. </a:t>
            </a:r>
          </a:p>
          <a:p>
            <a:r>
              <a:rPr lang="en-US" dirty="0" smtClean="0"/>
              <a:t>We had to update the </a:t>
            </a:r>
            <a:r>
              <a:rPr lang="en-US" i="1" dirty="0" smtClean="0"/>
              <a:t>state </a:t>
            </a:r>
            <a:r>
              <a:rPr lang="en-US" i="1" dirty="0" err="1" smtClean="0"/>
              <a:t>PlayerWalking</a:t>
            </a:r>
            <a:r>
              <a:rPr lang="en-US" dirty="0" smtClean="0"/>
              <a:t>.</a:t>
            </a:r>
          </a:p>
          <a:p>
            <a:r>
              <a:rPr lang="en-US" dirty="0" smtClean="0"/>
              <a:t>Then we added a </a:t>
            </a:r>
            <a:r>
              <a:rPr lang="en-US" b="1" dirty="0" smtClean="0"/>
              <a:t>function</a:t>
            </a:r>
            <a:r>
              <a:rPr lang="en-US" i="1" dirty="0" smtClean="0"/>
              <a:t> </a:t>
            </a:r>
            <a:r>
              <a:rPr lang="en-US" i="1" dirty="0" err="1" smtClean="0"/>
              <a:t>UpdateRotation</a:t>
            </a:r>
            <a:r>
              <a:rPr lang="en-US" dirty="0" smtClean="0"/>
              <a:t> where in every loop we check to see if we need to adjust the rotation of our pawn.</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Camera</a:t>
            </a:r>
            <a:endParaRPr lang="en-US" dirty="0"/>
          </a:p>
        </p:txBody>
      </p:sp>
      <p:sp>
        <p:nvSpPr>
          <p:cNvPr id="3" name="Content Placeholder 2"/>
          <p:cNvSpPr>
            <a:spLocks noGrp="1"/>
          </p:cNvSpPr>
          <p:nvPr>
            <p:ph idx="1"/>
          </p:nvPr>
        </p:nvSpPr>
        <p:spPr/>
        <p:txBody>
          <a:bodyPr/>
          <a:lstStyle/>
          <a:p>
            <a:r>
              <a:rPr lang="en-US" dirty="0" smtClean="0"/>
              <a:t>Finally the last thing we’ll have to adjust is our game type class.</a:t>
            </a:r>
          </a:p>
          <a:p>
            <a:r>
              <a:rPr lang="en-US" dirty="0" smtClean="0"/>
              <a:t>Add these three lines to the default properties</a:t>
            </a:r>
          </a:p>
          <a:p>
            <a:pPr lvl="2"/>
            <a:r>
              <a:rPr lang="en-US" sz="1600" dirty="0" err="1" smtClean="0"/>
              <a:t>DefaultPawnClass</a:t>
            </a:r>
            <a:r>
              <a:rPr lang="en-US" sz="1600" dirty="0" smtClean="0"/>
              <a:t>=</a:t>
            </a:r>
            <a:r>
              <a:rPr lang="en-US" sz="1600" dirty="0" err="1" smtClean="0"/>
              <a:t>class'UnrealScriptIntro.IntroTopDownPawn</a:t>
            </a:r>
            <a:r>
              <a:rPr lang="en-US" sz="1600" dirty="0" smtClean="0"/>
              <a:t>'</a:t>
            </a:r>
          </a:p>
          <a:p>
            <a:pPr lvl="2"/>
            <a:r>
              <a:rPr lang="en-US" sz="1600" dirty="0" err="1" smtClean="0"/>
              <a:t>PlayerControllerClass</a:t>
            </a:r>
            <a:r>
              <a:rPr lang="en-US" sz="1600" dirty="0" smtClean="0"/>
              <a:t>=</a:t>
            </a:r>
            <a:r>
              <a:rPr lang="en-US" sz="1600" dirty="0" err="1" smtClean="0"/>
              <a:t>class'UnrealScriptIntro.IntroTopDownPlayerController</a:t>
            </a:r>
            <a:r>
              <a:rPr lang="en-US" sz="1600" dirty="0" smtClean="0"/>
              <a:t>'</a:t>
            </a:r>
          </a:p>
          <a:p>
            <a:pPr lvl="2"/>
            <a:r>
              <a:rPr lang="en-US" sz="1600" dirty="0" err="1" smtClean="0"/>
              <a:t>MapPrefixes</a:t>
            </a:r>
            <a:r>
              <a:rPr lang="en-US" sz="1600" dirty="0" smtClean="0"/>
              <a:t>[0]="DM"</a:t>
            </a:r>
          </a:p>
          <a:p>
            <a:r>
              <a:rPr lang="en-US" dirty="0" smtClean="0"/>
              <a:t>Now when you run your map that is set up for this game type you should see your results. YEAH TOP DOWN CAMERA!</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Camera</a:t>
            </a:r>
            <a:endParaRPr lang="en-US" dirty="0"/>
          </a:p>
        </p:txBody>
      </p:sp>
      <p:sp>
        <p:nvSpPr>
          <p:cNvPr id="3" name="Content Placeholder 2"/>
          <p:cNvSpPr>
            <a:spLocks noGrp="1"/>
          </p:cNvSpPr>
          <p:nvPr>
            <p:ph idx="1"/>
          </p:nvPr>
        </p:nvSpPr>
        <p:spPr/>
        <p:txBody>
          <a:bodyPr>
            <a:normAutofit/>
          </a:bodyPr>
          <a:lstStyle/>
          <a:p>
            <a:r>
              <a:rPr lang="en-US" dirty="0" smtClean="0"/>
              <a:t>Very similar to the Top Down camera. </a:t>
            </a:r>
          </a:p>
          <a:p>
            <a:r>
              <a:rPr lang="en-US" dirty="0" smtClean="0"/>
              <a:t>We’ll have a camera floating in the air but at an angle and not directly above. </a:t>
            </a:r>
          </a:p>
          <a:p>
            <a:r>
              <a:rPr lang="en-US" dirty="0" smtClean="0"/>
              <a:t>So either create a new game type or adjust the top down game we just made.</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Camera</a:t>
            </a:r>
            <a:endParaRPr lang="en-US" dirty="0"/>
          </a:p>
        </p:txBody>
      </p:sp>
      <p:sp>
        <p:nvSpPr>
          <p:cNvPr id="3" name="Content Placeholder 2"/>
          <p:cNvSpPr>
            <a:spLocks noGrp="1"/>
          </p:cNvSpPr>
          <p:nvPr>
            <p:ph idx="1"/>
          </p:nvPr>
        </p:nvSpPr>
        <p:spPr/>
        <p:txBody>
          <a:bodyPr>
            <a:normAutofit/>
          </a:bodyPr>
          <a:lstStyle/>
          <a:p>
            <a:r>
              <a:rPr lang="en-US" dirty="0" smtClean="0"/>
              <a:t>Now we’ll only need a new pawn class because the player controller class is exactly the same. </a:t>
            </a:r>
          </a:p>
          <a:p>
            <a:r>
              <a:rPr lang="en-US" dirty="0" smtClean="0"/>
              <a:t>So you can either copy the code into a new class or just reference the top down player controller class.</a:t>
            </a:r>
          </a:p>
          <a:p>
            <a:r>
              <a:rPr lang="en-US" dirty="0" smtClean="0"/>
              <a:t>So let’s create the Pawn class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Camera. Pawn Code</a:t>
            </a:r>
            <a:endParaRPr lang="en-US" dirty="0"/>
          </a:p>
        </p:txBody>
      </p:sp>
      <p:sp>
        <p:nvSpPr>
          <p:cNvPr id="3" name="Content Placeholder 2"/>
          <p:cNvSpPr>
            <a:spLocks noGrp="1"/>
          </p:cNvSpPr>
          <p:nvPr>
            <p:ph idx="1"/>
          </p:nvPr>
        </p:nvSpPr>
        <p:spPr/>
        <p:txBody>
          <a:bodyPr>
            <a:normAutofit/>
          </a:bodyPr>
          <a:lstStyle/>
          <a:p>
            <a:pPr lvl="3">
              <a:buNone/>
            </a:pPr>
            <a:r>
              <a:rPr lang="en-US" sz="1700" dirty="0" smtClean="0"/>
              <a:t>/**</a:t>
            </a:r>
          </a:p>
          <a:p>
            <a:pPr lvl="3">
              <a:buNone/>
            </a:pPr>
            <a:r>
              <a:rPr lang="en-US" sz="1700" dirty="0" smtClean="0"/>
              <a:t> * A Modification of the </a:t>
            </a:r>
            <a:r>
              <a:rPr lang="en-US" sz="1700" dirty="0" err="1" smtClean="0"/>
              <a:t>UTPawn</a:t>
            </a:r>
            <a:r>
              <a:rPr lang="en-US" sz="1700" dirty="0" smtClean="0"/>
              <a:t> class to enable a isometric camera view</a:t>
            </a:r>
          </a:p>
          <a:p>
            <a:pPr lvl="3">
              <a:buNone/>
            </a:pPr>
            <a:r>
              <a:rPr lang="en-US" sz="1700" dirty="0" smtClean="0"/>
              <a:t> */</a:t>
            </a:r>
          </a:p>
          <a:p>
            <a:pPr lvl="3">
              <a:buNone/>
            </a:pPr>
            <a:endParaRPr lang="en-US" sz="1700" dirty="0" smtClean="0"/>
          </a:p>
          <a:p>
            <a:pPr lvl="3">
              <a:buNone/>
            </a:pPr>
            <a:r>
              <a:rPr lang="en-US" sz="1700" dirty="0" smtClean="0"/>
              <a:t>class </a:t>
            </a:r>
            <a:r>
              <a:rPr lang="en-US" sz="1700" dirty="0" err="1" smtClean="0"/>
              <a:t>IntroIsometricPawn</a:t>
            </a:r>
            <a:r>
              <a:rPr lang="en-US" sz="1700" dirty="0" smtClean="0"/>
              <a:t> extends </a:t>
            </a:r>
            <a:r>
              <a:rPr lang="en-US" sz="1700" dirty="0" err="1" smtClean="0"/>
              <a:t>UTPawn</a:t>
            </a:r>
            <a:r>
              <a:rPr lang="en-US" sz="1700" dirty="0" smtClean="0"/>
              <a:t>;</a:t>
            </a:r>
          </a:p>
          <a:p>
            <a:pPr lvl="3">
              <a:buNone/>
            </a:pPr>
            <a:endParaRPr lang="en-US" sz="1700" dirty="0" smtClean="0"/>
          </a:p>
          <a:p>
            <a:pPr lvl="3">
              <a:buNone/>
            </a:pPr>
            <a:r>
              <a:rPr lang="en-US" sz="1700" dirty="0" err="1" smtClean="0"/>
              <a:t>var</a:t>
            </a:r>
            <a:r>
              <a:rPr lang="en-US" sz="1700" dirty="0" smtClean="0"/>
              <a:t> float </a:t>
            </a:r>
            <a:r>
              <a:rPr lang="en-US" sz="1700" dirty="0" err="1" smtClean="0"/>
              <a:t>CamOffsetDistance</a:t>
            </a:r>
            <a:r>
              <a:rPr lang="en-US" sz="1700" dirty="0" smtClean="0"/>
              <a:t>;</a:t>
            </a:r>
          </a:p>
          <a:p>
            <a:pPr lvl="3">
              <a:buNone/>
            </a:pPr>
            <a:r>
              <a:rPr lang="en-US" sz="1700" dirty="0" err="1" smtClean="0"/>
              <a:t>var</a:t>
            </a:r>
            <a:r>
              <a:rPr lang="en-US" sz="1700" dirty="0" smtClean="0"/>
              <a:t> </a:t>
            </a:r>
            <a:r>
              <a:rPr lang="en-US" sz="1700" dirty="0" err="1" smtClean="0"/>
              <a:t>int</a:t>
            </a:r>
            <a:r>
              <a:rPr lang="en-US" sz="1700" dirty="0" smtClean="0"/>
              <a:t> </a:t>
            </a:r>
            <a:r>
              <a:rPr lang="en-US" sz="1700" dirty="0" err="1" smtClean="0"/>
              <a:t>IsoCamAngle</a:t>
            </a:r>
            <a:r>
              <a:rPr lang="en-US" sz="1700" dirty="0" smtClean="0"/>
              <a:t>; //pitch angle of the camera</a:t>
            </a:r>
          </a:p>
          <a:p>
            <a:pPr lvl="3">
              <a:buNone/>
            </a:pPr>
            <a:endParaRPr lang="en-US" sz="1700" dirty="0" smtClean="0"/>
          </a:p>
          <a:p>
            <a:pPr lvl="3">
              <a:buNone/>
            </a:pPr>
            <a:r>
              <a:rPr lang="en-US" sz="1700" dirty="0" smtClean="0"/>
              <a:t>//override to make player mesh visible by default</a:t>
            </a:r>
          </a:p>
          <a:p>
            <a:pPr lvl="3">
              <a:buNone/>
            </a:pPr>
            <a:r>
              <a:rPr lang="en-US" sz="1700" dirty="0" smtClean="0"/>
              <a:t>simulated event </a:t>
            </a:r>
            <a:r>
              <a:rPr lang="en-US" sz="1700" dirty="0" err="1" smtClean="0"/>
              <a:t>BecomeViewTarget</a:t>
            </a:r>
            <a:r>
              <a:rPr lang="en-US" sz="1700" dirty="0" smtClean="0"/>
              <a:t>( </a:t>
            </a:r>
            <a:r>
              <a:rPr lang="en-US" sz="1700" dirty="0" err="1" smtClean="0"/>
              <a:t>PlayerController</a:t>
            </a:r>
            <a:r>
              <a:rPr lang="en-US" sz="1700" dirty="0" smtClean="0"/>
              <a:t> PC )</a:t>
            </a:r>
          </a:p>
          <a:p>
            <a:pPr lvl="3">
              <a:buNone/>
            </a:pPr>
            <a:r>
              <a:rPr lang="en-US" sz="1700" dirty="0" smtClean="0"/>
              <a:t>{</a:t>
            </a:r>
          </a:p>
          <a:p>
            <a:pPr lvl="3">
              <a:buNone/>
            </a:pPr>
            <a:r>
              <a:rPr lang="en-US" sz="1700" dirty="0" smtClean="0"/>
              <a:t>   local </a:t>
            </a:r>
            <a:r>
              <a:rPr lang="en-US" sz="1700" dirty="0" err="1" smtClean="0"/>
              <a:t>UTPlayerController</a:t>
            </a:r>
            <a:r>
              <a:rPr lang="en-US" sz="1700" dirty="0" smtClean="0"/>
              <a:t> UTPC;</a:t>
            </a:r>
          </a:p>
          <a:p>
            <a:pPr lvl="3">
              <a:buNone/>
            </a:pPr>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Camera. Pawn Code</a:t>
            </a:r>
            <a:endParaRPr lang="en-US" dirty="0"/>
          </a:p>
        </p:txBody>
      </p:sp>
      <p:sp>
        <p:nvSpPr>
          <p:cNvPr id="3" name="Content Placeholder 2"/>
          <p:cNvSpPr>
            <a:spLocks noGrp="1"/>
          </p:cNvSpPr>
          <p:nvPr>
            <p:ph idx="1"/>
          </p:nvPr>
        </p:nvSpPr>
        <p:spPr/>
        <p:txBody>
          <a:bodyPr>
            <a:normAutofit fontScale="85000" lnSpcReduction="20000"/>
          </a:bodyPr>
          <a:lstStyle/>
          <a:p>
            <a:pPr lvl="3">
              <a:buNone/>
            </a:pPr>
            <a:endParaRPr lang="en-US" dirty="0" smtClean="0"/>
          </a:p>
          <a:p>
            <a:pPr lvl="3">
              <a:buNone/>
            </a:pPr>
            <a:endParaRPr lang="en-US" dirty="0" smtClean="0"/>
          </a:p>
          <a:p>
            <a:pPr lvl="3">
              <a:buNone/>
            </a:pPr>
            <a:r>
              <a:rPr lang="en-US" dirty="0" smtClean="0"/>
              <a:t>   </a:t>
            </a:r>
            <a:r>
              <a:rPr lang="en-US" dirty="0" err="1" smtClean="0"/>
              <a:t>Super.BecomeViewTarget</a:t>
            </a:r>
            <a:r>
              <a:rPr lang="en-US" dirty="0" smtClean="0"/>
              <a:t>(PC);</a:t>
            </a:r>
          </a:p>
          <a:p>
            <a:pPr lvl="3">
              <a:buNone/>
            </a:pPr>
            <a:endParaRPr lang="en-US" dirty="0" smtClean="0"/>
          </a:p>
          <a:p>
            <a:pPr lvl="3">
              <a:buNone/>
            </a:pPr>
            <a:r>
              <a:rPr lang="en-US" dirty="0" smtClean="0"/>
              <a:t>   if (</a:t>
            </a:r>
            <a:r>
              <a:rPr lang="en-US" dirty="0" err="1" smtClean="0"/>
              <a:t>LocalPlayer</a:t>
            </a:r>
            <a:r>
              <a:rPr lang="en-US" dirty="0" smtClean="0"/>
              <a:t>(</a:t>
            </a:r>
            <a:r>
              <a:rPr lang="en-US" dirty="0" err="1" smtClean="0"/>
              <a:t>PC.Player</a:t>
            </a:r>
            <a:r>
              <a:rPr lang="en-US" dirty="0" smtClean="0"/>
              <a:t>) != None)</a:t>
            </a:r>
          </a:p>
          <a:p>
            <a:pPr lvl="3">
              <a:buNone/>
            </a:pPr>
            <a:r>
              <a:rPr lang="en-US" dirty="0" smtClean="0"/>
              <a:t>   {</a:t>
            </a:r>
          </a:p>
          <a:p>
            <a:pPr lvl="3">
              <a:buNone/>
            </a:pPr>
            <a:r>
              <a:rPr lang="en-US" dirty="0" smtClean="0"/>
              <a:t>      UTPC = </a:t>
            </a:r>
            <a:r>
              <a:rPr lang="en-US" dirty="0" err="1" smtClean="0"/>
              <a:t>UTPlayerController</a:t>
            </a:r>
            <a:r>
              <a:rPr lang="en-US" dirty="0" smtClean="0"/>
              <a:t>(PC);</a:t>
            </a:r>
          </a:p>
          <a:p>
            <a:pPr lvl="3">
              <a:buNone/>
            </a:pPr>
            <a:r>
              <a:rPr lang="en-US" dirty="0" smtClean="0"/>
              <a:t>      if (UTPC != None)</a:t>
            </a:r>
          </a:p>
          <a:p>
            <a:pPr lvl="3">
              <a:buNone/>
            </a:pPr>
            <a:r>
              <a:rPr lang="en-US" dirty="0" smtClean="0"/>
              <a:t>      {</a:t>
            </a:r>
          </a:p>
          <a:p>
            <a:pPr lvl="3">
              <a:buNone/>
            </a:pPr>
            <a:r>
              <a:rPr lang="en-US" dirty="0" smtClean="0"/>
              <a:t>         //set player controller to behind view and make mesh visible</a:t>
            </a:r>
          </a:p>
          <a:p>
            <a:pPr lvl="3">
              <a:buNone/>
            </a:pPr>
            <a:r>
              <a:rPr lang="en-US" dirty="0" smtClean="0"/>
              <a:t>         </a:t>
            </a:r>
            <a:r>
              <a:rPr lang="en-US" dirty="0" err="1" smtClean="0"/>
              <a:t>UTPC.SetBehindView</a:t>
            </a:r>
            <a:r>
              <a:rPr lang="en-US" dirty="0" smtClean="0"/>
              <a:t>(true);</a:t>
            </a:r>
          </a:p>
          <a:p>
            <a:pPr lvl="3">
              <a:buNone/>
            </a:pPr>
            <a:r>
              <a:rPr lang="en-US" dirty="0" smtClean="0"/>
              <a:t>         </a:t>
            </a:r>
            <a:r>
              <a:rPr lang="en-US" dirty="0" err="1" smtClean="0"/>
              <a:t>SetMeshVisibility</a:t>
            </a:r>
            <a:r>
              <a:rPr lang="en-US" dirty="0" smtClean="0"/>
              <a:t>(</a:t>
            </a:r>
            <a:r>
              <a:rPr lang="en-US" dirty="0" err="1" smtClean="0"/>
              <a:t>UTPC.bBehindView</a:t>
            </a:r>
            <a:r>
              <a:rPr lang="en-US" dirty="0" smtClean="0"/>
              <a:t>); </a:t>
            </a:r>
          </a:p>
          <a:p>
            <a:pPr lvl="3">
              <a:buNone/>
            </a:pPr>
            <a:r>
              <a:rPr lang="en-US" dirty="0" smtClean="0"/>
              <a:t>         </a:t>
            </a:r>
            <a:r>
              <a:rPr lang="en-US" dirty="0" err="1" smtClean="0"/>
              <a:t>UTPC.bNoCrosshair</a:t>
            </a:r>
            <a:r>
              <a:rPr lang="en-US" dirty="0" smtClean="0"/>
              <a:t> = true;</a:t>
            </a:r>
          </a:p>
          <a:p>
            <a:pPr lvl="3">
              <a:buNone/>
            </a:pPr>
            <a:r>
              <a:rPr lang="en-US" dirty="0" smtClean="0"/>
              <a:t>      }</a:t>
            </a:r>
          </a:p>
          <a:p>
            <a:pPr lvl="3">
              <a:buNone/>
            </a:pPr>
            <a:r>
              <a:rPr lang="en-US" dirty="0" smtClean="0"/>
              <a:t>   }</a:t>
            </a:r>
          </a:p>
          <a:p>
            <a:pPr lvl="3">
              <a:buNone/>
            </a:pPr>
            <a:r>
              <a:rPr lang="en-US" dirty="0" smtClean="0"/>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Camera. Pawn Code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lvl="3">
              <a:buNone/>
            </a:pPr>
            <a:endParaRPr lang="en-US" sz="800" dirty="0" smtClean="0"/>
          </a:p>
          <a:p>
            <a:pPr lvl="2">
              <a:buNone/>
            </a:pPr>
            <a:r>
              <a:rPr lang="en-US" sz="1450" dirty="0" smtClean="0"/>
              <a:t>simulated function </a:t>
            </a:r>
            <a:r>
              <a:rPr lang="en-US" sz="1450" dirty="0" err="1" smtClean="0"/>
              <a:t>bool</a:t>
            </a:r>
            <a:r>
              <a:rPr lang="en-US" sz="1450" dirty="0" smtClean="0"/>
              <a:t> </a:t>
            </a:r>
            <a:r>
              <a:rPr lang="en-US" sz="1450" dirty="0" err="1" smtClean="0"/>
              <a:t>CalcCamera</a:t>
            </a:r>
            <a:r>
              <a:rPr lang="en-US" sz="1450" dirty="0" smtClean="0"/>
              <a:t>( float </a:t>
            </a:r>
            <a:r>
              <a:rPr lang="en-US" sz="1450" dirty="0" err="1" smtClean="0"/>
              <a:t>fDeltaTime</a:t>
            </a:r>
            <a:r>
              <a:rPr lang="en-US" sz="1450" dirty="0" smtClean="0"/>
              <a:t>, out vector </a:t>
            </a:r>
            <a:r>
              <a:rPr lang="en-US" sz="1450" dirty="0" err="1" smtClean="0"/>
              <a:t>out_CamLoc</a:t>
            </a:r>
            <a:r>
              <a:rPr lang="en-US" sz="1450" dirty="0" smtClean="0"/>
              <a:t>, out rotator </a:t>
            </a:r>
            <a:r>
              <a:rPr lang="en-US" sz="1450" dirty="0" err="1" smtClean="0"/>
              <a:t>out_CamRot</a:t>
            </a:r>
            <a:r>
              <a:rPr lang="en-US" sz="1450" dirty="0" smtClean="0"/>
              <a:t>, out float </a:t>
            </a:r>
            <a:r>
              <a:rPr lang="en-US" sz="1450" dirty="0" err="1" smtClean="0"/>
              <a:t>out_FOV</a:t>
            </a:r>
            <a:r>
              <a:rPr lang="en-US" sz="1450" dirty="0" smtClean="0"/>
              <a:t> )</a:t>
            </a:r>
          </a:p>
          <a:p>
            <a:pPr lvl="2">
              <a:buNone/>
            </a:pPr>
            <a:r>
              <a:rPr lang="en-US" sz="1450" dirty="0" smtClean="0"/>
              <a:t>{</a:t>
            </a:r>
          </a:p>
          <a:p>
            <a:pPr lvl="2">
              <a:buNone/>
            </a:pPr>
            <a:r>
              <a:rPr lang="en-US" sz="1450" dirty="0" smtClean="0"/>
              <a:t>   </a:t>
            </a:r>
            <a:r>
              <a:rPr lang="en-US" sz="1450" dirty="0" err="1" smtClean="0"/>
              <a:t>out_CamLoc</a:t>
            </a:r>
            <a:r>
              <a:rPr lang="en-US" sz="1450" dirty="0" smtClean="0"/>
              <a:t> = Location;</a:t>
            </a:r>
          </a:p>
          <a:p>
            <a:pPr lvl="2">
              <a:buNone/>
            </a:pPr>
            <a:r>
              <a:rPr lang="en-US" sz="1450" dirty="0" smtClean="0"/>
              <a:t>   </a:t>
            </a:r>
            <a:r>
              <a:rPr lang="en-US" sz="1450" dirty="0" err="1" smtClean="0"/>
              <a:t>out_CamLoc.X</a:t>
            </a:r>
            <a:r>
              <a:rPr lang="en-US" sz="1450" dirty="0" smtClean="0"/>
              <a:t> -= Cos(</a:t>
            </a:r>
            <a:r>
              <a:rPr lang="en-US" sz="1450" dirty="0" err="1" smtClean="0"/>
              <a:t>IsoCamAngle</a:t>
            </a:r>
            <a:r>
              <a:rPr lang="en-US" sz="1450" dirty="0" smtClean="0"/>
              <a:t> * </a:t>
            </a:r>
            <a:r>
              <a:rPr lang="en-US" sz="1450" dirty="0" err="1" smtClean="0"/>
              <a:t>UnrRotToRad</a:t>
            </a:r>
            <a:r>
              <a:rPr lang="en-US" sz="1450" dirty="0" smtClean="0"/>
              <a:t>) * </a:t>
            </a:r>
            <a:r>
              <a:rPr lang="en-US" sz="1450" dirty="0" err="1" smtClean="0"/>
              <a:t>CamOffsetDistance</a:t>
            </a:r>
            <a:r>
              <a:rPr lang="en-US" sz="1450" dirty="0" smtClean="0"/>
              <a:t>;</a:t>
            </a:r>
          </a:p>
          <a:p>
            <a:pPr lvl="2">
              <a:buNone/>
            </a:pPr>
            <a:r>
              <a:rPr lang="en-US" sz="1450" dirty="0" smtClean="0"/>
              <a:t>   </a:t>
            </a:r>
            <a:r>
              <a:rPr lang="en-US" sz="1450" dirty="0" err="1" smtClean="0"/>
              <a:t>out_CamLoc.Z</a:t>
            </a:r>
            <a:r>
              <a:rPr lang="en-US" sz="1450" dirty="0" smtClean="0"/>
              <a:t> += Sin(</a:t>
            </a:r>
            <a:r>
              <a:rPr lang="en-US" sz="1450" dirty="0" err="1" smtClean="0"/>
              <a:t>IsoCamAngle</a:t>
            </a:r>
            <a:r>
              <a:rPr lang="en-US" sz="1450" dirty="0" smtClean="0"/>
              <a:t> * </a:t>
            </a:r>
            <a:r>
              <a:rPr lang="en-US" sz="1450" dirty="0" err="1" smtClean="0"/>
              <a:t>UnrRotToRad</a:t>
            </a:r>
            <a:r>
              <a:rPr lang="en-US" sz="1450" dirty="0" smtClean="0"/>
              <a:t>) * </a:t>
            </a:r>
            <a:r>
              <a:rPr lang="en-US" sz="1450" dirty="0" err="1" smtClean="0"/>
              <a:t>CamOffsetDistance</a:t>
            </a:r>
            <a:r>
              <a:rPr lang="en-US" sz="1450" dirty="0" smtClean="0"/>
              <a:t>;</a:t>
            </a:r>
          </a:p>
          <a:p>
            <a:pPr lvl="2">
              <a:buNone/>
            </a:pPr>
            <a:endParaRPr lang="en-US" sz="1450" dirty="0" smtClean="0"/>
          </a:p>
          <a:p>
            <a:pPr lvl="2">
              <a:buNone/>
            </a:pPr>
            <a:r>
              <a:rPr lang="en-US" sz="1450" dirty="0" smtClean="0"/>
              <a:t>   </a:t>
            </a:r>
            <a:r>
              <a:rPr lang="en-US" sz="1450" dirty="0" err="1" smtClean="0"/>
              <a:t>out_CamRot.Pitch</a:t>
            </a:r>
            <a:r>
              <a:rPr lang="en-US" sz="1450" dirty="0" smtClean="0"/>
              <a:t> = -1 * </a:t>
            </a:r>
            <a:r>
              <a:rPr lang="en-US" sz="1450" dirty="0" err="1" smtClean="0"/>
              <a:t>IsoCamAngle</a:t>
            </a:r>
            <a:r>
              <a:rPr lang="en-US" sz="1450" dirty="0" smtClean="0"/>
              <a:t>;   </a:t>
            </a:r>
          </a:p>
          <a:p>
            <a:pPr lvl="2">
              <a:buNone/>
            </a:pPr>
            <a:r>
              <a:rPr lang="en-US" sz="1450" dirty="0" smtClean="0"/>
              <a:t>   </a:t>
            </a:r>
            <a:r>
              <a:rPr lang="en-US" sz="1450" dirty="0" err="1" smtClean="0"/>
              <a:t>out_CamRot.Yaw</a:t>
            </a:r>
            <a:r>
              <a:rPr lang="en-US" sz="1450" dirty="0" smtClean="0"/>
              <a:t> = 0;</a:t>
            </a:r>
          </a:p>
          <a:p>
            <a:pPr lvl="2">
              <a:buNone/>
            </a:pPr>
            <a:r>
              <a:rPr lang="en-US" sz="1450" dirty="0" smtClean="0"/>
              <a:t>   </a:t>
            </a:r>
            <a:r>
              <a:rPr lang="en-US" sz="1450" dirty="0" err="1" smtClean="0"/>
              <a:t>out_CamRot.Roll</a:t>
            </a:r>
            <a:r>
              <a:rPr lang="en-US" sz="1450" dirty="0" smtClean="0"/>
              <a:t> = 0;</a:t>
            </a:r>
          </a:p>
          <a:p>
            <a:pPr lvl="2">
              <a:buNone/>
            </a:pPr>
            <a:endParaRPr lang="en-US" sz="1450" dirty="0" smtClean="0"/>
          </a:p>
          <a:p>
            <a:pPr lvl="2">
              <a:buNone/>
            </a:pPr>
            <a:r>
              <a:rPr lang="en-US" sz="1450" dirty="0" smtClean="0"/>
              <a:t>   return true;</a:t>
            </a:r>
          </a:p>
          <a:p>
            <a:pPr lvl="2">
              <a:buNone/>
            </a:pPr>
            <a:r>
              <a:rPr lang="en-US" sz="1450" dirty="0" smtClean="0"/>
              <a:t>}</a:t>
            </a:r>
          </a:p>
          <a:p>
            <a:pPr lvl="3">
              <a:buNone/>
            </a:pPr>
            <a:endParaRPr lang="en-US" sz="800" dirty="0" smtClean="0"/>
          </a:p>
          <a:p>
            <a:pPr lvl="3">
              <a:buNone/>
            </a:pPr>
            <a:endParaRPr lang="en-US" sz="800" dirty="0" smtClean="0"/>
          </a:p>
          <a:p>
            <a:pPr>
              <a:buNone/>
            </a:pPr>
            <a:endParaRPr lang="en-US" sz="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Camera. Pawn Code</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lvl="2">
              <a:buNone/>
            </a:pPr>
            <a:r>
              <a:rPr lang="en-US" sz="1450" smtClean="0"/>
              <a:t>simulated </a:t>
            </a:r>
            <a:r>
              <a:rPr lang="en-US" sz="1450" dirty="0" smtClean="0"/>
              <a:t>singular event Rotator </a:t>
            </a:r>
            <a:r>
              <a:rPr lang="en-US" sz="1450" dirty="0" err="1" smtClean="0"/>
              <a:t>GetBaseAimRotation</a:t>
            </a:r>
            <a:r>
              <a:rPr lang="en-US" sz="1450" dirty="0" smtClean="0"/>
              <a:t>()</a:t>
            </a:r>
          </a:p>
          <a:p>
            <a:pPr lvl="2">
              <a:buNone/>
            </a:pPr>
            <a:r>
              <a:rPr lang="en-US" sz="1450" dirty="0" smtClean="0"/>
              <a:t>{</a:t>
            </a:r>
          </a:p>
          <a:p>
            <a:pPr lvl="2">
              <a:buNone/>
            </a:pPr>
            <a:r>
              <a:rPr lang="en-US" sz="1450" dirty="0" smtClean="0"/>
              <a:t>   local rotator   </a:t>
            </a:r>
            <a:r>
              <a:rPr lang="en-US" sz="1450" dirty="0" err="1" smtClean="0"/>
              <a:t>POVRot</a:t>
            </a:r>
            <a:r>
              <a:rPr lang="en-US" sz="1450" dirty="0" smtClean="0"/>
              <a:t>, </a:t>
            </a:r>
            <a:r>
              <a:rPr lang="en-US" sz="1450" dirty="0" err="1" smtClean="0"/>
              <a:t>tempRot</a:t>
            </a:r>
            <a:r>
              <a:rPr lang="en-US" sz="1450" dirty="0" smtClean="0"/>
              <a:t>;</a:t>
            </a:r>
          </a:p>
          <a:p>
            <a:pPr lvl="2">
              <a:buNone/>
            </a:pPr>
            <a:endParaRPr lang="en-US" sz="1450" dirty="0" smtClean="0"/>
          </a:p>
          <a:p>
            <a:pPr lvl="2">
              <a:buNone/>
            </a:pPr>
            <a:r>
              <a:rPr lang="en-US" sz="1450" dirty="0" smtClean="0"/>
              <a:t>   </a:t>
            </a:r>
            <a:r>
              <a:rPr lang="en-US" sz="1450" dirty="0" err="1" smtClean="0"/>
              <a:t>tempRot</a:t>
            </a:r>
            <a:r>
              <a:rPr lang="en-US" sz="1450" dirty="0" smtClean="0"/>
              <a:t> = Rotation;</a:t>
            </a:r>
          </a:p>
          <a:p>
            <a:pPr lvl="2">
              <a:buNone/>
            </a:pPr>
            <a:r>
              <a:rPr lang="en-US" sz="1450" dirty="0" smtClean="0"/>
              <a:t>   </a:t>
            </a:r>
            <a:r>
              <a:rPr lang="en-US" sz="1450" dirty="0" err="1" smtClean="0"/>
              <a:t>tempRot.Pitch</a:t>
            </a:r>
            <a:r>
              <a:rPr lang="en-US" sz="1450" dirty="0" smtClean="0"/>
              <a:t> = 0;</a:t>
            </a:r>
          </a:p>
          <a:p>
            <a:pPr lvl="2">
              <a:buNone/>
            </a:pPr>
            <a:r>
              <a:rPr lang="en-US" sz="1450" dirty="0" smtClean="0"/>
              <a:t>   </a:t>
            </a:r>
            <a:r>
              <a:rPr lang="en-US" sz="1450" dirty="0" err="1" smtClean="0"/>
              <a:t>SetRotation</a:t>
            </a:r>
            <a:r>
              <a:rPr lang="en-US" sz="1450" dirty="0" smtClean="0"/>
              <a:t>(</a:t>
            </a:r>
            <a:r>
              <a:rPr lang="en-US" sz="1450" dirty="0" err="1" smtClean="0"/>
              <a:t>tempRot</a:t>
            </a:r>
            <a:r>
              <a:rPr lang="en-US" sz="1450" dirty="0" smtClean="0"/>
              <a:t>);</a:t>
            </a:r>
          </a:p>
          <a:p>
            <a:pPr lvl="2">
              <a:buNone/>
            </a:pPr>
            <a:r>
              <a:rPr lang="en-US" sz="1450" dirty="0" smtClean="0"/>
              <a:t>   </a:t>
            </a:r>
            <a:r>
              <a:rPr lang="en-US" sz="1450" dirty="0" err="1" smtClean="0"/>
              <a:t>POVRot</a:t>
            </a:r>
            <a:r>
              <a:rPr lang="en-US" sz="1450" dirty="0" smtClean="0"/>
              <a:t> = Rotation;</a:t>
            </a:r>
          </a:p>
          <a:p>
            <a:pPr lvl="2">
              <a:buNone/>
            </a:pPr>
            <a:r>
              <a:rPr lang="en-US" sz="1450" dirty="0" smtClean="0"/>
              <a:t>   </a:t>
            </a:r>
            <a:r>
              <a:rPr lang="en-US" sz="1450" dirty="0" err="1" smtClean="0"/>
              <a:t>POVRot.Pitch</a:t>
            </a:r>
            <a:r>
              <a:rPr lang="en-US" sz="1450" dirty="0" smtClean="0"/>
              <a:t> = 0;</a:t>
            </a:r>
          </a:p>
          <a:p>
            <a:pPr lvl="2">
              <a:buNone/>
            </a:pPr>
            <a:endParaRPr lang="en-US" sz="1450" dirty="0" smtClean="0"/>
          </a:p>
          <a:p>
            <a:pPr lvl="2">
              <a:buNone/>
            </a:pPr>
            <a:r>
              <a:rPr lang="en-US" sz="1450" dirty="0" smtClean="0"/>
              <a:t>   return </a:t>
            </a:r>
            <a:r>
              <a:rPr lang="en-US" sz="1450" dirty="0" err="1" smtClean="0"/>
              <a:t>POVRot</a:t>
            </a:r>
            <a:r>
              <a:rPr lang="en-US" sz="1450" dirty="0" smtClean="0"/>
              <a:t>;</a:t>
            </a:r>
          </a:p>
          <a:p>
            <a:pPr lvl="2">
              <a:buNone/>
            </a:pPr>
            <a:r>
              <a:rPr lang="en-US" sz="1450" dirty="0" smtClean="0"/>
              <a:t>}   </a:t>
            </a:r>
          </a:p>
          <a:p>
            <a:pPr lvl="2">
              <a:buNone/>
            </a:pPr>
            <a:endParaRPr lang="en-US" sz="1450" dirty="0" smtClean="0"/>
          </a:p>
          <a:p>
            <a:pPr lvl="2">
              <a:buNone/>
            </a:pPr>
            <a:endParaRPr lang="en-US" sz="1450" dirty="0" smtClean="0"/>
          </a:p>
          <a:p>
            <a:pPr lvl="2">
              <a:buNone/>
            </a:pPr>
            <a:r>
              <a:rPr lang="en-US" sz="1450" dirty="0" err="1" smtClean="0"/>
              <a:t>DefaultProperties</a:t>
            </a:r>
            <a:endParaRPr lang="en-US" sz="1450" dirty="0" smtClean="0"/>
          </a:p>
          <a:p>
            <a:pPr lvl="2">
              <a:buNone/>
            </a:pPr>
            <a:r>
              <a:rPr lang="en-US" sz="1450" dirty="0" smtClean="0"/>
              <a:t>{</a:t>
            </a:r>
          </a:p>
          <a:p>
            <a:pPr lvl="2">
              <a:buNone/>
            </a:pPr>
            <a:r>
              <a:rPr lang="en-US" sz="1450" dirty="0" err="1" smtClean="0"/>
              <a:t>IsoCamAngle</a:t>
            </a:r>
            <a:r>
              <a:rPr lang="en-US" sz="1450" dirty="0" smtClean="0"/>
              <a:t>=6420 //35.264 degrees</a:t>
            </a:r>
          </a:p>
          <a:p>
            <a:pPr lvl="2">
              <a:buNone/>
            </a:pPr>
            <a:r>
              <a:rPr lang="en-US" sz="1450" dirty="0" smtClean="0"/>
              <a:t>    </a:t>
            </a:r>
            <a:r>
              <a:rPr lang="en-US" sz="1450" dirty="0" err="1" smtClean="0"/>
              <a:t>CamOffsetDistance</a:t>
            </a:r>
            <a:r>
              <a:rPr lang="en-US" sz="1450" dirty="0" smtClean="0"/>
              <a:t>=384.0  // // The distance above the player</a:t>
            </a:r>
          </a:p>
          <a:p>
            <a:pPr lvl="2">
              <a:buNone/>
            </a:pPr>
            <a:r>
              <a:rPr lang="en-US" sz="1450" dirty="0" smtClean="0"/>
              <a:t>}</a:t>
            </a:r>
          </a:p>
          <a:p>
            <a:pPr lvl="3">
              <a:buNone/>
            </a:pPr>
            <a:endParaRPr lang="en-US" sz="1050" dirty="0" smtClean="0"/>
          </a:p>
          <a:p>
            <a:pPr>
              <a:buNone/>
            </a:pPr>
            <a:endParaRPr lang="en-US" sz="105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Camera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did we just do?</a:t>
            </a:r>
          </a:p>
          <a:p>
            <a:r>
              <a:rPr lang="en-US" dirty="0" smtClean="0"/>
              <a:t>We added similar code to the top down pawn class, but we had to put the camera at an angle. </a:t>
            </a:r>
          </a:p>
          <a:p>
            <a:r>
              <a:rPr lang="en-US" dirty="0" smtClean="0"/>
              <a:t>So in </a:t>
            </a:r>
            <a:r>
              <a:rPr lang="en-US" i="1" dirty="0" err="1" smtClean="0"/>
              <a:t>CalcCamera</a:t>
            </a:r>
            <a:r>
              <a:rPr lang="en-US" dirty="0" smtClean="0"/>
              <a:t> we set the camera’s location z and x axes to angles based on our global </a:t>
            </a:r>
            <a:r>
              <a:rPr lang="en-US" dirty="0" err="1" smtClean="0"/>
              <a:t>IsoCamAngle</a:t>
            </a:r>
            <a:r>
              <a:rPr lang="en-US" dirty="0" smtClean="0"/>
              <a:t>. </a:t>
            </a:r>
          </a:p>
          <a:p>
            <a:r>
              <a:rPr lang="en-US" dirty="0" smtClean="0"/>
              <a:t>Now to note Uscript with respect distance and degree measurements, unreal has it’s own range. </a:t>
            </a:r>
          </a:p>
          <a:p>
            <a:r>
              <a:rPr lang="en-US" dirty="0" smtClean="0"/>
              <a:t>The degrees from 0 – 360 go from 0 – 65535. This is called the </a:t>
            </a:r>
            <a:r>
              <a:rPr lang="en-US" i="1" dirty="0" err="1" smtClean="0"/>
              <a:t>UnrRot</a:t>
            </a:r>
            <a:r>
              <a:rPr lang="en-US" dirty="0" smtClean="0"/>
              <a:t> range.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a:bodyPr>
          <a:lstStyle/>
          <a:p>
            <a:r>
              <a:rPr lang="en-US" sz="2800" dirty="0" smtClean="0"/>
              <a:t>Since we have </a:t>
            </a:r>
            <a:r>
              <a:rPr lang="en-US" sz="2800" i="1" dirty="0" err="1" smtClean="0"/>
              <a:t>UTDeathmatch</a:t>
            </a:r>
            <a:r>
              <a:rPr lang="en-US" sz="2800" dirty="0" smtClean="0"/>
              <a:t> which is 1</a:t>
            </a:r>
            <a:r>
              <a:rPr lang="en-US" sz="2800" baseline="30000" dirty="0" smtClean="0"/>
              <a:t>st</a:t>
            </a:r>
            <a:r>
              <a:rPr lang="en-US" sz="2800" dirty="0" smtClean="0"/>
              <a:t> person already we won’t create a 1</a:t>
            </a:r>
            <a:r>
              <a:rPr lang="en-US" sz="2800" baseline="30000" dirty="0" smtClean="0"/>
              <a:t>st</a:t>
            </a:r>
            <a:r>
              <a:rPr lang="en-US" sz="2800" dirty="0" smtClean="0"/>
              <a:t> person camera. </a:t>
            </a:r>
          </a:p>
          <a:p>
            <a:r>
              <a:rPr lang="en-US" sz="2800" dirty="0" smtClean="0"/>
              <a:t>We’ll create a 3</a:t>
            </a:r>
            <a:r>
              <a:rPr lang="en-US" sz="2800" baseline="30000" dirty="0" smtClean="0"/>
              <a:t>rd</a:t>
            </a:r>
            <a:r>
              <a:rPr lang="en-US" sz="2800" dirty="0" smtClean="0"/>
              <a:t> person, and where there exists an area that we could put code in for 1</a:t>
            </a:r>
            <a:r>
              <a:rPr lang="en-US" sz="2800" baseline="30000" dirty="0" smtClean="0"/>
              <a:t>st</a:t>
            </a:r>
            <a:r>
              <a:rPr lang="en-US" sz="2800" dirty="0" smtClean="0"/>
              <a:t> person I’ll let you know. </a:t>
            </a:r>
          </a:p>
          <a:p>
            <a:r>
              <a:rPr lang="en-US" sz="2800" dirty="0" smtClean="0"/>
              <a:t>By the way even though UDK ships with that camera mode (1</a:t>
            </a:r>
            <a:r>
              <a:rPr lang="en-US" sz="2800" baseline="30000" dirty="0" smtClean="0"/>
              <a:t>st</a:t>
            </a:r>
            <a:r>
              <a:rPr lang="en-US" sz="2800" dirty="0" smtClean="0"/>
              <a:t> person) it may help you to make one if you’re starting entirely from scratch like off of the </a:t>
            </a:r>
            <a:r>
              <a:rPr lang="en-US" sz="2800" i="1" dirty="0" smtClean="0"/>
              <a:t>Object</a:t>
            </a:r>
            <a:r>
              <a:rPr lang="en-US" sz="2800" dirty="0" smtClean="0"/>
              <a:t> or </a:t>
            </a:r>
            <a:r>
              <a:rPr lang="en-US" sz="2800" i="1" dirty="0" smtClean="0"/>
              <a:t>Actor</a:t>
            </a:r>
            <a:r>
              <a:rPr lang="en-US" sz="2800" dirty="0" smtClean="0"/>
              <a:t> base classes.</a:t>
            </a:r>
            <a:endParaRPr lang="en-US" sz="2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Camera</a:t>
            </a:r>
            <a:endParaRPr lang="en-US" dirty="0"/>
          </a:p>
        </p:txBody>
      </p:sp>
      <p:sp>
        <p:nvSpPr>
          <p:cNvPr id="3" name="Content Placeholder 2"/>
          <p:cNvSpPr>
            <a:spLocks noGrp="1"/>
          </p:cNvSpPr>
          <p:nvPr>
            <p:ph idx="1"/>
          </p:nvPr>
        </p:nvSpPr>
        <p:spPr/>
        <p:txBody>
          <a:bodyPr>
            <a:normAutofit/>
          </a:bodyPr>
          <a:lstStyle/>
          <a:p>
            <a:r>
              <a:rPr lang="en-US" dirty="0" smtClean="0"/>
              <a:t>It’s just something to get used to. </a:t>
            </a:r>
          </a:p>
          <a:p>
            <a:r>
              <a:rPr lang="en-US" dirty="0" smtClean="0"/>
              <a:t>So in default props we set our global </a:t>
            </a:r>
            <a:r>
              <a:rPr lang="en-US" i="1" dirty="0" err="1" smtClean="0"/>
              <a:t>IsoCamAngle</a:t>
            </a:r>
            <a:r>
              <a:rPr lang="en-US" dirty="0" smtClean="0"/>
              <a:t> to 6420 which is around 36 degrees.</a:t>
            </a:r>
          </a:p>
          <a:p>
            <a:r>
              <a:rPr lang="en-US" dirty="0" smtClean="0"/>
              <a:t>The next thing is to copy the Player controller code from </a:t>
            </a:r>
            <a:r>
              <a:rPr lang="en-US" i="1" dirty="0" err="1" smtClean="0"/>
              <a:t>IntroTopDownPlayerController.uc</a:t>
            </a:r>
            <a:r>
              <a:rPr lang="en-US" dirty="0" smtClean="0"/>
              <a:t> into your isometric player controller class. </a:t>
            </a:r>
          </a:p>
          <a:p>
            <a:r>
              <a:rPr lang="en-US" dirty="0" smtClean="0"/>
              <a:t>They are carbon copies. </a:t>
            </a:r>
          </a:p>
          <a:p>
            <a:pPr lvl="1"/>
            <a:endParaRPr lang="en-US" sz="24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Isometric Camera</a:t>
            </a:r>
            <a:endParaRPr lang="en-US" dirty="0"/>
          </a:p>
        </p:txBody>
      </p:sp>
      <p:sp>
        <p:nvSpPr>
          <p:cNvPr id="3" name="Content Placeholder 2"/>
          <p:cNvSpPr>
            <a:spLocks noGrp="1"/>
          </p:cNvSpPr>
          <p:nvPr>
            <p:ph idx="1"/>
          </p:nvPr>
        </p:nvSpPr>
        <p:spPr/>
        <p:txBody>
          <a:bodyPr>
            <a:normAutofit/>
          </a:bodyPr>
          <a:lstStyle/>
          <a:p>
            <a:r>
              <a:rPr lang="en-US" dirty="0" smtClean="0"/>
              <a:t>Name it </a:t>
            </a:r>
            <a:r>
              <a:rPr lang="en-US" i="1" dirty="0" err="1" smtClean="0"/>
              <a:t>IntroIsometricPlayerController</a:t>
            </a:r>
            <a:endParaRPr lang="en-US" dirty="0" smtClean="0"/>
          </a:p>
          <a:p>
            <a:r>
              <a:rPr lang="en-US" dirty="0" smtClean="0"/>
              <a:t>Finally, adjust your game type class to reference the pawn and player controller class and set the map prefix to DM (default)  and you’ll be all set to test this out.</a:t>
            </a:r>
          </a:p>
          <a:p>
            <a:pPr lvl="1"/>
            <a:r>
              <a:rPr lang="en-US" sz="2000" dirty="0" err="1" smtClean="0"/>
              <a:t>DefaultPawnClass</a:t>
            </a:r>
            <a:r>
              <a:rPr lang="en-US" sz="2000" dirty="0" smtClean="0"/>
              <a:t>=</a:t>
            </a:r>
            <a:r>
              <a:rPr lang="en-US" sz="2000" dirty="0" err="1" smtClean="0"/>
              <a:t>class'UnrealScriptIntro.IntroIsometricPawn</a:t>
            </a:r>
            <a:r>
              <a:rPr lang="en-US" sz="2000" dirty="0" smtClean="0"/>
              <a:t>'</a:t>
            </a:r>
          </a:p>
          <a:p>
            <a:pPr lvl="1"/>
            <a:r>
              <a:rPr lang="en-US" sz="2000" dirty="0" err="1" smtClean="0"/>
              <a:t>PlayerControllerClass</a:t>
            </a:r>
            <a:r>
              <a:rPr lang="en-US" sz="2000" dirty="0" smtClean="0"/>
              <a:t>=</a:t>
            </a:r>
            <a:r>
              <a:rPr lang="en-US" sz="2000" dirty="0" err="1" smtClean="0"/>
              <a:t>class'UnrealScriptIntro.IntroIsometricPlayerController</a:t>
            </a:r>
            <a:r>
              <a:rPr lang="en-US" sz="2000" dirty="0" smtClean="0"/>
              <a:t>'</a:t>
            </a:r>
          </a:p>
          <a:p>
            <a:pPr lvl="1"/>
            <a:r>
              <a:rPr lang="en-US" sz="2000" dirty="0" err="1" smtClean="0"/>
              <a:t>MapPrefixes</a:t>
            </a:r>
            <a:r>
              <a:rPr lang="en-US" sz="2000" dirty="0" smtClean="0"/>
              <a:t>[0]="DM"</a:t>
            </a:r>
            <a:endParaRPr lang="en-US" sz="3200" dirty="0" smtClean="0"/>
          </a:p>
          <a:p>
            <a:pPr lvl="1"/>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a:t>
            </a:r>
            <a:endParaRPr lang="en-US" dirty="0"/>
          </a:p>
        </p:txBody>
      </p:sp>
      <p:sp>
        <p:nvSpPr>
          <p:cNvPr id="3" name="Content Placeholder 2"/>
          <p:cNvSpPr>
            <a:spLocks noGrp="1"/>
          </p:cNvSpPr>
          <p:nvPr>
            <p:ph idx="1"/>
          </p:nvPr>
        </p:nvSpPr>
        <p:spPr/>
        <p:txBody>
          <a:bodyPr>
            <a:normAutofit/>
          </a:bodyPr>
          <a:lstStyle/>
          <a:p>
            <a:r>
              <a:rPr lang="en-US" dirty="0" smtClean="0"/>
              <a:t>This one isn’t all to similar to the previous four camera types. </a:t>
            </a:r>
          </a:p>
          <a:p>
            <a:r>
              <a:rPr lang="en-US" dirty="0" smtClean="0"/>
              <a:t>Here we’ll have to adjust keyboard input. </a:t>
            </a:r>
          </a:p>
          <a:p>
            <a:r>
              <a:rPr lang="en-US" dirty="0" smtClean="0"/>
              <a:t>Before you were using the default WASD keys to move forward back left and right. </a:t>
            </a:r>
          </a:p>
          <a:p>
            <a:r>
              <a:rPr lang="en-US" dirty="0" smtClean="0"/>
              <a:t>Well in a side </a:t>
            </a:r>
            <a:r>
              <a:rPr lang="en-US" dirty="0" err="1" smtClean="0"/>
              <a:t>scroller</a:t>
            </a:r>
            <a:r>
              <a:rPr lang="en-US" dirty="0" smtClean="0"/>
              <a:t> you’ll have to make A and D move the player forward and backward.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a:t>
            </a:r>
            <a:endParaRPr lang="en-US" dirty="0"/>
          </a:p>
        </p:txBody>
      </p:sp>
      <p:sp>
        <p:nvSpPr>
          <p:cNvPr id="3" name="Content Placeholder 2"/>
          <p:cNvSpPr>
            <a:spLocks noGrp="1"/>
          </p:cNvSpPr>
          <p:nvPr>
            <p:ph idx="1"/>
          </p:nvPr>
        </p:nvSpPr>
        <p:spPr/>
        <p:txBody>
          <a:bodyPr>
            <a:normAutofit/>
          </a:bodyPr>
          <a:lstStyle/>
          <a:p>
            <a:r>
              <a:rPr lang="en-US" dirty="0" smtClean="0"/>
              <a:t>And you’ll have to disable or reconfigure the W and S keys. </a:t>
            </a:r>
          </a:p>
          <a:p>
            <a:r>
              <a:rPr lang="en-US" dirty="0" smtClean="0"/>
              <a:t>What we’ll create is a new game, pawn, and </a:t>
            </a:r>
            <a:r>
              <a:rPr lang="en-US" dirty="0" err="1" smtClean="0"/>
              <a:t>playercontroller</a:t>
            </a:r>
            <a:r>
              <a:rPr lang="en-US" dirty="0" smtClean="0"/>
              <a:t> class.</a:t>
            </a:r>
          </a:p>
          <a:p>
            <a:r>
              <a:rPr lang="en-US" dirty="0" smtClean="0"/>
              <a:t>Create a new game class and extend from </a:t>
            </a:r>
            <a:r>
              <a:rPr lang="en-US" i="1" dirty="0" err="1" smtClean="0"/>
              <a:t>UTDeathmatch</a:t>
            </a:r>
            <a:r>
              <a:rPr lang="en-US" dirty="0" smtClean="0"/>
              <a:t> and create a new pawn class</a:t>
            </a:r>
            <a:r>
              <a:rPr lang="en-US" sz="2800" dirty="0" smtClean="0"/>
              <a:t>.</a:t>
            </a:r>
            <a:endParaRPr 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 Pawn Code</a:t>
            </a:r>
            <a:endParaRPr lang="en-US" dirty="0"/>
          </a:p>
        </p:txBody>
      </p:sp>
      <p:sp>
        <p:nvSpPr>
          <p:cNvPr id="3" name="Content Placeholder 2"/>
          <p:cNvSpPr>
            <a:spLocks noGrp="1"/>
          </p:cNvSpPr>
          <p:nvPr>
            <p:ph idx="1"/>
          </p:nvPr>
        </p:nvSpPr>
        <p:spPr/>
        <p:txBody>
          <a:bodyPr>
            <a:normAutofit fontScale="92500"/>
          </a:bodyPr>
          <a:lstStyle/>
          <a:p>
            <a:pPr lvl="3">
              <a:buNone/>
            </a:pPr>
            <a:r>
              <a:rPr lang="en-US" dirty="0" smtClean="0"/>
              <a:t>/**</a:t>
            </a:r>
          </a:p>
          <a:p>
            <a:pPr lvl="3">
              <a:buNone/>
            </a:pPr>
            <a:r>
              <a:rPr lang="en-US" dirty="0" smtClean="0"/>
              <a:t> * A Modification of the </a:t>
            </a:r>
            <a:r>
              <a:rPr lang="en-US" dirty="0" err="1" smtClean="0"/>
              <a:t>UTPawn</a:t>
            </a:r>
            <a:r>
              <a:rPr lang="en-US" dirty="0" smtClean="0"/>
              <a:t> class to enable a side scrolling camera view</a:t>
            </a:r>
          </a:p>
          <a:p>
            <a:pPr lvl="3">
              <a:buNone/>
            </a:pPr>
            <a:r>
              <a:rPr lang="en-US" dirty="0" smtClean="0"/>
              <a:t> */</a:t>
            </a:r>
          </a:p>
          <a:p>
            <a:pPr lvl="3">
              <a:buNone/>
            </a:pPr>
            <a:endParaRPr lang="en-US" dirty="0" smtClean="0"/>
          </a:p>
          <a:p>
            <a:pPr lvl="3">
              <a:buNone/>
            </a:pPr>
            <a:r>
              <a:rPr lang="en-US" dirty="0" smtClean="0"/>
              <a:t>class </a:t>
            </a:r>
            <a:r>
              <a:rPr lang="en-US" dirty="0" err="1" smtClean="0"/>
              <a:t>IntroSideScrollingPawn</a:t>
            </a:r>
            <a:r>
              <a:rPr lang="en-US" dirty="0" smtClean="0"/>
              <a:t> extends </a:t>
            </a:r>
            <a:r>
              <a:rPr lang="en-US" dirty="0" err="1" smtClean="0"/>
              <a:t>UTPawn</a:t>
            </a:r>
            <a:r>
              <a:rPr lang="en-US" dirty="0" smtClean="0"/>
              <a:t>;</a:t>
            </a:r>
          </a:p>
          <a:p>
            <a:pPr lvl="3">
              <a:buNone/>
            </a:pPr>
            <a:endParaRPr lang="en-US" dirty="0" smtClean="0"/>
          </a:p>
          <a:p>
            <a:pPr lvl="3">
              <a:buNone/>
            </a:pPr>
            <a:r>
              <a:rPr lang="en-US" dirty="0" err="1" smtClean="0"/>
              <a:t>var</a:t>
            </a:r>
            <a:r>
              <a:rPr lang="en-US" dirty="0" smtClean="0"/>
              <a:t> float </a:t>
            </a:r>
            <a:r>
              <a:rPr lang="en-US" dirty="0" err="1" smtClean="0"/>
              <a:t>CamOffsetDistance</a:t>
            </a:r>
            <a:r>
              <a:rPr lang="en-US" dirty="0" smtClean="0"/>
              <a:t>; //Position on Y-axis to lock camera to</a:t>
            </a:r>
          </a:p>
          <a:p>
            <a:pPr lvl="3">
              <a:buNone/>
            </a:pPr>
            <a:endParaRPr lang="en-US" dirty="0" smtClean="0"/>
          </a:p>
          <a:p>
            <a:pPr lvl="3">
              <a:buNone/>
            </a:pPr>
            <a:r>
              <a:rPr lang="en-US" dirty="0" smtClean="0"/>
              <a:t>//override to make player mesh visible by default</a:t>
            </a:r>
          </a:p>
          <a:p>
            <a:pPr lvl="3">
              <a:buNone/>
            </a:pPr>
            <a:r>
              <a:rPr lang="en-US" dirty="0" smtClean="0"/>
              <a:t>simulated event </a:t>
            </a:r>
            <a:r>
              <a:rPr lang="en-US" dirty="0" err="1" smtClean="0"/>
              <a:t>BecomeViewTarget</a:t>
            </a:r>
            <a:r>
              <a:rPr lang="en-US" dirty="0" smtClean="0"/>
              <a:t>( </a:t>
            </a:r>
            <a:r>
              <a:rPr lang="en-US" dirty="0" err="1" smtClean="0"/>
              <a:t>PlayerController</a:t>
            </a:r>
            <a:r>
              <a:rPr lang="en-US" dirty="0" smtClean="0"/>
              <a:t> PC )</a:t>
            </a:r>
          </a:p>
          <a:p>
            <a:pPr lvl="3">
              <a:buNone/>
            </a:pPr>
            <a:r>
              <a:rPr lang="en-US" dirty="0" smtClean="0"/>
              <a:t>{</a:t>
            </a:r>
          </a:p>
          <a:p>
            <a:pPr lvl="3">
              <a:buNone/>
            </a:pPr>
            <a:r>
              <a:rPr lang="en-US" dirty="0" smtClean="0"/>
              <a:t>   local </a:t>
            </a:r>
            <a:r>
              <a:rPr lang="en-US" dirty="0" err="1" smtClean="0"/>
              <a:t>UTPlayerController</a:t>
            </a:r>
            <a:r>
              <a:rPr lang="en-US" dirty="0" smtClean="0"/>
              <a:t> UTPC;</a:t>
            </a:r>
          </a:p>
          <a:p>
            <a:pPr lvl="3">
              <a:buNone/>
            </a:pPr>
            <a:endParaRPr lang="en-US"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 Pawn Code</a:t>
            </a:r>
            <a:endParaRPr lang="en-US" dirty="0"/>
          </a:p>
        </p:txBody>
      </p:sp>
      <p:sp>
        <p:nvSpPr>
          <p:cNvPr id="3" name="Content Placeholder 2"/>
          <p:cNvSpPr>
            <a:spLocks noGrp="1"/>
          </p:cNvSpPr>
          <p:nvPr>
            <p:ph idx="1"/>
          </p:nvPr>
        </p:nvSpPr>
        <p:spPr/>
        <p:txBody>
          <a:bodyPr>
            <a:normAutofit fontScale="92500" lnSpcReduction="20000"/>
          </a:bodyPr>
          <a:lstStyle/>
          <a:p>
            <a:pPr lvl="3">
              <a:buNone/>
            </a:pPr>
            <a:endParaRPr lang="en-US" dirty="0" smtClean="0"/>
          </a:p>
          <a:p>
            <a:pPr lvl="3">
              <a:buNone/>
            </a:pPr>
            <a:r>
              <a:rPr lang="en-US" dirty="0" smtClean="0"/>
              <a:t>   </a:t>
            </a:r>
            <a:r>
              <a:rPr lang="en-US" dirty="0" err="1" smtClean="0"/>
              <a:t>Super.BecomeViewTarget</a:t>
            </a:r>
            <a:r>
              <a:rPr lang="en-US" dirty="0" smtClean="0"/>
              <a:t>(PC);</a:t>
            </a:r>
          </a:p>
          <a:p>
            <a:pPr lvl="3">
              <a:buNone/>
            </a:pPr>
            <a:endParaRPr lang="en-US" dirty="0" smtClean="0"/>
          </a:p>
          <a:p>
            <a:pPr lvl="3">
              <a:buNone/>
            </a:pPr>
            <a:r>
              <a:rPr lang="en-US" dirty="0" smtClean="0"/>
              <a:t>   if (</a:t>
            </a:r>
            <a:r>
              <a:rPr lang="en-US" dirty="0" err="1" smtClean="0"/>
              <a:t>LocalPlayer</a:t>
            </a:r>
            <a:r>
              <a:rPr lang="en-US" dirty="0" smtClean="0"/>
              <a:t>(</a:t>
            </a:r>
            <a:r>
              <a:rPr lang="en-US" dirty="0" err="1" smtClean="0"/>
              <a:t>PC.Player</a:t>
            </a:r>
            <a:r>
              <a:rPr lang="en-US" dirty="0" smtClean="0"/>
              <a:t>) != None)</a:t>
            </a:r>
          </a:p>
          <a:p>
            <a:pPr lvl="3">
              <a:buNone/>
            </a:pPr>
            <a:r>
              <a:rPr lang="en-US" dirty="0" smtClean="0"/>
              <a:t>   {</a:t>
            </a:r>
          </a:p>
          <a:p>
            <a:pPr lvl="3">
              <a:buNone/>
            </a:pPr>
            <a:r>
              <a:rPr lang="en-US" dirty="0" smtClean="0"/>
              <a:t>      UTPC = </a:t>
            </a:r>
            <a:r>
              <a:rPr lang="en-US" dirty="0" err="1" smtClean="0"/>
              <a:t>UTPlayerController</a:t>
            </a:r>
            <a:r>
              <a:rPr lang="en-US" dirty="0" smtClean="0"/>
              <a:t>(PC);</a:t>
            </a:r>
          </a:p>
          <a:p>
            <a:pPr lvl="3">
              <a:buNone/>
            </a:pPr>
            <a:r>
              <a:rPr lang="en-US" dirty="0" smtClean="0"/>
              <a:t>      if (UTPC != None)</a:t>
            </a:r>
          </a:p>
          <a:p>
            <a:pPr lvl="3">
              <a:buNone/>
            </a:pPr>
            <a:r>
              <a:rPr lang="en-US" dirty="0" smtClean="0"/>
              <a:t>      {</a:t>
            </a:r>
          </a:p>
          <a:p>
            <a:pPr lvl="3">
              <a:buNone/>
            </a:pPr>
            <a:r>
              <a:rPr lang="en-US" dirty="0" smtClean="0"/>
              <a:t>         //set player controller to behind view and make mesh visible</a:t>
            </a:r>
          </a:p>
          <a:p>
            <a:pPr lvl="3">
              <a:buNone/>
            </a:pPr>
            <a:r>
              <a:rPr lang="en-US" dirty="0" smtClean="0"/>
              <a:t>         </a:t>
            </a:r>
            <a:r>
              <a:rPr lang="en-US" dirty="0" err="1" smtClean="0"/>
              <a:t>UTPC.SetBehindView</a:t>
            </a:r>
            <a:r>
              <a:rPr lang="en-US" dirty="0" smtClean="0"/>
              <a:t>(true);</a:t>
            </a:r>
          </a:p>
          <a:p>
            <a:pPr lvl="3">
              <a:buNone/>
            </a:pPr>
            <a:r>
              <a:rPr lang="en-US" dirty="0" smtClean="0"/>
              <a:t>         </a:t>
            </a:r>
            <a:r>
              <a:rPr lang="en-US" dirty="0" err="1" smtClean="0"/>
              <a:t>SetMeshVisibility</a:t>
            </a:r>
            <a:r>
              <a:rPr lang="en-US" dirty="0" smtClean="0"/>
              <a:t>(</a:t>
            </a:r>
            <a:r>
              <a:rPr lang="en-US" dirty="0" err="1" smtClean="0"/>
              <a:t>UTPC.bBehindView</a:t>
            </a:r>
            <a:r>
              <a:rPr lang="en-US" dirty="0" smtClean="0"/>
              <a:t>);</a:t>
            </a:r>
          </a:p>
          <a:p>
            <a:pPr lvl="3">
              <a:buNone/>
            </a:pPr>
            <a:r>
              <a:rPr lang="en-US" dirty="0" smtClean="0"/>
              <a:t>         </a:t>
            </a:r>
            <a:r>
              <a:rPr lang="en-US" dirty="0" err="1" smtClean="0"/>
              <a:t>UTPC.bNoCrosshair</a:t>
            </a:r>
            <a:r>
              <a:rPr lang="en-US" dirty="0" smtClean="0"/>
              <a:t> = true;</a:t>
            </a:r>
          </a:p>
          <a:p>
            <a:pPr lvl="3">
              <a:buNone/>
            </a:pPr>
            <a:r>
              <a:rPr lang="en-US" dirty="0" smtClean="0"/>
              <a:t>      }</a:t>
            </a:r>
          </a:p>
          <a:p>
            <a:pPr lvl="3">
              <a:buNone/>
            </a:pPr>
            <a:r>
              <a:rPr lang="en-US" dirty="0" smtClean="0"/>
              <a:t>   }</a:t>
            </a:r>
          </a:p>
          <a:p>
            <a:pPr lvl="3">
              <a:buNone/>
            </a:pPr>
            <a:r>
              <a:rPr lang="en-US" dirty="0" smtClean="0"/>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 Pawn Code</a:t>
            </a:r>
            <a:endParaRPr lang="en-US" dirty="0"/>
          </a:p>
        </p:txBody>
      </p:sp>
      <p:sp>
        <p:nvSpPr>
          <p:cNvPr id="3" name="Content Placeholder 2"/>
          <p:cNvSpPr>
            <a:spLocks noGrp="1"/>
          </p:cNvSpPr>
          <p:nvPr>
            <p:ph idx="1"/>
          </p:nvPr>
        </p:nvSpPr>
        <p:spPr>
          <a:xfrm>
            <a:off x="457200" y="1219200"/>
            <a:ext cx="8229600" cy="4876800"/>
          </a:xfrm>
        </p:spPr>
        <p:txBody>
          <a:bodyPr>
            <a:noAutofit/>
          </a:bodyPr>
          <a:lstStyle/>
          <a:p>
            <a:endParaRPr lang="en-US" sz="750" dirty="0" smtClean="0"/>
          </a:p>
          <a:p>
            <a:pPr>
              <a:buNone/>
            </a:pPr>
            <a:r>
              <a:rPr lang="en-US" sz="2200" dirty="0" smtClean="0"/>
              <a:t>simulated function </a:t>
            </a:r>
            <a:r>
              <a:rPr lang="en-US" sz="2200" dirty="0" err="1" smtClean="0"/>
              <a:t>bool</a:t>
            </a:r>
            <a:r>
              <a:rPr lang="en-US" sz="2200" dirty="0" smtClean="0"/>
              <a:t> </a:t>
            </a:r>
            <a:r>
              <a:rPr lang="en-US" sz="2200" dirty="0" err="1" smtClean="0"/>
              <a:t>CalcCamera</a:t>
            </a:r>
            <a:r>
              <a:rPr lang="en-US" sz="2200" dirty="0" smtClean="0"/>
              <a:t>( float </a:t>
            </a:r>
            <a:r>
              <a:rPr lang="en-US" sz="2200" dirty="0" err="1" smtClean="0"/>
              <a:t>fDeltaTime</a:t>
            </a:r>
            <a:r>
              <a:rPr lang="en-US" sz="2200" dirty="0" smtClean="0"/>
              <a:t>, out vector </a:t>
            </a:r>
            <a:r>
              <a:rPr lang="en-US" sz="2200" dirty="0" err="1" smtClean="0"/>
              <a:t>out_CamLoc</a:t>
            </a:r>
            <a:r>
              <a:rPr lang="en-US" sz="2200" dirty="0" smtClean="0"/>
              <a:t>, out rotator </a:t>
            </a:r>
            <a:r>
              <a:rPr lang="en-US" sz="2200" dirty="0" err="1" smtClean="0"/>
              <a:t>out_CamRot</a:t>
            </a:r>
            <a:r>
              <a:rPr lang="en-US" sz="2200" dirty="0" smtClean="0"/>
              <a:t>, out float </a:t>
            </a:r>
            <a:r>
              <a:rPr lang="en-US" sz="2200" dirty="0" err="1" smtClean="0"/>
              <a:t>out_FOV</a:t>
            </a:r>
            <a:r>
              <a:rPr lang="en-US" sz="2200" dirty="0" smtClean="0"/>
              <a:t> )</a:t>
            </a:r>
          </a:p>
          <a:p>
            <a:pPr>
              <a:buNone/>
            </a:pPr>
            <a:r>
              <a:rPr lang="en-US" sz="2200" dirty="0" smtClean="0"/>
              <a:t>{</a:t>
            </a:r>
          </a:p>
          <a:p>
            <a:pPr>
              <a:buNone/>
            </a:pPr>
            <a:r>
              <a:rPr lang="en-US" sz="2200" dirty="0" smtClean="0"/>
              <a:t>   </a:t>
            </a:r>
            <a:r>
              <a:rPr lang="en-US" sz="2200" dirty="0" err="1" smtClean="0"/>
              <a:t>out_CamLoc</a:t>
            </a:r>
            <a:r>
              <a:rPr lang="en-US" sz="2200" dirty="0" smtClean="0"/>
              <a:t> = Location;</a:t>
            </a:r>
          </a:p>
          <a:p>
            <a:pPr>
              <a:buNone/>
            </a:pPr>
            <a:r>
              <a:rPr lang="en-US" sz="2200" dirty="0" smtClean="0"/>
              <a:t>   </a:t>
            </a:r>
            <a:r>
              <a:rPr lang="en-US" sz="2200" dirty="0" err="1" smtClean="0"/>
              <a:t>out_CamLoc.Y</a:t>
            </a:r>
            <a:r>
              <a:rPr lang="en-US" sz="2200" dirty="0" smtClean="0"/>
              <a:t> = </a:t>
            </a:r>
            <a:r>
              <a:rPr lang="en-US" sz="2200" dirty="0" err="1" smtClean="0"/>
              <a:t>CamOffsetDistance</a:t>
            </a:r>
            <a:r>
              <a:rPr lang="en-US" sz="2200" dirty="0" smtClean="0"/>
              <a:t>;</a:t>
            </a:r>
          </a:p>
          <a:p>
            <a:pPr>
              <a:buNone/>
            </a:pPr>
            <a:endParaRPr lang="en-US" sz="2200" dirty="0" smtClean="0"/>
          </a:p>
          <a:p>
            <a:pPr>
              <a:buNone/>
            </a:pPr>
            <a:r>
              <a:rPr lang="en-US" sz="2200" dirty="0" smtClean="0"/>
              <a:t>   </a:t>
            </a:r>
            <a:r>
              <a:rPr lang="en-US" sz="2200" dirty="0" err="1" smtClean="0"/>
              <a:t>out_CamRot.Pitch</a:t>
            </a:r>
            <a:r>
              <a:rPr lang="en-US" sz="2200" dirty="0" smtClean="0"/>
              <a:t> = 0;</a:t>
            </a:r>
          </a:p>
          <a:p>
            <a:pPr>
              <a:buNone/>
            </a:pPr>
            <a:r>
              <a:rPr lang="en-US" sz="2200" dirty="0" smtClean="0"/>
              <a:t>   </a:t>
            </a:r>
            <a:r>
              <a:rPr lang="en-US" sz="2200" dirty="0" err="1" smtClean="0"/>
              <a:t>out_CamRot.Yaw</a:t>
            </a:r>
            <a:r>
              <a:rPr lang="en-US" sz="2200" dirty="0" smtClean="0"/>
              <a:t> = 16384;</a:t>
            </a:r>
          </a:p>
          <a:p>
            <a:pPr>
              <a:buNone/>
            </a:pPr>
            <a:r>
              <a:rPr lang="en-US" sz="2200" dirty="0" smtClean="0"/>
              <a:t>   </a:t>
            </a:r>
            <a:r>
              <a:rPr lang="en-US" sz="2200" dirty="0" err="1" smtClean="0"/>
              <a:t>out_CamRot.Roll</a:t>
            </a:r>
            <a:r>
              <a:rPr lang="en-US" sz="2200" dirty="0" smtClean="0"/>
              <a:t> = 0;</a:t>
            </a:r>
          </a:p>
          <a:p>
            <a:pPr>
              <a:buNone/>
            </a:pPr>
            <a:r>
              <a:rPr lang="en-US" sz="2200" dirty="0" smtClean="0"/>
              <a:t>   return true;</a:t>
            </a:r>
          </a:p>
          <a:p>
            <a:pPr>
              <a:buNone/>
            </a:pPr>
            <a:r>
              <a:rPr lang="en-US" sz="2200" dirty="0" smtClean="0"/>
              <a:t>}</a:t>
            </a:r>
          </a:p>
          <a:p>
            <a:pPr lvl="3">
              <a:buNone/>
            </a:pPr>
            <a:endParaRPr lang="en-US" sz="1000" dirty="0" smtClean="0"/>
          </a:p>
          <a:p>
            <a:pPr lvl="3">
              <a:buNone/>
            </a:pPr>
            <a:r>
              <a:rPr lang="en-US" sz="750" dirty="0" smtClean="0"/>
              <a:t>   </a:t>
            </a:r>
          </a:p>
          <a:p>
            <a:pPr>
              <a:buNone/>
            </a:pPr>
            <a:endParaRPr lang="en-US" sz="750" dirty="0" smtClean="0"/>
          </a:p>
          <a:p>
            <a:pPr>
              <a:buNone/>
            </a:pPr>
            <a:endParaRPr lang="en-US" sz="75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 Pawn Code</a:t>
            </a:r>
            <a:endParaRPr lang="en-US" dirty="0"/>
          </a:p>
        </p:txBody>
      </p:sp>
      <p:sp>
        <p:nvSpPr>
          <p:cNvPr id="3" name="Content Placeholder 2"/>
          <p:cNvSpPr>
            <a:spLocks noGrp="1"/>
          </p:cNvSpPr>
          <p:nvPr>
            <p:ph idx="1"/>
          </p:nvPr>
        </p:nvSpPr>
        <p:spPr>
          <a:xfrm>
            <a:off x="457200" y="1219200"/>
            <a:ext cx="8229600" cy="4876800"/>
          </a:xfrm>
        </p:spPr>
        <p:txBody>
          <a:bodyPr>
            <a:noAutofit/>
          </a:bodyPr>
          <a:lstStyle/>
          <a:p>
            <a:pPr lvl="1">
              <a:buNone/>
            </a:pPr>
            <a:r>
              <a:rPr lang="en-US" sz="1800" dirty="0" smtClean="0"/>
              <a:t>simulated </a:t>
            </a:r>
            <a:r>
              <a:rPr lang="en-US" sz="1800" dirty="0" smtClean="0"/>
              <a:t>singular event Rotator </a:t>
            </a:r>
            <a:r>
              <a:rPr lang="en-US" sz="1800" dirty="0" err="1" smtClean="0"/>
              <a:t>GetBaseAimRotation</a:t>
            </a:r>
            <a:r>
              <a:rPr lang="en-US" sz="1800" dirty="0" smtClean="0"/>
              <a:t>()</a:t>
            </a:r>
          </a:p>
          <a:p>
            <a:pPr lvl="1">
              <a:buNone/>
            </a:pPr>
            <a:r>
              <a:rPr lang="en-US" sz="1800" dirty="0" smtClean="0"/>
              <a:t>{</a:t>
            </a:r>
          </a:p>
          <a:p>
            <a:pPr lvl="1">
              <a:buNone/>
            </a:pPr>
            <a:r>
              <a:rPr lang="en-US" sz="1800" dirty="0" smtClean="0"/>
              <a:t>   local rotator   </a:t>
            </a:r>
            <a:r>
              <a:rPr lang="en-US" sz="1800" dirty="0" err="1" smtClean="0"/>
              <a:t>POVRot</a:t>
            </a:r>
            <a:r>
              <a:rPr lang="en-US" sz="1800" dirty="0" smtClean="0"/>
              <a:t>;</a:t>
            </a:r>
          </a:p>
          <a:p>
            <a:pPr lvl="1">
              <a:buNone/>
            </a:pPr>
            <a:endParaRPr lang="en-US" sz="1800" dirty="0" smtClean="0"/>
          </a:p>
          <a:p>
            <a:pPr lvl="1">
              <a:buNone/>
            </a:pPr>
            <a:r>
              <a:rPr lang="en-US" sz="1800" dirty="0" smtClean="0"/>
              <a:t>   </a:t>
            </a:r>
            <a:r>
              <a:rPr lang="en-US" sz="1800" dirty="0" err="1" smtClean="0"/>
              <a:t>POVRot</a:t>
            </a:r>
            <a:r>
              <a:rPr lang="en-US" sz="1800" dirty="0" smtClean="0"/>
              <a:t> = Rotation;</a:t>
            </a:r>
          </a:p>
          <a:p>
            <a:pPr lvl="1">
              <a:buNone/>
            </a:pPr>
            <a:r>
              <a:rPr lang="en-US" sz="1800" dirty="0" smtClean="0"/>
              <a:t>   if( (</a:t>
            </a:r>
            <a:r>
              <a:rPr lang="en-US" sz="1800" dirty="0" err="1" smtClean="0"/>
              <a:t>Rotation.Yaw</a:t>
            </a:r>
            <a:r>
              <a:rPr lang="en-US" sz="1800" dirty="0" smtClean="0"/>
              <a:t> % 65535 &gt; 16384 &amp;&amp; </a:t>
            </a:r>
            <a:r>
              <a:rPr lang="en-US" sz="1800" dirty="0" err="1" smtClean="0"/>
              <a:t>Rotation.Yaw</a:t>
            </a:r>
            <a:r>
              <a:rPr lang="en-US" sz="1800" dirty="0" smtClean="0"/>
              <a:t> % 65535 &lt; 49560) ||</a:t>
            </a:r>
          </a:p>
          <a:p>
            <a:pPr lvl="1">
              <a:buNone/>
            </a:pPr>
            <a:r>
              <a:rPr lang="en-US" sz="1800" dirty="0" smtClean="0"/>
              <a:t>      (</a:t>
            </a:r>
            <a:r>
              <a:rPr lang="en-US" sz="1800" dirty="0" err="1" smtClean="0"/>
              <a:t>Rotation.Yaw</a:t>
            </a:r>
            <a:r>
              <a:rPr lang="en-US" sz="1800" dirty="0" smtClean="0"/>
              <a:t> % 65535 &lt; -16384 &amp;&amp; </a:t>
            </a:r>
            <a:r>
              <a:rPr lang="en-US" sz="1800" dirty="0" err="1" smtClean="0"/>
              <a:t>Rotation.Yaw</a:t>
            </a:r>
            <a:r>
              <a:rPr lang="en-US" sz="1800" dirty="0" smtClean="0"/>
              <a:t> % 65535 &gt; -49560) )</a:t>
            </a:r>
          </a:p>
          <a:p>
            <a:pPr lvl="1">
              <a:buNone/>
            </a:pPr>
            <a:r>
              <a:rPr lang="en-US" sz="1800" dirty="0" smtClean="0"/>
              <a:t>   {</a:t>
            </a:r>
          </a:p>
          <a:p>
            <a:pPr lvl="1">
              <a:buNone/>
            </a:pPr>
            <a:r>
              <a:rPr lang="en-US" sz="1800" dirty="0" smtClean="0"/>
              <a:t>      </a:t>
            </a:r>
            <a:r>
              <a:rPr lang="en-US" sz="1800" dirty="0" err="1" smtClean="0"/>
              <a:t>POVRot.Yaw</a:t>
            </a:r>
            <a:r>
              <a:rPr lang="en-US" sz="1800" dirty="0" smtClean="0"/>
              <a:t> = 32768;</a:t>
            </a:r>
          </a:p>
          <a:p>
            <a:pPr lvl="1">
              <a:buNone/>
            </a:pPr>
            <a:r>
              <a:rPr lang="en-US" sz="1800" dirty="0" smtClean="0"/>
              <a:t>   }</a:t>
            </a:r>
          </a:p>
          <a:p>
            <a:pPr lvl="1">
              <a:buNone/>
            </a:pPr>
            <a:r>
              <a:rPr lang="en-US" sz="1800" dirty="0" smtClean="0"/>
              <a:t>   else</a:t>
            </a:r>
          </a:p>
          <a:p>
            <a:pPr lvl="1">
              <a:buNone/>
            </a:pPr>
            <a:r>
              <a:rPr lang="en-US" sz="1800" dirty="0" smtClean="0"/>
              <a:t>   {</a:t>
            </a:r>
          </a:p>
          <a:p>
            <a:pPr lvl="1">
              <a:buNone/>
            </a:pPr>
            <a:r>
              <a:rPr lang="en-US" sz="1800" dirty="0" smtClean="0"/>
              <a:t>      </a:t>
            </a:r>
            <a:r>
              <a:rPr lang="en-US" sz="1800" dirty="0" err="1" smtClean="0"/>
              <a:t>POVRot.Yaw</a:t>
            </a:r>
            <a:r>
              <a:rPr lang="en-US" sz="1800" dirty="0" smtClean="0"/>
              <a:t> = 0;</a:t>
            </a:r>
          </a:p>
          <a:p>
            <a:pPr lvl="1">
              <a:buNone/>
            </a:pPr>
            <a:r>
              <a:rPr lang="en-US" sz="1800" dirty="0" smtClean="0"/>
              <a:t>   }</a:t>
            </a:r>
          </a:p>
          <a:p>
            <a:pPr lvl="3">
              <a:buNone/>
            </a:pPr>
            <a:r>
              <a:rPr lang="en-US" sz="750" dirty="0" smtClean="0"/>
              <a:t>   </a:t>
            </a:r>
          </a:p>
          <a:p>
            <a:pPr>
              <a:buNone/>
            </a:pPr>
            <a:endParaRPr lang="en-US" sz="750" dirty="0" smtClean="0"/>
          </a:p>
          <a:p>
            <a:pPr>
              <a:buNone/>
            </a:pPr>
            <a:endParaRPr lang="en-US" sz="75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 Pawn Code</a:t>
            </a:r>
            <a:endParaRPr lang="en-US" dirty="0"/>
          </a:p>
        </p:txBody>
      </p:sp>
      <p:sp>
        <p:nvSpPr>
          <p:cNvPr id="3" name="Content Placeholder 2"/>
          <p:cNvSpPr>
            <a:spLocks noGrp="1"/>
          </p:cNvSpPr>
          <p:nvPr>
            <p:ph idx="1"/>
          </p:nvPr>
        </p:nvSpPr>
        <p:spPr>
          <a:xfrm>
            <a:off x="457200" y="1219200"/>
            <a:ext cx="8229600" cy="4876800"/>
          </a:xfrm>
        </p:spPr>
        <p:txBody>
          <a:bodyPr>
            <a:noAutofit/>
          </a:bodyPr>
          <a:lstStyle/>
          <a:p>
            <a:endParaRPr lang="en-US" sz="750" dirty="0" smtClean="0"/>
          </a:p>
          <a:p>
            <a:pPr lvl="3">
              <a:buNone/>
            </a:pPr>
            <a:r>
              <a:rPr lang="en-US" sz="750" dirty="0" smtClean="0"/>
              <a:t>   </a:t>
            </a:r>
          </a:p>
          <a:p>
            <a:pPr lvl="1">
              <a:buNone/>
            </a:pPr>
            <a:r>
              <a:rPr lang="en-US" sz="2000" dirty="0" smtClean="0"/>
              <a:t>   if( </a:t>
            </a:r>
            <a:r>
              <a:rPr lang="en-US" sz="2000" dirty="0" err="1" smtClean="0"/>
              <a:t>POVRot.Pitch</a:t>
            </a:r>
            <a:r>
              <a:rPr lang="en-US" sz="2000" dirty="0" smtClean="0"/>
              <a:t> == 0 )</a:t>
            </a:r>
          </a:p>
          <a:p>
            <a:pPr lvl="1">
              <a:buNone/>
            </a:pPr>
            <a:r>
              <a:rPr lang="en-US" sz="2000" dirty="0" smtClean="0"/>
              <a:t>   {</a:t>
            </a:r>
          </a:p>
          <a:p>
            <a:pPr lvl="1">
              <a:buNone/>
            </a:pPr>
            <a:r>
              <a:rPr lang="en-US" sz="2000" dirty="0" smtClean="0"/>
              <a:t>      </a:t>
            </a:r>
            <a:r>
              <a:rPr lang="en-US" sz="2000" dirty="0" err="1" smtClean="0"/>
              <a:t>POVRot.Pitch</a:t>
            </a:r>
            <a:r>
              <a:rPr lang="en-US" sz="2000" dirty="0" smtClean="0"/>
              <a:t> = </a:t>
            </a:r>
            <a:r>
              <a:rPr lang="en-US" sz="2000" dirty="0" err="1" smtClean="0"/>
              <a:t>RemoteViewPitch</a:t>
            </a:r>
            <a:r>
              <a:rPr lang="en-US" sz="2000" dirty="0" smtClean="0"/>
              <a:t> &lt;&lt; 8;</a:t>
            </a:r>
          </a:p>
          <a:p>
            <a:pPr lvl="1">
              <a:buNone/>
            </a:pPr>
            <a:r>
              <a:rPr lang="en-US" sz="2000" dirty="0" smtClean="0"/>
              <a:t>   }</a:t>
            </a:r>
          </a:p>
          <a:p>
            <a:pPr lvl="1">
              <a:buNone/>
            </a:pPr>
            <a:endParaRPr lang="en-US" sz="2000" dirty="0" smtClean="0"/>
          </a:p>
          <a:p>
            <a:pPr lvl="1">
              <a:buNone/>
            </a:pPr>
            <a:r>
              <a:rPr lang="en-US" sz="2000" dirty="0" smtClean="0"/>
              <a:t>   return </a:t>
            </a:r>
            <a:r>
              <a:rPr lang="en-US" sz="2000" dirty="0" err="1" smtClean="0"/>
              <a:t>POVRot</a:t>
            </a:r>
            <a:r>
              <a:rPr lang="en-US" sz="2000" dirty="0" smtClean="0"/>
              <a:t>;</a:t>
            </a:r>
          </a:p>
          <a:p>
            <a:pPr lvl="1">
              <a:buNone/>
            </a:pPr>
            <a:r>
              <a:rPr lang="en-US" sz="2000" dirty="0" smtClean="0"/>
              <a:t>}   </a:t>
            </a:r>
          </a:p>
          <a:p>
            <a:pPr lvl="1">
              <a:buNone/>
            </a:pPr>
            <a:endParaRPr lang="en-US" sz="2000" dirty="0" smtClean="0"/>
          </a:p>
          <a:p>
            <a:pPr lvl="1">
              <a:buNone/>
            </a:pPr>
            <a:r>
              <a:rPr lang="en-US" sz="2000" dirty="0" err="1" smtClean="0"/>
              <a:t>DefaultProperties</a:t>
            </a:r>
            <a:endParaRPr lang="en-US" sz="2000" dirty="0" smtClean="0"/>
          </a:p>
          <a:p>
            <a:pPr lvl="1">
              <a:buNone/>
            </a:pPr>
            <a:r>
              <a:rPr lang="en-US" sz="2000" dirty="0" smtClean="0"/>
              <a:t>{</a:t>
            </a:r>
          </a:p>
          <a:p>
            <a:pPr lvl="1">
              <a:buNone/>
            </a:pPr>
            <a:r>
              <a:rPr lang="en-US" sz="2000" dirty="0" err="1" smtClean="0"/>
              <a:t>CamOffsetDistance</a:t>
            </a:r>
            <a:r>
              <a:rPr lang="en-US" sz="2000" dirty="0" smtClean="0"/>
              <a:t>=18500.0   // how far away the camera will be</a:t>
            </a:r>
          </a:p>
          <a:p>
            <a:pPr lvl="1">
              <a:buNone/>
            </a:pPr>
            <a:r>
              <a:rPr lang="en-US" sz="2000" dirty="0" smtClean="0"/>
              <a:t>}</a:t>
            </a:r>
          </a:p>
          <a:p>
            <a:endParaRPr lang="en-US" sz="750" dirty="0" smtClean="0"/>
          </a:p>
          <a:p>
            <a:pPr>
              <a:buNone/>
            </a:pPr>
            <a:endParaRPr lang="en-US" sz="750" dirty="0" smtClean="0"/>
          </a:p>
          <a:p>
            <a:pPr>
              <a:buNone/>
            </a:pPr>
            <a:endParaRPr lang="en-US" sz="75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a:t>
            </a:r>
            <a:endParaRPr lang="en-US" dirty="0"/>
          </a:p>
        </p:txBody>
      </p:sp>
      <p:sp>
        <p:nvSpPr>
          <p:cNvPr id="3" name="Content Placeholder 2"/>
          <p:cNvSpPr>
            <a:spLocks noGrp="1"/>
          </p:cNvSpPr>
          <p:nvPr>
            <p:ph idx="1"/>
          </p:nvPr>
        </p:nvSpPr>
        <p:spPr/>
        <p:txBody>
          <a:bodyPr>
            <a:normAutofit/>
          </a:bodyPr>
          <a:lstStyle/>
          <a:p>
            <a:r>
              <a:rPr lang="en-US" sz="2800" dirty="0" smtClean="0"/>
              <a:t>What we just did was similar to the other pawn classes. </a:t>
            </a:r>
          </a:p>
          <a:p>
            <a:r>
              <a:rPr lang="en-US" sz="2800" dirty="0" smtClean="0"/>
              <a:t>We used the </a:t>
            </a:r>
            <a:r>
              <a:rPr lang="en-US" sz="2800" i="1" dirty="0" err="1" smtClean="0"/>
              <a:t>BecomeViewTarget</a:t>
            </a:r>
            <a:r>
              <a:rPr lang="en-US" sz="2800" dirty="0" smtClean="0"/>
              <a:t> event to show our player mesh. </a:t>
            </a:r>
          </a:p>
          <a:p>
            <a:r>
              <a:rPr lang="en-US" sz="2800" dirty="0" smtClean="0"/>
              <a:t>We used the </a:t>
            </a:r>
            <a:r>
              <a:rPr lang="en-US" sz="2800" i="1" dirty="0" err="1" smtClean="0"/>
              <a:t>CalcCamera</a:t>
            </a:r>
            <a:r>
              <a:rPr lang="en-US" sz="2800" dirty="0" smtClean="0"/>
              <a:t> function to lock the camera in the Y axis (you may use X, depends on your layout).</a:t>
            </a:r>
          </a:p>
          <a:p>
            <a:r>
              <a:rPr lang="en-US" sz="2800" dirty="0" smtClean="0"/>
              <a:t>In the </a:t>
            </a:r>
            <a:r>
              <a:rPr lang="en-US" sz="2800" b="1" dirty="0" smtClean="0"/>
              <a:t>event</a:t>
            </a:r>
            <a:r>
              <a:rPr lang="en-US" sz="2800" i="1" dirty="0" smtClean="0"/>
              <a:t> </a:t>
            </a:r>
            <a:r>
              <a:rPr lang="en-US" sz="2800" i="1" dirty="0" err="1" smtClean="0"/>
              <a:t>GetBaseAnimRotation</a:t>
            </a:r>
            <a:r>
              <a:rPr lang="en-US" sz="2800" i="1" dirty="0" smtClean="0"/>
              <a:t>()</a:t>
            </a:r>
            <a:r>
              <a:rPr lang="en-US" sz="2800" dirty="0" smtClean="0"/>
              <a:t> we lock the </a:t>
            </a:r>
            <a:r>
              <a:rPr lang="en-US" sz="2800" i="1" dirty="0" smtClean="0"/>
              <a:t>Yaw</a:t>
            </a:r>
            <a:r>
              <a:rPr lang="en-US" sz="2800" dirty="0" smtClean="0"/>
              <a:t> (movement around Z axis) to 180 or 0 (</a:t>
            </a:r>
            <a:r>
              <a:rPr lang="en-US" sz="2800" i="1" dirty="0" smtClean="0"/>
              <a:t>65535/2</a:t>
            </a:r>
            <a:r>
              <a:rPr lang="en-US" sz="28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Autofit/>
          </a:bodyPr>
          <a:lstStyle/>
          <a:p>
            <a:r>
              <a:rPr lang="en-US" sz="2400" dirty="0" smtClean="0"/>
              <a:t>We have a game type that we made in the Hello World example. </a:t>
            </a:r>
          </a:p>
          <a:p>
            <a:r>
              <a:rPr lang="en-US" sz="2400" dirty="0" smtClean="0"/>
              <a:t>We called it “</a:t>
            </a:r>
            <a:r>
              <a:rPr lang="en-US" sz="2400" i="1" dirty="0" err="1" smtClean="0"/>
              <a:t>IntroGame</a:t>
            </a:r>
            <a:r>
              <a:rPr lang="en-US" sz="2400" dirty="0" smtClean="0"/>
              <a:t>”, and you also may have called yours something different.</a:t>
            </a:r>
          </a:p>
          <a:p>
            <a:r>
              <a:rPr lang="en-US" sz="2400" dirty="0" smtClean="0"/>
              <a:t>If you don’t have a game type class created yet, go back to the Hello World section and do so now.</a:t>
            </a:r>
          </a:p>
          <a:p>
            <a:r>
              <a:rPr lang="en-US" sz="2400" dirty="0" smtClean="0"/>
              <a:t>So for 3</a:t>
            </a:r>
            <a:r>
              <a:rPr lang="en-US" sz="2400" baseline="30000" dirty="0" smtClean="0"/>
              <a:t>rd</a:t>
            </a:r>
            <a:r>
              <a:rPr lang="en-US" sz="2400" dirty="0" smtClean="0"/>
              <a:t> and 1</a:t>
            </a:r>
            <a:r>
              <a:rPr lang="en-US" sz="2400" baseline="30000" dirty="0" smtClean="0"/>
              <a:t>st</a:t>
            </a:r>
            <a:r>
              <a:rPr lang="en-US" sz="2400" dirty="0" smtClean="0"/>
              <a:t> person cameras we’ll have to adjust settings in the </a:t>
            </a:r>
            <a:r>
              <a:rPr lang="en-US" sz="2400" i="1" dirty="0" err="1" smtClean="0"/>
              <a:t>UTPawn</a:t>
            </a:r>
            <a:r>
              <a:rPr lang="en-US" sz="2400" dirty="0" smtClean="0"/>
              <a:t> class and </a:t>
            </a:r>
            <a:r>
              <a:rPr lang="en-US" sz="2400" i="1" dirty="0" err="1" smtClean="0"/>
              <a:t>UTPlayerController</a:t>
            </a:r>
            <a:r>
              <a:rPr lang="en-US" sz="2400" dirty="0" smtClean="0"/>
              <a:t> class.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a:t>
            </a:r>
            <a:endParaRPr lang="en-US" dirty="0"/>
          </a:p>
        </p:txBody>
      </p:sp>
      <p:sp>
        <p:nvSpPr>
          <p:cNvPr id="3" name="Content Placeholder 2"/>
          <p:cNvSpPr>
            <a:spLocks noGrp="1"/>
          </p:cNvSpPr>
          <p:nvPr>
            <p:ph idx="1"/>
          </p:nvPr>
        </p:nvSpPr>
        <p:spPr/>
        <p:txBody>
          <a:bodyPr>
            <a:normAutofit/>
          </a:bodyPr>
          <a:lstStyle/>
          <a:p>
            <a:r>
              <a:rPr lang="en-US" sz="2800" dirty="0" smtClean="0"/>
              <a:t>There is also an offset operator being used in this function “</a:t>
            </a:r>
            <a:r>
              <a:rPr lang="en-US" sz="2800" i="1" dirty="0" smtClean="0"/>
              <a:t>&lt;&lt;</a:t>
            </a:r>
            <a:r>
              <a:rPr lang="en-US" sz="2800" dirty="0" smtClean="0"/>
              <a:t>” and it’s telling the pitch to be set to the </a:t>
            </a:r>
            <a:r>
              <a:rPr lang="en-US" sz="2800" i="1" dirty="0" err="1" smtClean="0"/>
              <a:t>RemoteViewPitch</a:t>
            </a:r>
            <a:r>
              <a:rPr lang="en-US" sz="2800" dirty="0" smtClean="0"/>
              <a:t> which is an attribute of the </a:t>
            </a:r>
            <a:r>
              <a:rPr lang="en-US" sz="2800" i="1" dirty="0" smtClean="0"/>
              <a:t>Pawn</a:t>
            </a:r>
            <a:r>
              <a:rPr lang="en-US" sz="2800" dirty="0" smtClean="0"/>
              <a:t> class and it holds the value of where the client is looking.</a:t>
            </a:r>
          </a:p>
          <a:p>
            <a:pPr lvl="1"/>
            <a:r>
              <a:rPr lang="en-US" sz="2400" b="1" dirty="0" smtClean="0"/>
              <a:t>Offset</a:t>
            </a:r>
            <a:endParaRPr lang="en-US" sz="2400" dirty="0" smtClean="0"/>
          </a:p>
          <a:p>
            <a:pPr lvl="2"/>
            <a:r>
              <a:rPr lang="en-US" sz="2000" dirty="0" smtClean="0"/>
              <a:t>Similar to “+=” or “-=” but only applies to </a:t>
            </a:r>
            <a:r>
              <a:rPr lang="en-US" sz="2000" i="1" dirty="0" smtClean="0"/>
              <a:t>Vector</a:t>
            </a:r>
            <a:r>
              <a:rPr lang="en-US" sz="2000" dirty="0" smtClean="0"/>
              <a:t> and </a:t>
            </a:r>
            <a:r>
              <a:rPr lang="en-US" sz="2000" i="1" dirty="0" smtClean="0"/>
              <a:t>Rotator</a:t>
            </a:r>
            <a:endParaRPr lang="en-US" sz="2000" dirty="0" smtClean="0"/>
          </a:p>
          <a:p>
            <a:r>
              <a:rPr lang="en-US" sz="2800" dirty="0" smtClean="0"/>
              <a:t>Now lets create the player controller class.</a:t>
            </a:r>
            <a:endParaRPr lang="en-US" sz="2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 PC Code</a:t>
            </a:r>
            <a:endParaRPr lang="en-US" dirty="0"/>
          </a:p>
        </p:txBody>
      </p:sp>
      <p:sp>
        <p:nvSpPr>
          <p:cNvPr id="3" name="Content Placeholder 2"/>
          <p:cNvSpPr>
            <a:spLocks noGrp="1"/>
          </p:cNvSpPr>
          <p:nvPr>
            <p:ph idx="1"/>
          </p:nvPr>
        </p:nvSpPr>
        <p:spPr/>
        <p:txBody>
          <a:bodyPr>
            <a:normAutofit fontScale="85000" lnSpcReduction="20000"/>
          </a:bodyPr>
          <a:lstStyle/>
          <a:p>
            <a:pPr lvl="2">
              <a:buNone/>
            </a:pPr>
            <a:r>
              <a:rPr lang="en-US" dirty="0" smtClean="0"/>
              <a:t>/**</a:t>
            </a:r>
          </a:p>
          <a:p>
            <a:pPr lvl="2">
              <a:buNone/>
            </a:pPr>
            <a:r>
              <a:rPr lang="en-US" dirty="0" smtClean="0"/>
              <a:t> * A Modification of the </a:t>
            </a:r>
            <a:r>
              <a:rPr lang="en-US" dirty="0" err="1" smtClean="0"/>
              <a:t>UTPlayerController</a:t>
            </a:r>
            <a:r>
              <a:rPr lang="en-US" dirty="0" smtClean="0"/>
              <a:t> class to enable a side scrolling camera view</a:t>
            </a:r>
          </a:p>
          <a:p>
            <a:pPr lvl="2">
              <a:buNone/>
            </a:pPr>
            <a:r>
              <a:rPr lang="en-US" dirty="0" smtClean="0"/>
              <a:t> */</a:t>
            </a:r>
          </a:p>
          <a:p>
            <a:pPr lvl="2">
              <a:buNone/>
            </a:pPr>
            <a:endParaRPr lang="en-US" dirty="0" smtClean="0"/>
          </a:p>
          <a:p>
            <a:pPr lvl="2">
              <a:buNone/>
            </a:pPr>
            <a:r>
              <a:rPr lang="en-US" dirty="0" smtClean="0"/>
              <a:t>class </a:t>
            </a:r>
            <a:r>
              <a:rPr lang="en-US" dirty="0" err="1" smtClean="0"/>
              <a:t>IntroSideScrollingPlayerController</a:t>
            </a:r>
            <a:r>
              <a:rPr lang="en-US" dirty="0" smtClean="0"/>
              <a:t> extends </a:t>
            </a:r>
            <a:r>
              <a:rPr lang="en-US" dirty="0" err="1" smtClean="0"/>
              <a:t>UTPlayerController</a:t>
            </a:r>
            <a:r>
              <a:rPr lang="en-US" dirty="0" smtClean="0"/>
              <a:t>;</a:t>
            </a:r>
          </a:p>
          <a:p>
            <a:pPr lvl="2">
              <a:buNone/>
            </a:pPr>
            <a:endParaRPr lang="en-US" dirty="0" smtClean="0"/>
          </a:p>
          <a:p>
            <a:pPr lvl="2">
              <a:buNone/>
            </a:pPr>
            <a:r>
              <a:rPr lang="en-US" dirty="0" smtClean="0"/>
              <a:t>state </a:t>
            </a:r>
            <a:r>
              <a:rPr lang="en-US" dirty="0" err="1" smtClean="0"/>
              <a:t>PlayerWalking</a:t>
            </a:r>
            <a:endParaRPr lang="en-US" dirty="0" smtClean="0"/>
          </a:p>
          <a:p>
            <a:pPr lvl="2">
              <a:buNone/>
            </a:pPr>
            <a:r>
              <a:rPr lang="en-US" dirty="0" smtClean="0"/>
              <a:t>{</a:t>
            </a:r>
          </a:p>
          <a:p>
            <a:pPr lvl="2">
              <a:buNone/>
            </a:pPr>
            <a:r>
              <a:rPr lang="en-US" dirty="0" smtClean="0"/>
              <a:t>ignores </a:t>
            </a:r>
            <a:r>
              <a:rPr lang="en-US" dirty="0" err="1" smtClean="0"/>
              <a:t>SeePlayer</a:t>
            </a:r>
            <a:r>
              <a:rPr lang="en-US" dirty="0" smtClean="0"/>
              <a:t>, </a:t>
            </a:r>
            <a:r>
              <a:rPr lang="en-US" dirty="0" err="1" smtClean="0"/>
              <a:t>HearNoise</a:t>
            </a:r>
            <a:r>
              <a:rPr lang="en-US" dirty="0" smtClean="0"/>
              <a:t>, Bump;</a:t>
            </a:r>
          </a:p>
          <a:p>
            <a:pPr lvl="2">
              <a:buNone/>
            </a:pPr>
            <a:endParaRPr lang="en-US" dirty="0" smtClean="0"/>
          </a:p>
          <a:p>
            <a:pPr lvl="2">
              <a:buNone/>
            </a:pPr>
            <a:r>
              <a:rPr lang="en-US" dirty="0" smtClean="0"/>
              <a:t>   function </a:t>
            </a:r>
            <a:r>
              <a:rPr lang="en-US" dirty="0" err="1" smtClean="0"/>
              <a:t>ProcessMove</a:t>
            </a:r>
            <a:r>
              <a:rPr lang="en-US" dirty="0" smtClean="0"/>
              <a:t>(float </a:t>
            </a:r>
            <a:r>
              <a:rPr lang="en-US" dirty="0" err="1" smtClean="0"/>
              <a:t>DeltaTime</a:t>
            </a:r>
            <a:r>
              <a:rPr lang="en-US" dirty="0" smtClean="0"/>
              <a:t>, vector </a:t>
            </a:r>
            <a:r>
              <a:rPr lang="en-US" dirty="0" err="1" smtClean="0"/>
              <a:t>NewAccel</a:t>
            </a:r>
            <a:r>
              <a:rPr lang="en-US" dirty="0" smtClean="0"/>
              <a:t>, </a:t>
            </a:r>
            <a:r>
              <a:rPr lang="en-US" dirty="0" err="1" smtClean="0"/>
              <a:t>eDoubleClickDir</a:t>
            </a:r>
            <a:r>
              <a:rPr lang="en-US" dirty="0" smtClean="0"/>
              <a:t> </a:t>
            </a:r>
            <a:r>
              <a:rPr lang="en-US" dirty="0" err="1" smtClean="0"/>
              <a:t>DoubleClickMove</a:t>
            </a:r>
            <a:r>
              <a:rPr lang="en-US" dirty="0" smtClean="0"/>
              <a:t>, rotator </a:t>
            </a:r>
            <a:r>
              <a:rPr lang="en-US" dirty="0" err="1" smtClean="0"/>
              <a:t>DeltaRot</a:t>
            </a:r>
            <a:r>
              <a:rPr lang="en-US" dirty="0" smtClean="0"/>
              <a:t>)</a:t>
            </a:r>
          </a:p>
          <a:p>
            <a:pPr lvl="2">
              <a:buNone/>
            </a:pPr>
            <a:r>
              <a:rPr lang="en-US" dirty="0" smtClean="0"/>
              <a:t>   {</a:t>
            </a:r>
          </a:p>
          <a:p>
            <a:pPr lvl="2">
              <a:buNone/>
            </a:pPr>
            <a:r>
              <a:rPr lang="en-US" dirty="0" smtClean="0"/>
              <a:t>      local Rotator </a:t>
            </a:r>
            <a:r>
              <a:rPr lang="en-US" dirty="0" err="1" smtClean="0"/>
              <a:t>tempRot</a:t>
            </a:r>
            <a:r>
              <a:rPr lang="en-US" dirty="0" smtClean="0"/>
              <a:t>;</a:t>
            </a:r>
          </a:p>
          <a:p>
            <a:pPr lvl="2">
              <a:buNone/>
            </a:pPr>
            <a:endParaRPr lang="en-US"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 PC Code</a:t>
            </a:r>
            <a:endParaRPr lang="en-US" dirty="0"/>
          </a:p>
        </p:txBody>
      </p:sp>
      <p:sp>
        <p:nvSpPr>
          <p:cNvPr id="3" name="Content Placeholder 2"/>
          <p:cNvSpPr>
            <a:spLocks noGrp="1"/>
          </p:cNvSpPr>
          <p:nvPr>
            <p:ph idx="1"/>
          </p:nvPr>
        </p:nvSpPr>
        <p:spPr/>
        <p:txBody>
          <a:bodyPr>
            <a:normAutofit fontScale="70000" lnSpcReduction="20000"/>
          </a:bodyPr>
          <a:lstStyle/>
          <a:p>
            <a:pPr lvl="2">
              <a:buNone/>
            </a:pPr>
            <a:endParaRPr lang="en-US" dirty="0" smtClean="0"/>
          </a:p>
          <a:p>
            <a:pPr lvl="2">
              <a:buNone/>
            </a:pPr>
            <a:r>
              <a:rPr lang="en-US" dirty="0" smtClean="0"/>
              <a:t>      if( Pawn == None )</a:t>
            </a:r>
          </a:p>
          <a:p>
            <a:pPr lvl="2">
              <a:buNone/>
            </a:pPr>
            <a:r>
              <a:rPr lang="en-US" dirty="0" smtClean="0"/>
              <a:t>      {</a:t>
            </a:r>
          </a:p>
          <a:p>
            <a:pPr lvl="2">
              <a:buNone/>
            </a:pPr>
            <a:r>
              <a:rPr lang="en-US" dirty="0" smtClean="0"/>
              <a:t>         return;</a:t>
            </a:r>
          </a:p>
          <a:p>
            <a:pPr lvl="2">
              <a:buNone/>
            </a:pPr>
            <a:r>
              <a:rPr lang="en-US" dirty="0" smtClean="0"/>
              <a:t>      }</a:t>
            </a:r>
          </a:p>
          <a:p>
            <a:pPr lvl="2">
              <a:buNone/>
            </a:pPr>
            <a:endParaRPr lang="en-US" dirty="0" smtClean="0"/>
          </a:p>
          <a:p>
            <a:pPr lvl="2">
              <a:buNone/>
            </a:pPr>
            <a:r>
              <a:rPr lang="en-US" dirty="0" smtClean="0"/>
              <a:t>      if (Role == </a:t>
            </a:r>
            <a:r>
              <a:rPr lang="en-US" dirty="0" err="1" smtClean="0"/>
              <a:t>ROLE_Authority</a:t>
            </a:r>
            <a:r>
              <a:rPr lang="en-US" dirty="0" smtClean="0"/>
              <a:t>)</a:t>
            </a:r>
          </a:p>
          <a:p>
            <a:pPr lvl="2">
              <a:buNone/>
            </a:pPr>
            <a:r>
              <a:rPr lang="en-US" dirty="0" smtClean="0"/>
              <a:t>      {</a:t>
            </a:r>
          </a:p>
          <a:p>
            <a:pPr lvl="2">
              <a:buNone/>
            </a:pPr>
            <a:r>
              <a:rPr lang="en-US" dirty="0" smtClean="0"/>
              <a:t>         // Update </a:t>
            </a:r>
            <a:r>
              <a:rPr lang="en-US" dirty="0" err="1" smtClean="0"/>
              <a:t>ViewPitch</a:t>
            </a:r>
            <a:r>
              <a:rPr lang="en-US" dirty="0" smtClean="0"/>
              <a:t> for remote clients</a:t>
            </a:r>
          </a:p>
          <a:p>
            <a:pPr lvl="2">
              <a:buNone/>
            </a:pPr>
            <a:r>
              <a:rPr lang="en-US" dirty="0" smtClean="0"/>
              <a:t>         </a:t>
            </a:r>
            <a:r>
              <a:rPr lang="en-US" dirty="0" err="1" smtClean="0"/>
              <a:t>Pawn.SetRemoteViewPitch</a:t>
            </a:r>
            <a:r>
              <a:rPr lang="en-US" dirty="0" smtClean="0"/>
              <a:t>( </a:t>
            </a:r>
            <a:r>
              <a:rPr lang="en-US" dirty="0" err="1" smtClean="0"/>
              <a:t>Rotation.Pitch</a:t>
            </a:r>
            <a:r>
              <a:rPr lang="en-US" dirty="0" smtClean="0"/>
              <a:t> );</a:t>
            </a:r>
          </a:p>
          <a:p>
            <a:pPr lvl="2">
              <a:buNone/>
            </a:pPr>
            <a:r>
              <a:rPr lang="en-US" dirty="0" smtClean="0"/>
              <a:t>      }</a:t>
            </a:r>
          </a:p>
          <a:p>
            <a:pPr lvl="2">
              <a:buNone/>
            </a:pPr>
            <a:endParaRPr lang="en-US" dirty="0" smtClean="0"/>
          </a:p>
          <a:p>
            <a:pPr lvl="2">
              <a:buNone/>
            </a:pPr>
            <a:r>
              <a:rPr lang="en-US" dirty="0" smtClean="0"/>
              <a:t>      </a:t>
            </a:r>
            <a:r>
              <a:rPr lang="en-US" dirty="0" err="1" smtClean="0"/>
              <a:t>Pawn.Acceleration.X</a:t>
            </a:r>
            <a:r>
              <a:rPr lang="en-US" dirty="0" smtClean="0"/>
              <a:t> = -1 * </a:t>
            </a:r>
            <a:r>
              <a:rPr lang="en-US" dirty="0" err="1" smtClean="0"/>
              <a:t>PlayerInput.aStrafe</a:t>
            </a:r>
            <a:r>
              <a:rPr lang="en-US" dirty="0" smtClean="0"/>
              <a:t> * </a:t>
            </a:r>
            <a:r>
              <a:rPr lang="en-US" dirty="0" err="1" smtClean="0"/>
              <a:t>DeltaTime</a:t>
            </a:r>
            <a:r>
              <a:rPr lang="en-US" dirty="0" smtClean="0"/>
              <a:t> * 100 * </a:t>
            </a:r>
            <a:r>
              <a:rPr lang="en-US" dirty="0" err="1" smtClean="0"/>
              <a:t>PlayerInput.MoveForwardSpeed</a:t>
            </a:r>
            <a:r>
              <a:rPr lang="en-US" dirty="0" smtClean="0"/>
              <a:t>;</a:t>
            </a:r>
          </a:p>
          <a:p>
            <a:pPr lvl="2">
              <a:buNone/>
            </a:pPr>
            <a:r>
              <a:rPr lang="en-US" dirty="0" smtClean="0"/>
              <a:t>      </a:t>
            </a:r>
            <a:r>
              <a:rPr lang="en-US" dirty="0" err="1" smtClean="0"/>
              <a:t>Pawn.Acceleration.Y</a:t>
            </a:r>
            <a:r>
              <a:rPr lang="en-US" dirty="0" smtClean="0"/>
              <a:t> = 0;</a:t>
            </a:r>
          </a:p>
          <a:p>
            <a:pPr lvl="2">
              <a:buNone/>
            </a:pPr>
            <a:r>
              <a:rPr lang="en-US" dirty="0" smtClean="0"/>
              <a:t>      </a:t>
            </a:r>
            <a:r>
              <a:rPr lang="en-US" dirty="0" err="1" smtClean="0"/>
              <a:t>Pawn.Acceleration.Z</a:t>
            </a:r>
            <a:r>
              <a:rPr lang="en-US" dirty="0" smtClean="0"/>
              <a:t> = 0;      </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 PC Code</a:t>
            </a:r>
            <a:endParaRPr lang="en-US" dirty="0"/>
          </a:p>
        </p:txBody>
      </p:sp>
      <p:sp>
        <p:nvSpPr>
          <p:cNvPr id="3" name="Content Placeholder 2"/>
          <p:cNvSpPr>
            <a:spLocks noGrp="1"/>
          </p:cNvSpPr>
          <p:nvPr>
            <p:ph idx="1"/>
          </p:nvPr>
        </p:nvSpPr>
        <p:spPr/>
        <p:txBody>
          <a:bodyPr>
            <a:normAutofit fontScale="70000" lnSpcReduction="20000"/>
          </a:bodyPr>
          <a:lstStyle/>
          <a:p>
            <a:pPr lvl="2">
              <a:buNone/>
            </a:pPr>
            <a:endParaRPr lang="en-US" dirty="0" smtClean="0"/>
          </a:p>
          <a:p>
            <a:pPr lvl="2">
              <a:buNone/>
            </a:pPr>
            <a:r>
              <a:rPr lang="en-US" dirty="0" smtClean="0"/>
              <a:t>      </a:t>
            </a:r>
            <a:r>
              <a:rPr lang="en-US" dirty="0" err="1" smtClean="0"/>
              <a:t>tempRot.Pitch</a:t>
            </a:r>
            <a:r>
              <a:rPr lang="en-US" dirty="0" smtClean="0"/>
              <a:t> = </a:t>
            </a:r>
            <a:r>
              <a:rPr lang="en-US" dirty="0" err="1" smtClean="0"/>
              <a:t>Pawn.Rotation.Pitch</a:t>
            </a:r>
            <a:r>
              <a:rPr lang="en-US" dirty="0" smtClean="0"/>
              <a:t>;</a:t>
            </a:r>
          </a:p>
          <a:p>
            <a:pPr lvl="2">
              <a:buNone/>
            </a:pPr>
            <a:r>
              <a:rPr lang="en-US" dirty="0" smtClean="0"/>
              <a:t>      </a:t>
            </a:r>
            <a:r>
              <a:rPr lang="en-US" dirty="0" err="1" smtClean="0"/>
              <a:t>tempRot.Roll</a:t>
            </a:r>
            <a:r>
              <a:rPr lang="en-US" dirty="0" smtClean="0"/>
              <a:t> = 0;</a:t>
            </a:r>
          </a:p>
          <a:p>
            <a:pPr lvl="2">
              <a:buNone/>
            </a:pPr>
            <a:r>
              <a:rPr lang="en-US" dirty="0" smtClean="0"/>
              <a:t>      if(Normal(</a:t>
            </a:r>
            <a:r>
              <a:rPr lang="en-US" dirty="0" err="1" smtClean="0"/>
              <a:t>Pawn.Acceleration</a:t>
            </a:r>
            <a:r>
              <a:rPr lang="en-US" dirty="0" smtClean="0"/>
              <a:t>) Dot </a:t>
            </a:r>
            <a:r>
              <a:rPr lang="en-US" dirty="0" err="1" smtClean="0"/>
              <a:t>Vect</a:t>
            </a:r>
            <a:r>
              <a:rPr lang="en-US" dirty="0" smtClean="0"/>
              <a:t>(1,0,0) &gt; 0)</a:t>
            </a:r>
          </a:p>
          <a:p>
            <a:pPr lvl="2">
              <a:buNone/>
            </a:pPr>
            <a:r>
              <a:rPr lang="en-US" dirty="0" smtClean="0"/>
              <a:t>      {</a:t>
            </a:r>
          </a:p>
          <a:p>
            <a:pPr lvl="2">
              <a:buNone/>
            </a:pPr>
            <a:r>
              <a:rPr lang="en-US" dirty="0" smtClean="0"/>
              <a:t>         </a:t>
            </a:r>
            <a:r>
              <a:rPr lang="en-US" dirty="0" err="1" smtClean="0"/>
              <a:t>tempRot.Yaw</a:t>
            </a:r>
            <a:r>
              <a:rPr lang="en-US" dirty="0" smtClean="0"/>
              <a:t> = 0;</a:t>
            </a:r>
          </a:p>
          <a:p>
            <a:pPr lvl="2">
              <a:buNone/>
            </a:pPr>
            <a:r>
              <a:rPr lang="en-US" dirty="0" smtClean="0"/>
              <a:t>         </a:t>
            </a:r>
            <a:r>
              <a:rPr lang="en-US" dirty="0" err="1" smtClean="0"/>
              <a:t>Pawn.SetRotation</a:t>
            </a:r>
            <a:r>
              <a:rPr lang="en-US" dirty="0" smtClean="0"/>
              <a:t>(</a:t>
            </a:r>
            <a:r>
              <a:rPr lang="en-US" dirty="0" err="1" smtClean="0"/>
              <a:t>tempRot</a:t>
            </a:r>
            <a:r>
              <a:rPr lang="en-US" dirty="0" smtClean="0"/>
              <a:t>);</a:t>
            </a:r>
          </a:p>
          <a:p>
            <a:pPr lvl="2">
              <a:buNone/>
            </a:pPr>
            <a:r>
              <a:rPr lang="en-US" dirty="0" smtClean="0"/>
              <a:t>      }</a:t>
            </a:r>
          </a:p>
          <a:p>
            <a:pPr lvl="2">
              <a:buNone/>
            </a:pPr>
            <a:r>
              <a:rPr lang="en-US" dirty="0" smtClean="0"/>
              <a:t>      else if(Normal(</a:t>
            </a:r>
            <a:r>
              <a:rPr lang="en-US" dirty="0" err="1" smtClean="0"/>
              <a:t>Pawn.Acceleration</a:t>
            </a:r>
            <a:r>
              <a:rPr lang="en-US" dirty="0" smtClean="0"/>
              <a:t>) Dot </a:t>
            </a:r>
            <a:r>
              <a:rPr lang="en-US" dirty="0" err="1" smtClean="0"/>
              <a:t>Vect</a:t>
            </a:r>
            <a:r>
              <a:rPr lang="en-US" dirty="0" smtClean="0"/>
              <a:t>(1,0,0) &lt; 0)</a:t>
            </a:r>
          </a:p>
          <a:p>
            <a:pPr lvl="2">
              <a:buNone/>
            </a:pPr>
            <a:r>
              <a:rPr lang="en-US" dirty="0" smtClean="0"/>
              <a:t>      {</a:t>
            </a:r>
          </a:p>
          <a:p>
            <a:pPr lvl="2">
              <a:buNone/>
            </a:pPr>
            <a:r>
              <a:rPr lang="en-US" dirty="0" smtClean="0"/>
              <a:t>         </a:t>
            </a:r>
            <a:r>
              <a:rPr lang="en-US" dirty="0" err="1" smtClean="0"/>
              <a:t>tempRot.Yaw</a:t>
            </a:r>
            <a:r>
              <a:rPr lang="en-US" dirty="0" smtClean="0"/>
              <a:t> = 32768;</a:t>
            </a:r>
          </a:p>
          <a:p>
            <a:pPr lvl="2">
              <a:buNone/>
            </a:pPr>
            <a:r>
              <a:rPr lang="en-US" dirty="0" smtClean="0"/>
              <a:t>         </a:t>
            </a:r>
            <a:r>
              <a:rPr lang="en-US" dirty="0" err="1" smtClean="0"/>
              <a:t>Pawn.SetRotation</a:t>
            </a:r>
            <a:r>
              <a:rPr lang="en-US" dirty="0" smtClean="0"/>
              <a:t>(</a:t>
            </a:r>
            <a:r>
              <a:rPr lang="en-US" dirty="0" err="1" smtClean="0"/>
              <a:t>tempRot</a:t>
            </a:r>
            <a:r>
              <a:rPr lang="en-US" dirty="0" smtClean="0"/>
              <a:t>);</a:t>
            </a:r>
          </a:p>
          <a:p>
            <a:pPr lvl="2">
              <a:buNone/>
            </a:pPr>
            <a:r>
              <a:rPr lang="en-US" dirty="0" smtClean="0"/>
              <a:t>      }</a:t>
            </a:r>
          </a:p>
          <a:p>
            <a:pPr lvl="2">
              <a:buNone/>
            </a:pPr>
            <a:endParaRPr lang="en-US" dirty="0" smtClean="0"/>
          </a:p>
          <a:p>
            <a:pPr lvl="2">
              <a:buNone/>
            </a:pPr>
            <a:r>
              <a:rPr lang="en-US" dirty="0" smtClean="0"/>
              <a:t>      </a:t>
            </a:r>
            <a:r>
              <a:rPr lang="en-US" dirty="0" err="1" smtClean="0"/>
              <a:t>CheckJumpOrDuck</a:t>
            </a:r>
            <a:r>
              <a:rPr lang="en-US" dirty="0" smtClean="0"/>
              <a:t>();</a:t>
            </a:r>
          </a:p>
          <a:p>
            <a:pPr lvl="2">
              <a:buNone/>
            </a:pPr>
            <a:r>
              <a:rPr lang="en-US" dirty="0" smtClean="0"/>
              <a:t>   }</a:t>
            </a:r>
          </a:p>
          <a:p>
            <a:pPr lvl="2">
              <a:buNone/>
            </a:pPr>
            <a:r>
              <a:rPr lang="en-US" dirty="0" smtClean="0"/>
              <a:t>}</a:t>
            </a:r>
          </a:p>
          <a:p>
            <a:pPr lvl="2">
              <a:buNone/>
            </a:pPr>
            <a:endParaRPr lang="en-US" dirty="0" smtClean="0"/>
          </a:p>
          <a:p>
            <a:endParaRPr lang="en-US" dirty="0" smtClean="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 PC Code</a:t>
            </a:r>
            <a:endParaRPr lang="en-US" dirty="0"/>
          </a:p>
        </p:txBody>
      </p:sp>
      <p:sp>
        <p:nvSpPr>
          <p:cNvPr id="3" name="Content Placeholder 2"/>
          <p:cNvSpPr>
            <a:spLocks noGrp="1"/>
          </p:cNvSpPr>
          <p:nvPr>
            <p:ph idx="1"/>
          </p:nvPr>
        </p:nvSpPr>
        <p:spPr/>
        <p:txBody>
          <a:bodyPr>
            <a:normAutofit fontScale="62500" lnSpcReduction="20000"/>
          </a:bodyPr>
          <a:lstStyle/>
          <a:p>
            <a:pPr lvl="2">
              <a:buNone/>
            </a:pPr>
            <a:endParaRPr lang="en-US" dirty="0" smtClean="0"/>
          </a:p>
          <a:p>
            <a:pPr lvl="2">
              <a:buNone/>
            </a:pPr>
            <a:r>
              <a:rPr lang="en-US" dirty="0" smtClean="0"/>
              <a:t>function </a:t>
            </a:r>
            <a:r>
              <a:rPr lang="en-US" dirty="0" err="1" smtClean="0"/>
              <a:t>UpdateRotation</a:t>
            </a:r>
            <a:r>
              <a:rPr lang="en-US" dirty="0" smtClean="0"/>
              <a:t>( float </a:t>
            </a:r>
            <a:r>
              <a:rPr lang="en-US" dirty="0" err="1" smtClean="0"/>
              <a:t>DeltaTime</a:t>
            </a:r>
            <a:r>
              <a:rPr lang="en-US" dirty="0" smtClean="0"/>
              <a:t> )</a:t>
            </a:r>
          </a:p>
          <a:p>
            <a:pPr lvl="2">
              <a:buNone/>
            </a:pPr>
            <a:r>
              <a:rPr lang="en-US" dirty="0" smtClean="0"/>
              <a:t>{</a:t>
            </a:r>
          </a:p>
          <a:p>
            <a:pPr lvl="2">
              <a:buNone/>
            </a:pPr>
            <a:r>
              <a:rPr lang="en-US" dirty="0" smtClean="0"/>
              <a:t>   local Rotator   </a:t>
            </a:r>
            <a:r>
              <a:rPr lang="en-US" dirty="0" err="1" smtClean="0"/>
              <a:t>DeltaRot</a:t>
            </a:r>
            <a:r>
              <a:rPr lang="en-US" dirty="0" smtClean="0"/>
              <a:t>, </a:t>
            </a:r>
            <a:r>
              <a:rPr lang="en-US" dirty="0" err="1" smtClean="0"/>
              <a:t>ViewRotation</a:t>
            </a:r>
            <a:r>
              <a:rPr lang="en-US" dirty="0" smtClean="0"/>
              <a:t>;</a:t>
            </a:r>
          </a:p>
          <a:p>
            <a:pPr lvl="2">
              <a:buNone/>
            </a:pPr>
            <a:endParaRPr lang="en-US" dirty="0" smtClean="0"/>
          </a:p>
          <a:p>
            <a:pPr lvl="2">
              <a:buNone/>
            </a:pPr>
            <a:r>
              <a:rPr lang="en-US" dirty="0" smtClean="0"/>
              <a:t>   </a:t>
            </a:r>
            <a:r>
              <a:rPr lang="en-US" dirty="0" err="1" smtClean="0"/>
              <a:t>ViewRotation</a:t>
            </a:r>
            <a:r>
              <a:rPr lang="en-US" dirty="0" smtClean="0"/>
              <a:t> = Rotation;</a:t>
            </a:r>
          </a:p>
          <a:p>
            <a:pPr lvl="2">
              <a:buNone/>
            </a:pPr>
            <a:endParaRPr lang="en-US" dirty="0" smtClean="0"/>
          </a:p>
          <a:p>
            <a:pPr lvl="2">
              <a:buNone/>
            </a:pPr>
            <a:r>
              <a:rPr lang="en-US" dirty="0" smtClean="0"/>
              <a:t>   // Calculate Delta to be applied on </a:t>
            </a:r>
            <a:r>
              <a:rPr lang="en-US" dirty="0" err="1" smtClean="0"/>
              <a:t>ViewRotation</a:t>
            </a:r>
            <a:endParaRPr lang="en-US" dirty="0" smtClean="0"/>
          </a:p>
          <a:p>
            <a:pPr lvl="2">
              <a:buNone/>
            </a:pPr>
            <a:r>
              <a:rPr lang="en-US" dirty="0" smtClean="0"/>
              <a:t>   </a:t>
            </a:r>
            <a:r>
              <a:rPr lang="en-US" dirty="0" err="1" smtClean="0"/>
              <a:t>DeltaRot.Yaw</a:t>
            </a:r>
            <a:r>
              <a:rPr lang="en-US" dirty="0" smtClean="0"/>
              <a:t> = </a:t>
            </a:r>
            <a:r>
              <a:rPr lang="en-US" dirty="0" err="1" smtClean="0"/>
              <a:t>Pawn.Rotation.Yaw</a:t>
            </a:r>
            <a:r>
              <a:rPr lang="en-US" dirty="0" smtClean="0"/>
              <a:t>;</a:t>
            </a:r>
          </a:p>
          <a:p>
            <a:pPr lvl="2">
              <a:buNone/>
            </a:pPr>
            <a:r>
              <a:rPr lang="en-US" dirty="0" smtClean="0"/>
              <a:t>   </a:t>
            </a:r>
            <a:r>
              <a:rPr lang="en-US" dirty="0" err="1" smtClean="0"/>
              <a:t>DeltaRot.Pitch</a:t>
            </a:r>
            <a:r>
              <a:rPr lang="en-US" dirty="0" smtClean="0"/>
              <a:t>   = </a:t>
            </a:r>
            <a:r>
              <a:rPr lang="en-US" dirty="0" err="1" smtClean="0"/>
              <a:t>PlayerInput.aLookUp</a:t>
            </a:r>
            <a:r>
              <a:rPr lang="en-US" dirty="0" smtClean="0"/>
              <a:t>;</a:t>
            </a:r>
          </a:p>
          <a:p>
            <a:pPr lvl="2">
              <a:buNone/>
            </a:pPr>
            <a:endParaRPr lang="en-US" dirty="0" smtClean="0"/>
          </a:p>
          <a:p>
            <a:pPr lvl="2">
              <a:buNone/>
            </a:pPr>
            <a:r>
              <a:rPr lang="en-US" dirty="0" smtClean="0"/>
              <a:t>   </a:t>
            </a:r>
            <a:r>
              <a:rPr lang="en-US" dirty="0" err="1" smtClean="0"/>
              <a:t>ProcessViewRotation</a:t>
            </a:r>
            <a:r>
              <a:rPr lang="en-US" dirty="0" smtClean="0"/>
              <a:t>( </a:t>
            </a:r>
            <a:r>
              <a:rPr lang="en-US" dirty="0" err="1" smtClean="0"/>
              <a:t>DeltaTime</a:t>
            </a:r>
            <a:r>
              <a:rPr lang="en-US" dirty="0" smtClean="0"/>
              <a:t>, </a:t>
            </a:r>
            <a:r>
              <a:rPr lang="en-US" dirty="0" err="1" smtClean="0"/>
              <a:t>ViewRotation</a:t>
            </a:r>
            <a:r>
              <a:rPr lang="en-US" dirty="0" smtClean="0"/>
              <a:t>, </a:t>
            </a:r>
            <a:r>
              <a:rPr lang="en-US" dirty="0" err="1" smtClean="0"/>
              <a:t>DeltaRot</a:t>
            </a:r>
            <a:r>
              <a:rPr lang="en-US" dirty="0" smtClean="0"/>
              <a:t> );</a:t>
            </a:r>
          </a:p>
          <a:p>
            <a:pPr lvl="2">
              <a:buNone/>
            </a:pPr>
            <a:r>
              <a:rPr lang="en-US" dirty="0" smtClean="0"/>
              <a:t>   </a:t>
            </a:r>
            <a:r>
              <a:rPr lang="en-US" dirty="0" err="1" smtClean="0"/>
              <a:t>SetRotation</a:t>
            </a:r>
            <a:r>
              <a:rPr lang="en-US" dirty="0" smtClean="0"/>
              <a:t>(</a:t>
            </a:r>
            <a:r>
              <a:rPr lang="en-US" dirty="0" err="1" smtClean="0"/>
              <a:t>ViewRotation</a:t>
            </a:r>
            <a:r>
              <a:rPr lang="en-US" dirty="0" smtClean="0"/>
              <a:t>);</a:t>
            </a:r>
          </a:p>
          <a:p>
            <a:pPr lvl="2">
              <a:buNone/>
            </a:pPr>
            <a:r>
              <a:rPr lang="en-US" dirty="0" smtClean="0"/>
              <a:t>}   </a:t>
            </a:r>
          </a:p>
          <a:p>
            <a:pPr lvl="2">
              <a:buNone/>
            </a:pPr>
            <a:endParaRPr lang="en-US" dirty="0" smtClean="0"/>
          </a:p>
          <a:p>
            <a:pPr lvl="2">
              <a:buNone/>
            </a:pPr>
            <a:r>
              <a:rPr lang="en-US" dirty="0" err="1" smtClean="0"/>
              <a:t>DefaultProperties</a:t>
            </a:r>
            <a:endParaRPr lang="en-US" dirty="0" smtClean="0"/>
          </a:p>
          <a:p>
            <a:pPr lvl="2">
              <a:buNone/>
            </a:pPr>
            <a:r>
              <a:rPr lang="en-US" dirty="0" smtClean="0"/>
              <a:t>{</a:t>
            </a:r>
          </a:p>
          <a:p>
            <a:pPr lvl="2">
              <a:buNone/>
            </a:pPr>
            <a:r>
              <a:rPr lang="en-US" dirty="0" smtClean="0"/>
              <a:t>}</a:t>
            </a:r>
          </a:p>
          <a:p>
            <a:endParaRPr lang="en-US" dirty="0" smtClean="0"/>
          </a:p>
          <a:p>
            <a:endParaRPr lang="en-US"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did we just do?</a:t>
            </a:r>
          </a:p>
          <a:p>
            <a:r>
              <a:rPr lang="en-US" dirty="0" smtClean="0"/>
              <a:t>In the player controller class we used the </a:t>
            </a:r>
            <a:r>
              <a:rPr lang="en-US" i="1" dirty="0" err="1" smtClean="0"/>
              <a:t>PlayerWalking</a:t>
            </a:r>
            <a:r>
              <a:rPr lang="en-US" dirty="0" smtClean="0"/>
              <a:t> </a:t>
            </a:r>
            <a:r>
              <a:rPr lang="en-US" b="1" dirty="0" smtClean="0"/>
              <a:t>state</a:t>
            </a:r>
            <a:r>
              <a:rPr lang="en-US" dirty="0" smtClean="0"/>
              <a:t> to set pawns acceleration variables based on our new camera angle. </a:t>
            </a:r>
          </a:p>
          <a:p>
            <a:r>
              <a:rPr lang="en-US" dirty="0" smtClean="0"/>
              <a:t>We also set the way our pawn is facing. It will either face 180 degrees (32768 </a:t>
            </a:r>
            <a:r>
              <a:rPr lang="en-US" i="1" dirty="0" err="1" smtClean="0"/>
              <a:t>UnrRot</a:t>
            </a:r>
            <a:r>
              <a:rPr lang="en-US" dirty="0" smtClean="0"/>
              <a:t> number) or 0 degrees (0). </a:t>
            </a:r>
          </a:p>
          <a:p>
            <a:r>
              <a:rPr lang="en-US" dirty="0" smtClean="0"/>
              <a:t>Then you update the rotation in the </a:t>
            </a:r>
            <a:r>
              <a:rPr lang="en-US" i="1" dirty="0" err="1" smtClean="0"/>
              <a:t>UpdateRotation</a:t>
            </a:r>
            <a:r>
              <a:rPr lang="en-US" dirty="0" smtClean="0"/>
              <a:t> </a:t>
            </a:r>
            <a:r>
              <a:rPr lang="en-US" b="1" dirty="0" smtClean="0"/>
              <a:t>function</a:t>
            </a:r>
            <a:r>
              <a:rPr lang="en-US" dirty="0" smtClean="0"/>
              <a:t>.</a:t>
            </a:r>
          </a:p>
          <a:p>
            <a:r>
              <a:rPr lang="en-US" dirty="0" smtClean="0"/>
              <a:t>Where you set the pawns pitch to be equal to </a:t>
            </a:r>
            <a:r>
              <a:rPr lang="en-US" i="1" dirty="0" err="1" smtClean="0"/>
              <a:t>PlayerInput.aLookUp</a:t>
            </a:r>
            <a:r>
              <a:rPr lang="en-US" i="1" dirty="0" smtClean="0"/>
              <a:t> </a:t>
            </a:r>
            <a:r>
              <a:rPr lang="en-US" dirty="0" smtClean="0"/>
              <a:t>which is set to the mouse movement to allow the pawn to look up and down.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a:t>
            </a:r>
            <a:r>
              <a:rPr lang="en-US" dirty="0" err="1" smtClean="0"/>
              <a:t>Scroller</a:t>
            </a:r>
            <a:r>
              <a:rPr lang="en-US" dirty="0" smtClean="0"/>
              <a:t> Camera</a:t>
            </a:r>
            <a:endParaRPr lang="en-US" dirty="0"/>
          </a:p>
        </p:txBody>
      </p:sp>
      <p:sp>
        <p:nvSpPr>
          <p:cNvPr id="3" name="Content Placeholder 2"/>
          <p:cNvSpPr>
            <a:spLocks noGrp="1"/>
          </p:cNvSpPr>
          <p:nvPr>
            <p:ph idx="1"/>
          </p:nvPr>
        </p:nvSpPr>
        <p:spPr/>
        <p:txBody>
          <a:bodyPr>
            <a:normAutofit/>
          </a:bodyPr>
          <a:lstStyle/>
          <a:p>
            <a:r>
              <a:rPr lang="en-US" sz="2800" dirty="0" smtClean="0"/>
              <a:t>Now the player input class uses the player input </a:t>
            </a:r>
            <a:r>
              <a:rPr lang="en-US" sz="2800" dirty="0" err="1" smtClean="0"/>
              <a:t>config</a:t>
            </a:r>
            <a:r>
              <a:rPr lang="en-US" sz="2800" dirty="0" smtClean="0"/>
              <a:t> file (</a:t>
            </a:r>
            <a:r>
              <a:rPr lang="en-US" sz="2800" i="1" dirty="0" smtClean="0"/>
              <a:t>playerinput.ini</a:t>
            </a:r>
            <a:r>
              <a:rPr lang="en-US" sz="2800" dirty="0" smtClean="0"/>
              <a:t>) and that is where you’ll see the definition for </a:t>
            </a:r>
            <a:r>
              <a:rPr lang="en-US" sz="2800" i="1" dirty="0" err="1" smtClean="0"/>
              <a:t>aLookUp</a:t>
            </a:r>
            <a:r>
              <a:rPr lang="en-US" sz="2800" dirty="0" smtClean="0"/>
              <a:t>.</a:t>
            </a:r>
          </a:p>
          <a:p>
            <a:r>
              <a:rPr lang="en-US" sz="2800" dirty="0" smtClean="0"/>
              <a:t>Now the last thing to do is update your game class and test it out. </a:t>
            </a:r>
          </a:p>
          <a:p>
            <a:r>
              <a:rPr lang="en-US" sz="2800" dirty="0" smtClean="0"/>
              <a:t>If you don’t see your Pawn or it is very far away. </a:t>
            </a:r>
          </a:p>
          <a:p>
            <a:r>
              <a:rPr lang="en-US" sz="2800" dirty="0" smtClean="0"/>
              <a:t>Adjust the camera offset variable in the Pawn class and narrow it in from there.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and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i="1" dirty="0" err="1" smtClean="0"/>
              <a:t>UTPawn</a:t>
            </a:r>
            <a:r>
              <a:rPr lang="en-US" dirty="0" smtClean="0"/>
              <a:t> class is for all things thing (attributes and functions) that are needed for any pawn in your </a:t>
            </a:r>
            <a:r>
              <a:rPr lang="en-US" dirty="0" err="1" smtClean="0"/>
              <a:t>udk</a:t>
            </a:r>
            <a:r>
              <a:rPr lang="en-US" dirty="0" smtClean="0"/>
              <a:t> game. </a:t>
            </a:r>
          </a:p>
          <a:p>
            <a:r>
              <a:rPr lang="en-US" dirty="0" smtClean="0"/>
              <a:t>This includes the camera, weapon handling, health and shield properties,  strength properties, running speed, and many more. </a:t>
            </a:r>
          </a:p>
          <a:p>
            <a:r>
              <a:rPr lang="en-US" dirty="0" smtClean="0"/>
              <a:t>It’s literally a nearly 6000 line class. So there’s a lot you can adjust when you inherit from it. </a:t>
            </a:r>
          </a:p>
          <a:p>
            <a:r>
              <a:rPr lang="en-US" dirty="0" smtClean="0"/>
              <a:t>What we want to inherit is a function called “</a:t>
            </a:r>
            <a:r>
              <a:rPr lang="en-US" i="1" dirty="0" err="1" smtClean="0"/>
              <a:t>CalcCamera</a:t>
            </a:r>
            <a:r>
              <a:rPr lang="en-US" dirty="0" smtClean="0"/>
              <a:t>” to calculate the location and offset for the camera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and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first person this is where you set the property “</a:t>
            </a:r>
            <a:r>
              <a:rPr lang="en-US" i="1" dirty="0" err="1" smtClean="0"/>
              <a:t>GetActorEyesViewPoint</a:t>
            </a:r>
            <a:r>
              <a:rPr lang="en-US" i="1" dirty="0" smtClean="0"/>
              <a:t>()</a:t>
            </a:r>
            <a:r>
              <a:rPr lang="en-US" dirty="0" smtClean="0"/>
              <a:t>”</a:t>
            </a:r>
          </a:p>
          <a:p>
            <a:r>
              <a:rPr lang="en-US" dirty="0" smtClean="0"/>
              <a:t>We also need to make the player mesh visible. </a:t>
            </a:r>
          </a:p>
          <a:p>
            <a:r>
              <a:rPr lang="en-US" dirty="0" smtClean="0"/>
              <a:t>If you’ve ever played any FPS game usually when you look down you don’t see your body. </a:t>
            </a:r>
          </a:p>
          <a:p>
            <a:r>
              <a:rPr lang="en-US" dirty="0" smtClean="0"/>
              <a:t>This function we’re inheriting will let us see </a:t>
            </a:r>
            <a:r>
              <a:rPr lang="en-US" dirty="0" err="1" smtClean="0"/>
              <a:t>ourself</a:t>
            </a:r>
            <a:r>
              <a:rPr lang="en-US" dirty="0" smtClean="0"/>
              <a:t>! </a:t>
            </a:r>
          </a:p>
          <a:p>
            <a:r>
              <a:rPr lang="en-US" dirty="0" smtClean="0"/>
              <a:t>You can also call this for a first person camera!</a:t>
            </a:r>
          </a:p>
          <a:p>
            <a:r>
              <a:rPr lang="en-US" dirty="0" smtClean="0"/>
              <a:t>Both of those functions are what </a:t>
            </a:r>
            <a:r>
              <a:rPr lang="en-US" dirty="0" err="1" smtClean="0"/>
              <a:t>udk</a:t>
            </a:r>
            <a:r>
              <a:rPr lang="en-US" dirty="0" smtClean="0"/>
              <a:t> calls “</a:t>
            </a:r>
            <a:r>
              <a:rPr lang="en-US" i="1" dirty="0" smtClean="0"/>
              <a:t>simulated</a:t>
            </a:r>
            <a:r>
              <a:rPr lang="en-US" dirty="0" smtClean="0"/>
              <a:t>” and we have to specify them as such.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&amp; 3</a:t>
            </a:r>
            <a:r>
              <a:rPr lang="en-US" baseline="30000" dirty="0" smtClean="0"/>
              <a:t>rd</a:t>
            </a:r>
            <a:r>
              <a:rPr lang="en-US" dirty="0" smtClean="0"/>
              <a:t> Person Camera</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What simulated means is that what we enable is only going to effect the client-side in a client-server network. </a:t>
            </a:r>
          </a:p>
          <a:p>
            <a:r>
              <a:rPr lang="en-US" sz="2800" dirty="0" smtClean="0"/>
              <a:t>This makes sense since we know other players don’t care that we have a 3</a:t>
            </a:r>
            <a:r>
              <a:rPr lang="en-US" sz="2800" baseline="30000" dirty="0" smtClean="0"/>
              <a:t>rd</a:t>
            </a:r>
            <a:r>
              <a:rPr lang="en-US" sz="2800" dirty="0" smtClean="0"/>
              <a:t>, 1</a:t>
            </a:r>
            <a:r>
              <a:rPr lang="en-US" sz="2800" baseline="30000" dirty="0" smtClean="0"/>
              <a:t>st</a:t>
            </a:r>
            <a:r>
              <a:rPr lang="en-US" sz="2800" dirty="0" smtClean="0"/>
              <a:t> ,2</a:t>
            </a:r>
            <a:r>
              <a:rPr lang="en-US" sz="2800" baseline="30000" dirty="0" smtClean="0"/>
              <a:t>nd</a:t>
            </a:r>
            <a:r>
              <a:rPr lang="en-US" sz="2800" dirty="0" smtClean="0"/>
              <a:t>, 4</a:t>
            </a:r>
            <a:r>
              <a:rPr lang="en-US" sz="2800" baseline="30000" dirty="0" smtClean="0"/>
              <a:t>th</a:t>
            </a:r>
            <a:r>
              <a:rPr lang="en-US" sz="2800" dirty="0" smtClean="0"/>
              <a:t> person camera setup.</a:t>
            </a:r>
          </a:p>
          <a:p>
            <a:r>
              <a:rPr lang="en-US" sz="2800" dirty="0" smtClean="0"/>
              <a:t>So in your game project in your classes folder add a new script file “&lt;</a:t>
            </a:r>
            <a:r>
              <a:rPr lang="en-US" sz="2800" i="1" dirty="0" err="1" smtClean="0"/>
              <a:t>YourGame</a:t>
            </a:r>
            <a:r>
              <a:rPr lang="en-US" sz="2800" dirty="0" smtClean="0"/>
              <a:t>&gt;Pawn”</a:t>
            </a:r>
          </a:p>
          <a:p>
            <a:pPr marL="342900" lvl="1" indent="-342900">
              <a:buFont typeface="Arial" pitchFamily="34" charset="0"/>
              <a:buChar char="•"/>
            </a:pPr>
            <a:r>
              <a:rPr lang="en-US" dirty="0" smtClean="0"/>
              <a:t>In the tutorial files this would be </a:t>
            </a:r>
            <a:r>
              <a:rPr lang="en-US" i="1" dirty="0" err="1" smtClean="0"/>
              <a:t>IntroGamePawn.uc</a:t>
            </a:r>
            <a:endParaRPr lang="en-US" dirty="0"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real Script: An Introduction&amp;#x0D;&amp;#x0A;Parts 4 to 5&amp;quot;&quot;/&gt;&lt;property id=&quot;20307&quot; value=&quot;256&quot;/&gt;&lt;/object&gt;&lt;object type=&quot;3&quot; unique_id=&quot;10005&quot;&gt;&lt;property id=&quot;20148&quot; value=&quot;5&quot;/&gt;&lt;property id=&quot;20300&quot; value=&quot;Slide 2 - &amp;quot;4. Debugging&amp;quot;&quot;/&gt;&lt;property id=&quot;20307&quot; value=&quot;339&quot;/&gt;&lt;/object&gt;&lt;object type=&quot;3&quot; unique_id=&quot;10006&quot;&gt;&lt;property id=&quot;20148&quot; value=&quot;5&quot;/&gt;&lt;property id=&quot;20300&quot; value=&quot;Slide 3 - &amp;quot;Debugging&amp;quot;&quot;/&gt;&lt;property id=&quot;20307&quot; value=&quot;340&quot;/&gt;&lt;/object&gt;&lt;object type=&quot;3&quot; unique_id=&quot;10007&quot;&gt;&lt;property id=&quot;20148&quot; value=&quot;5&quot;/&gt;&lt;property id=&quot;20300&quot; value=&quot;Slide 4 - &amp;quot;Debugging&amp;quot;&quot;/&gt;&lt;property id=&quot;20307&quot; value=&quot;341&quot;/&gt;&lt;/object&gt;&lt;object type=&quot;3&quot; unique_id=&quot;10008&quot;&gt;&lt;property id=&quot;20148&quot; value=&quot;5&quot;/&gt;&lt;property id=&quot;20300&quot; value=&quot;Slide 5 - &amp;quot;Debugging&amp;quot;&quot;/&gt;&lt;property id=&quot;20307&quot; value=&quot;342&quot;/&gt;&lt;/object&gt;&lt;object type=&quot;3&quot; unique_id=&quot;10009&quot;&gt;&lt;property id=&quot;20148&quot; value=&quot;5&quot;/&gt;&lt;property id=&quot;20300&quot; value=&quot;Slide 6 - &amp;quot;Debugging&amp;quot;&quot;/&gt;&lt;property id=&quot;20307&quot; value=&quot;343&quot;/&gt;&lt;/object&gt;&lt;object type=&quot;3&quot; unique_id=&quot;10010&quot;&gt;&lt;property id=&quot;20148&quot; value=&quot;5&quot;/&gt;&lt;property id=&quot;20300&quot; value=&quot;Slide 7 - &amp;quot;Use the `LOG!&amp;quot;&quot;/&gt;&lt;property id=&quot;20307&quot; value=&quot;344&quot;/&gt;&lt;/object&gt;&lt;object type=&quot;3&quot; unique_id=&quot;10011&quot;&gt;&lt;property id=&quot;20148&quot; value=&quot;5&quot;/&gt;&lt;property id=&quot;20300&quot; value=&quot;Slide 8 - &amp;quot;Common errors&amp;quot;&quot;/&gt;&lt;property id=&quot;20307&quot; value=&quot;345&quot;/&gt;&lt;/object&gt;&lt;object type=&quot;3&quot; unique_id=&quot;10012&quot;&gt;&lt;property id=&quot;20148&quot; value=&quot;5&quot;/&gt;&lt;property id=&quot;20300&quot; value=&quot;Slide 9 - &amp;quot;Common errors&amp;quot;&quot;/&gt;&lt;property id=&quot;20307&quot; value=&quot;459&quot;/&gt;&lt;/object&gt;&lt;object type=&quot;3&quot; unique_id=&quot;10013&quot;&gt;&lt;property id=&quot;20148&quot; value=&quot;5&quot;/&gt;&lt;property id=&quot;20300&quot; value=&quot;Slide 10 - &amp;quot;Common Errors&amp;quot;&quot;/&gt;&lt;property id=&quot;20307&quot; value=&quot;346&quot;/&gt;&lt;/object&gt;&lt;object type=&quot;3&quot; unique_id=&quot;10014&quot;&gt;&lt;property id=&quot;20148&quot; value=&quot;5&quot;/&gt;&lt;property id=&quot;20300&quot; value=&quot;Slide 11 - &amp;quot;Common Errors&amp;quot;&quot;/&gt;&lt;property id=&quot;20307&quot; value=&quot;460&quot;/&gt;&lt;/object&gt;&lt;object type=&quot;3&quot; unique_id=&quot;10015&quot;&gt;&lt;property id=&quot;20148&quot; value=&quot;5&quot;/&gt;&lt;property id=&quot;20300&quot; value=&quot;Slide 12 - &amp;quot;5. Camera Control&amp;quot;&quot;/&gt;&lt;property id=&quot;20307&quot; value=&quot;348&quot;/&gt;&lt;/object&gt;&lt;object type=&quot;3&quot; unique_id=&quot;10016&quot;&gt;&lt;property id=&quot;20148&quot; value=&quot;5&quot;/&gt;&lt;property id=&quot;20300&quot; value=&quot;Slide 13 - &amp;quot;UDK Cameras&amp;quot;&quot;/&gt;&lt;property id=&quot;20307&quot; value=&quot;455&quot;/&gt;&lt;/object&gt;&lt;object type=&quot;3&quot; unique_id=&quot;10017&quot;&gt;&lt;property id=&quot;20148&quot; value=&quot;5&quot;/&gt;&lt;property id=&quot;20300&quot; value=&quot;Slide 14 - &amp;quot;1st &amp;amp; 3rd Person Camera&amp;quot;&quot;/&gt;&lt;property id=&quot;20307&quot; value=&quot;349&quot;/&gt;&lt;/object&gt;&lt;object type=&quot;3&quot; unique_id=&quot;10018&quot;&gt;&lt;property id=&quot;20148&quot; value=&quot;5&quot;/&gt;&lt;property id=&quot;20300&quot; value=&quot;Slide 15 - &amp;quot;1st &amp;amp; 3rd Person Camera&amp;quot;&quot;/&gt;&lt;property id=&quot;20307&quot; value=&quot;350&quot;/&gt;&lt;/object&gt;&lt;object type=&quot;3&quot; unique_id=&quot;10019&quot;&gt;&lt;property id=&quot;20148&quot; value=&quot;5&quot;/&gt;&lt;property id=&quot;20300&quot; value=&quot;Slide 16 - &amp;quot;1st &amp;amp; 3rd Person Camera&amp;quot;&quot;/&gt;&lt;property id=&quot;20307&quot; value=&quot;351&quot;/&gt;&lt;/object&gt;&lt;object type=&quot;3&quot; unique_id=&quot;10020&quot;&gt;&lt;property id=&quot;20148&quot; value=&quot;5&quot;/&gt;&lt;property id=&quot;20300&quot; value=&quot;Slide 17 - &amp;quot;1st and 3rd person camera&amp;quot;&quot;/&gt;&lt;property id=&quot;20307&quot; value=&quot;456&quot;/&gt;&lt;/object&gt;&lt;object type=&quot;3&quot; unique_id=&quot;10021&quot;&gt;&lt;property id=&quot;20148&quot; value=&quot;5&quot;/&gt;&lt;property id=&quot;20300&quot; value=&quot;Slide 19 - &amp;quot;1st &amp;amp; 3rd Person Camera&amp;quot;&quot;/&gt;&lt;property id=&quot;20307&quot; value=&quot;352&quot;/&gt;&lt;/object&gt;&lt;object type=&quot;3&quot; unique_id=&quot;10022&quot;&gt;&lt;property id=&quot;20148&quot; value=&quot;5&quot;/&gt;&lt;property id=&quot;20300&quot; value=&quot;Slide 21 - &amp;quot;1st &amp;amp; 3rd Person Camera&amp;quot;&quot;/&gt;&lt;property id=&quot;20307&quot; value=&quot;353&quot;/&gt;&lt;/object&gt;&lt;object type=&quot;3&quot; unique_id=&quot;10023&quot;&gt;&lt;property id=&quot;20148&quot; value=&quot;5&quot;/&gt;&lt;property id=&quot;20300&quot; value=&quot;Slide 22 - &amp;quot;1st &amp;amp; 3rd Person Camera&amp;quot;&quot;/&gt;&lt;property id=&quot;20307&quot; value=&quot;354&quot;/&gt;&lt;/object&gt;&lt;object type=&quot;3&quot; unique_id=&quot;10024&quot;&gt;&lt;property id=&quot;20148&quot; value=&quot;5&quot;/&gt;&lt;property id=&quot;20300&quot; value=&quot;Slide 24 - &amp;quot;1st &amp;amp; 3rd Person Camera&amp;quot;&quot;/&gt;&lt;property id=&quot;20307&quot; value=&quot;355&quot;/&gt;&lt;/object&gt;&lt;object type=&quot;3&quot; unique_id=&quot;10025&quot;&gt;&lt;property id=&quot;20148&quot; value=&quot;5&quot;/&gt;&lt;property id=&quot;20300&quot; value=&quot;Slide 26 - &amp;quot;1st &amp;amp; 3rd Person Camera&amp;quot;&quot;/&gt;&lt;property id=&quot;20307&quot; value=&quot;356&quot;/&gt;&lt;/object&gt;&lt;object type=&quot;3&quot; unique_id=&quot;10026&quot;&gt;&lt;property id=&quot;20148&quot; value=&quot;5&quot;/&gt;&lt;property id=&quot;20300&quot; value=&quot;Slide 27 - &amp;quot;1st &amp;amp; 3rd Person Camera&amp;quot;&quot;/&gt;&lt;property id=&quot;20307&quot; value=&quot;357&quot;/&gt;&lt;/object&gt;&lt;object type=&quot;3&quot; unique_id=&quot;10027&quot;&gt;&lt;property id=&quot;20148&quot; value=&quot;5&quot;/&gt;&lt;property id=&quot;20300&quot; value=&quot;Slide 28 - &amp;quot;1st &amp;amp; 3rd Person Camera&amp;quot;&quot;/&gt;&lt;property id=&quot;20307&quot; value=&quot;358&quot;/&gt;&lt;/object&gt;&lt;object type=&quot;3&quot; unique_id=&quot;10029&quot;&gt;&lt;property id=&quot;20148&quot; value=&quot;5&quot;/&gt;&lt;property id=&quot;20300&quot; value=&quot;Slide 32 - &amp;quot;1st &amp;amp; 3rd Person Camera&amp;quot;&quot;/&gt;&lt;property id=&quot;20307&quot; value=&quot;360&quot;/&gt;&lt;/object&gt;&lt;object type=&quot;3&quot; unique_id=&quot;10030&quot;&gt;&lt;property id=&quot;20148&quot; value=&quot;5&quot;/&gt;&lt;property id=&quot;20300&quot; value=&quot;Slide 34 - &amp;quot;1st &amp;amp; 3rd Person Camera&amp;quot;&quot;/&gt;&lt;property id=&quot;20307&quot; value=&quot;361&quot;/&gt;&lt;/object&gt;&lt;object type=&quot;3&quot; unique_id=&quot;10031&quot;&gt;&lt;property id=&quot;20148&quot; value=&quot;5&quot;/&gt;&lt;property id=&quot;20300&quot; value=&quot;Slide 35 - &amp;quot;1st &amp;amp; 3rd Person Camera&amp;quot;&quot;/&gt;&lt;property id=&quot;20307&quot; value=&quot;362&quot;/&gt;&lt;/object&gt;&lt;object type=&quot;3&quot; unique_id=&quot;10032&quot;&gt;&lt;property id=&quot;20148&quot; value=&quot;5&quot;/&gt;&lt;property id=&quot;20300&quot; value=&quot;Slide 36 - &amp;quot;1st &amp;amp; 3rd Person Camera&amp;quot;&quot;/&gt;&lt;property id=&quot;20307&quot; value=&quot;365&quot;/&gt;&lt;/object&gt;&lt;object type=&quot;3&quot; unique_id=&quot;10033&quot;&gt;&lt;property id=&quot;20148&quot; value=&quot;5&quot;/&gt;&lt;property id=&quot;20300&quot; value=&quot;Slide 37 - &amp;quot;Top-Down Camera&amp;quot;&quot;/&gt;&lt;property id=&quot;20307&quot; value=&quot;363&quot;/&gt;&lt;/object&gt;&lt;object type=&quot;3&quot; unique_id=&quot;10034&quot;&gt;&lt;property id=&quot;20148&quot; value=&quot;5&quot;/&gt;&lt;property id=&quot;20300&quot; value=&quot;Slide 39 - &amp;quot;Top-Down Camera&amp;quot;&quot;/&gt;&lt;property id=&quot;20307&quot; value=&quot;364&quot;/&gt;&lt;/object&gt;&lt;object type=&quot;3&quot; unique_id=&quot;10035&quot;&gt;&lt;property id=&quot;20148&quot; value=&quot;5&quot;/&gt;&lt;property id=&quot;20300&quot; value=&quot;Slide 40 - &amp;quot;Top-Down Camera. Pawn Code&amp;quot;&quot;/&gt;&lt;property id=&quot;20307&quot; value=&quot;366&quot;/&gt;&lt;/object&gt;&lt;object type=&quot;3&quot; unique_id=&quot;10036&quot;&gt;&lt;property id=&quot;20148&quot; value=&quot;5&quot;/&gt;&lt;property id=&quot;20300&quot; value=&quot;Slide 42 - &amp;quot;Top-Down Camera. Pawn Code&amp;quot;&quot;/&gt;&lt;property id=&quot;20307&quot; value=&quot;367&quot;/&gt;&lt;/object&gt;&lt;object type=&quot;3&quot; unique_id=&quot;10037&quot;&gt;&lt;property id=&quot;20148&quot; value=&quot;5&quot;/&gt;&lt;property id=&quot;20300&quot; value=&quot;Slide 43 - &amp;quot;Top-Down Camera. Pawn Code&amp;quot;&quot;/&gt;&lt;property id=&quot;20307&quot; value=&quot;368&quot;/&gt;&lt;/object&gt;&lt;object type=&quot;3&quot; unique_id=&quot;10038&quot;&gt;&lt;property id=&quot;20148&quot; value=&quot;5&quot;/&gt;&lt;property id=&quot;20300&quot; value=&quot;Slide 44 - &amp;quot;Top-Down Camera&amp;quot;&quot;/&gt;&lt;property id=&quot;20307&quot; value=&quot;369&quot;/&gt;&lt;/object&gt;&lt;object type=&quot;3&quot; unique_id=&quot;10039&quot;&gt;&lt;property id=&quot;20148&quot; value=&quot;5&quot;/&gt;&lt;property id=&quot;20300&quot; value=&quot;Slide 47 - &amp;quot;Top-Down Camera. PC code&amp;quot;&quot;/&gt;&lt;property id=&quot;20307&quot; value=&quot;370&quot;/&gt;&lt;/object&gt;&lt;object type=&quot;3&quot; unique_id=&quot;10040&quot;&gt;&lt;property id=&quot;20148&quot; value=&quot;5&quot;/&gt;&lt;property id=&quot;20300&quot; value=&quot;Slide 49 - &amp;quot;Top-Down Camera. PC code&amp;quot;&quot;/&gt;&lt;property id=&quot;20307&quot; value=&quot;371&quot;/&gt;&lt;/object&gt;&lt;object type=&quot;3&quot; unique_id=&quot;10041&quot;&gt;&lt;property id=&quot;20148&quot; value=&quot;5&quot;/&gt;&lt;property id=&quot;20300&quot; value=&quot;Slide 51 - &amp;quot;Top-Down Camera&amp;quot;&quot;/&gt;&lt;property id=&quot;20307&quot; value=&quot;372&quot;/&gt;&lt;/object&gt;&lt;object type=&quot;3&quot; unique_id=&quot;10042&quot;&gt;&lt;property id=&quot;20148&quot; value=&quot;5&quot;/&gt;&lt;property id=&quot;20300&quot; value=&quot;Slide 52 - &amp;quot;Top-Down Camera&amp;quot;&quot;/&gt;&lt;property id=&quot;20307&quot; value=&quot;373&quot;/&gt;&lt;/object&gt;&lt;object type=&quot;3&quot; unique_id=&quot;10043&quot;&gt;&lt;property id=&quot;20148&quot; value=&quot;5&quot;/&gt;&lt;property id=&quot;20300&quot; value=&quot;Slide 53 - &amp;quot;Isometric Camera&amp;quot;&quot;/&gt;&lt;property id=&quot;20307&quot; value=&quot;374&quot;/&gt;&lt;/object&gt;&lt;object type=&quot;3&quot; unique_id=&quot;10044&quot;&gt;&lt;property id=&quot;20148&quot; value=&quot;5&quot;/&gt;&lt;property id=&quot;20300&quot; value=&quot;Slide 55 - &amp;quot;Isometric Camera. Pawn Code&amp;quot;&quot;/&gt;&lt;property id=&quot;20307&quot; value=&quot;375&quot;/&gt;&lt;/object&gt;&lt;object type=&quot;3&quot; unique_id=&quot;10045&quot;&gt;&lt;property id=&quot;20148&quot; value=&quot;5&quot;/&gt;&lt;property id=&quot;20300&quot; value=&quot;Slide 57 - &amp;quot;Isometric Camera. Pawn Code&amp;quot;&quot;/&gt;&lt;property id=&quot;20307&quot; value=&quot;376&quot;/&gt;&lt;/object&gt;&lt;object type=&quot;3&quot; unique_id=&quot;10046&quot;&gt;&lt;property id=&quot;20148&quot; value=&quot;5&quot;/&gt;&lt;property id=&quot;20300&quot; value=&quot;Slide 59 - &amp;quot;Isometric Camera&amp;quot;&quot;/&gt;&lt;property id=&quot;20307&quot; value=&quot;377&quot;/&gt;&lt;/object&gt;&lt;object type=&quot;3&quot; unique_id=&quot;10047&quot;&gt;&lt;property id=&quot;20148&quot; value=&quot;5&quot;/&gt;&lt;property id=&quot;20300&quot; value=&quot;Slide 62 - &amp;quot;Side Scroller Camera&amp;quot;&quot;/&gt;&lt;property id=&quot;20307&quot; value=&quot;378&quot;/&gt;&lt;/object&gt;&lt;object type=&quot;3&quot; unique_id=&quot;10048&quot;&gt;&lt;property id=&quot;20148&quot; value=&quot;5&quot;/&gt;&lt;property id=&quot;20300&quot; value=&quot;Slide 64 - &amp;quot;Side Scroller Camera. Pawn Code&amp;quot;&quot;/&gt;&lt;property id=&quot;20307&quot; value=&quot;379&quot;/&gt;&lt;/object&gt;&lt;object type=&quot;3&quot; unique_id=&quot;10049&quot;&gt;&lt;property id=&quot;20148&quot; value=&quot;5&quot;/&gt;&lt;property id=&quot;20300&quot; value=&quot;Slide 66 - &amp;quot;Side Scroller Camera. Pawn Code&amp;quot;&quot;/&gt;&lt;property id=&quot;20307&quot; value=&quot;380&quot;/&gt;&lt;/object&gt;&lt;object type=&quot;3&quot; unique_id=&quot;10050&quot;&gt;&lt;property id=&quot;20148&quot; value=&quot;5&quot;/&gt;&lt;property id=&quot;20300&quot; value=&quot;Slide 68 - &amp;quot;Side Scroller Camera&amp;quot;&quot;/&gt;&lt;property id=&quot;20307&quot; value=&quot;381&quot;/&gt;&lt;/object&gt;&lt;object type=&quot;3&quot; unique_id=&quot;10051&quot;&gt;&lt;property id=&quot;20148&quot; value=&quot;5&quot;/&gt;&lt;property id=&quot;20300&quot; value=&quot;Slide 70 - &amp;quot;Side Scroller Camera. PC Code&amp;quot;&quot;/&gt;&lt;property id=&quot;20307&quot; value=&quot;382&quot;/&gt;&lt;/object&gt;&lt;object type=&quot;3&quot; unique_id=&quot;10052&quot;&gt;&lt;property id=&quot;20148&quot; value=&quot;5&quot;/&gt;&lt;property id=&quot;20300&quot; value=&quot;Slide 72 - &amp;quot;Side Scroller Camera. PC Code&amp;quot;&quot;/&gt;&lt;property id=&quot;20307&quot; value=&quot;383&quot;/&gt;&lt;/object&gt;&lt;object type=&quot;3&quot; unique_id=&quot;10053&quot;&gt;&lt;property id=&quot;20148&quot; value=&quot;5&quot;/&gt;&lt;property id=&quot;20300&quot; value=&quot;Slide 74 - &amp;quot;Side Scroller Camera&amp;quot;&quot;/&gt;&lt;property id=&quot;20307&quot; value=&quot;384&quot;/&gt;&lt;/object&gt;&lt;object type=&quot;3&quot; unique_id=&quot;11946&quot;&gt;&lt;property id=&quot;20148&quot; value=&quot;5&quot;/&gt;&lt;property id=&quot;20300&quot; value=&quot;Slide 18 - &amp;quot;1st and 3rd person camera&amp;quot;&quot;/&gt;&lt;property id=&quot;20307&quot; value=&quot;461&quot;/&gt;&lt;/object&gt;&lt;object type=&quot;3&quot; unique_id=&quot;11947&quot;&gt;&lt;property id=&quot;20148&quot; value=&quot;5&quot;/&gt;&lt;property id=&quot;20300&quot; value=&quot;Slide 20 - &amp;quot;1st &amp;amp; 3rd Person Camera&amp;quot;&quot;/&gt;&lt;property id=&quot;20307&quot; value=&quot;462&quot;/&gt;&lt;/object&gt;&lt;object type=&quot;3&quot; unique_id=&quot;11948&quot;&gt;&lt;property id=&quot;20148&quot; value=&quot;5&quot;/&gt;&lt;property id=&quot;20300&quot; value=&quot;Slide 23 - &amp;quot;1st &amp;amp; 3rd Person Camera&amp;quot;&quot;/&gt;&lt;property id=&quot;20307&quot; value=&quot;466&quot;/&gt;&lt;/object&gt;&lt;object type=&quot;3&quot; unique_id=&quot;11949&quot;&gt;&lt;property id=&quot;20148&quot; value=&quot;5&quot;/&gt;&lt;property id=&quot;20300&quot; value=&quot;Slide 25 - &amp;quot;1st &amp;amp; 3rd Person Camera&amp;quot;&quot;/&gt;&lt;property id=&quot;20307&quot; value=&quot;463&quot;/&gt;&lt;/object&gt;&lt;object type=&quot;3&quot; unique_id=&quot;11950&quot;&gt;&lt;property id=&quot;20148&quot; value=&quot;5&quot;/&gt;&lt;property id=&quot;20300&quot; value=&quot;Slide 29 - &amp;quot;1st &amp;amp; 3rd Person Camera&amp;quot;&quot;/&gt;&lt;property id=&quot;20307&quot; value=&quot;464&quot;/&gt;&lt;/object&gt;&lt;object type=&quot;3&quot; unique_id=&quot;11951&quot;&gt;&lt;property id=&quot;20148&quot; value=&quot;5&quot;/&gt;&lt;property id=&quot;20300&quot; value=&quot;Slide 30 - &amp;quot;1st &amp;amp; 3rd Person Camera&amp;quot;&quot;/&gt;&lt;property id=&quot;20307&quot; value=&quot;465&quot;/&gt;&lt;/object&gt;&lt;object type=&quot;3&quot; unique_id=&quot;11952&quot;&gt;&lt;property id=&quot;20148&quot; value=&quot;5&quot;/&gt;&lt;property id=&quot;20300&quot; value=&quot;Slide 31 - &amp;quot;1st &amp;amp; 3rd Person Camera&amp;quot;&quot;/&gt;&lt;property id=&quot;20307&quot; value=&quot;467&quot;/&gt;&lt;/object&gt;&lt;object type=&quot;3&quot; unique_id=&quot;11953&quot;&gt;&lt;property id=&quot;20148&quot; value=&quot;5&quot;/&gt;&lt;property id=&quot;20300&quot; value=&quot;Slide 33 - &amp;quot;1st &amp;amp; 3rd Person Camera&amp;quot;&quot;/&gt;&lt;property id=&quot;20307&quot; value=&quot;468&quot;/&gt;&lt;/object&gt;&lt;object type=&quot;3&quot; unique_id=&quot;12462&quot;&gt;&lt;property id=&quot;20148&quot; value=&quot;5&quot;/&gt;&lt;property id=&quot;20300&quot; value=&quot;Slide 38 - &amp;quot;Top-Down Camera&amp;quot;&quot;/&gt;&lt;property id=&quot;20307&quot; value=&quot;469&quot;/&gt;&lt;/object&gt;&lt;object type=&quot;3&quot; unique_id=&quot;13483&quot;&gt;&lt;property id=&quot;20148&quot; value=&quot;5&quot;/&gt;&lt;property id=&quot;20300&quot; value=&quot;Slide 41 - &amp;quot;Top-Down Camera. Pawn Code&amp;quot;&quot;/&gt;&lt;property id=&quot;20307&quot; value=&quot;470&quot;/&gt;&lt;/object&gt;&lt;object type=&quot;3&quot; unique_id=&quot;13484&quot;&gt;&lt;property id=&quot;20148&quot; value=&quot;5&quot;/&gt;&lt;property id=&quot;20300&quot; value=&quot;Slide 45 - &amp;quot;Top-Down Camera&amp;quot;&quot;/&gt;&lt;property id=&quot;20307&quot; value=&quot;471&quot;/&gt;&lt;/object&gt;&lt;object type=&quot;3&quot; unique_id=&quot;13485&quot;&gt;&lt;property id=&quot;20148&quot; value=&quot;5&quot;/&gt;&lt;property id=&quot;20300&quot; value=&quot;Slide 46 - &amp;quot;Top-Down Camera&amp;quot;&quot;/&gt;&lt;property id=&quot;20307&quot; value=&quot;472&quot;/&gt;&lt;/object&gt;&lt;object type=&quot;3&quot; unique_id=&quot;14351&quot;&gt;&lt;property id=&quot;20148&quot; value=&quot;5&quot;/&gt;&lt;property id=&quot;20300&quot; value=&quot;Slide 48 - &amp;quot;Top-Down Camera. PC code&amp;quot;&quot;/&gt;&lt;property id=&quot;20307&quot; value=&quot;473&quot;/&gt;&lt;/object&gt;&lt;object type=&quot;3&quot; unique_id=&quot;14352&quot;&gt;&lt;property id=&quot;20148&quot; value=&quot;5&quot;/&gt;&lt;property id=&quot;20300&quot; value=&quot;Slide 50 - &amp;quot;Top-Down Camera. PC code&amp;quot;&quot;/&gt;&lt;property id=&quot;20307&quot; value=&quot;474&quot;/&gt;&lt;/object&gt;&lt;object type=&quot;3&quot; unique_id=&quot;14418&quot;&gt;&lt;property id=&quot;20148&quot; value=&quot;5&quot;/&gt;&lt;property id=&quot;20300&quot; value=&quot;Slide 54 - &amp;quot;Isometric Camera&amp;quot;&quot;/&gt;&lt;property id=&quot;20307&quot; value=&quot;475&quot;/&gt;&lt;/object&gt;&lt;object type=&quot;3&quot; unique_id=&quot;15343&quot;&gt;&lt;property id=&quot;20148&quot; value=&quot;5&quot;/&gt;&lt;property id=&quot;20300&quot; value=&quot;Slide 56 - &amp;quot;Isometric Camera. Pawn Code&amp;quot;&quot;/&gt;&lt;property id=&quot;20307&quot; value=&quot;486&quot;/&gt;&lt;/object&gt;&lt;object type=&quot;3&quot; unique_id=&quot;15344&quot;&gt;&lt;property id=&quot;20148&quot; value=&quot;5&quot;/&gt;&lt;property id=&quot;20300&quot; value=&quot;Slide 58 - &amp;quot;Isometric Camera. Pawn Code&amp;quot;&quot;/&gt;&lt;property id=&quot;20307&quot; value=&quot;485&quot;/&gt;&lt;/object&gt;&lt;object type=&quot;3&quot; unique_id=&quot;15345&quot;&gt;&lt;property id=&quot;20148&quot; value=&quot;5&quot;/&gt;&lt;property id=&quot;20300&quot; value=&quot;Slide 60 - &amp;quot;Isometric Camera&amp;quot;&quot;/&gt;&lt;property id=&quot;20307&quot; value=&quot;483&quot;/&gt;&lt;/object&gt;&lt;object type=&quot;3&quot; unique_id=&quot;15346&quot;&gt;&lt;property id=&quot;20148&quot; value=&quot;5&quot;/&gt;&lt;property id=&quot;20300&quot; value=&quot;Slide 61 - &amp;quot;Isometric Camera&amp;quot;&quot;/&gt;&lt;property id=&quot;20307&quot; value=&quot;484&quot;/&gt;&lt;/object&gt;&lt;object type=&quot;3&quot; unique_id=&quot;15347&quot;&gt;&lt;property id=&quot;20148&quot; value=&quot;5&quot;/&gt;&lt;property id=&quot;20300&quot; value=&quot;Slide 63 - &amp;quot;Side Scroller Camera&amp;quot;&quot;/&gt;&lt;property id=&quot;20307&quot; value=&quot;480&quot;/&gt;&lt;/object&gt;&lt;object type=&quot;3&quot; unique_id=&quot;15348&quot;&gt;&lt;property id=&quot;20148&quot; value=&quot;5&quot;/&gt;&lt;property id=&quot;20300&quot; value=&quot;Slide 65 - &amp;quot;Side Scroller Camera. Pawn Code&amp;quot;&quot;/&gt;&lt;property id=&quot;20307&quot; value=&quot;481&quot;/&gt;&lt;/object&gt;&lt;object type=&quot;3&quot; unique_id=&quot;15349&quot;&gt;&lt;property id=&quot;20148&quot; value=&quot;5&quot;/&gt;&lt;property id=&quot;20300&quot; value=&quot;Slide 67 - &amp;quot;Side Scroller Camera. Pawn Code&amp;quot;&quot;/&gt;&lt;property id=&quot;20307&quot; value=&quot;482&quot;/&gt;&lt;/object&gt;&lt;object type=&quot;3&quot; unique_id=&quot;15350&quot;&gt;&lt;property id=&quot;20148&quot; value=&quot;5&quot;/&gt;&lt;property id=&quot;20300&quot; value=&quot;Slide 69 - &amp;quot;Side Scroller Camera&amp;quot;&quot;/&gt;&lt;property id=&quot;20307&quot; value=&quot;479&quot;/&gt;&lt;/object&gt;&lt;object type=&quot;3&quot; unique_id=&quot;15351&quot;&gt;&lt;property id=&quot;20148&quot; value=&quot;5&quot;/&gt;&lt;property id=&quot;20300&quot; value=&quot;Slide 71 - &amp;quot;Side Scroller Camera. PC Code&amp;quot;&quot;/&gt;&lt;property id=&quot;20307&quot; value=&quot;478&quot;/&gt;&lt;/object&gt;&lt;object type=&quot;3&quot; unique_id=&quot;15352&quot;&gt;&lt;property id=&quot;20148&quot; value=&quot;5&quot;/&gt;&lt;property id=&quot;20300&quot; value=&quot;Slide 73 - &amp;quot;Side Scroller Camera. PC Code&amp;quot;&quot;/&gt;&lt;property id=&quot;20307&quot; value=&quot;477&quot;/&gt;&lt;/object&gt;&lt;object type=&quot;3&quot; unique_id=&quot;15353&quot;&gt;&lt;property id=&quot;20148&quot; value=&quot;5&quot;/&gt;&lt;property id=&quot;20300&quot; value=&quot;Slide 75 - &amp;quot;Side Scroller Camera&amp;quot;&quot;/&gt;&lt;property id=&quot;20307&quot; value=&quot;47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5601</TotalTime>
  <Words>4744</Words>
  <Application>Microsoft Office PowerPoint</Application>
  <PresentationFormat>On-screen Show (4:3)</PresentationFormat>
  <Paragraphs>673</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Unreal Script: An Introduction Parts 5</vt:lpstr>
      <vt:lpstr>5. Camera Control</vt:lpstr>
      <vt:lpstr>UDK Cameras</vt:lpstr>
      <vt:lpstr>1st &amp; 3rd Person Camera</vt:lpstr>
      <vt:lpstr>1st &amp; 3rd Person Camera</vt:lpstr>
      <vt:lpstr>1st &amp; 3rd Person Camera</vt:lpstr>
      <vt:lpstr>1st and 3rd person camera</vt:lpstr>
      <vt:lpstr>1st and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1st &amp; 3rd Person Camera</vt:lpstr>
      <vt:lpstr>Top-Down Camera</vt:lpstr>
      <vt:lpstr>Top-Down Camera</vt:lpstr>
      <vt:lpstr>Top-Down Camera</vt:lpstr>
      <vt:lpstr>Top-Down Camera. Pawn Code</vt:lpstr>
      <vt:lpstr>Top-Down Camera. Pawn Code</vt:lpstr>
      <vt:lpstr>Top-Down Camera. Pawn Code</vt:lpstr>
      <vt:lpstr>Top-Down Camera. Pawn Code</vt:lpstr>
      <vt:lpstr>Top-Down Camera</vt:lpstr>
      <vt:lpstr>Top-Down Camera</vt:lpstr>
      <vt:lpstr>Top-Down Camera</vt:lpstr>
      <vt:lpstr>Top-Down Camera. PC code</vt:lpstr>
      <vt:lpstr>Top-Down Camera. PC code</vt:lpstr>
      <vt:lpstr>Top-Down Camera. PC code</vt:lpstr>
      <vt:lpstr>Top-Down Camera. PC code</vt:lpstr>
      <vt:lpstr>Top-Down Camera</vt:lpstr>
      <vt:lpstr>Top-Down Camera</vt:lpstr>
      <vt:lpstr>Isometric Camera</vt:lpstr>
      <vt:lpstr>Isometric Camera</vt:lpstr>
      <vt:lpstr>Isometric Camera. Pawn Code</vt:lpstr>
      <vt:lpstr>Isometric Camera. Pawn Code</vt:lpstr>
      <vt:lpstr>Isometric Camera. Pawn Code</vt:lpstr>
      <vt:lpstr>Isometric Camera. Pawn Code</vt:lpstr>
      <vt:lpstr>Isometric Camera</vt:lpstr>
      <vt:lpstr>Isometric Camera</vt:lpstr>
      <vt:lpstr>Isometric Camera</vt:lpstr>
      <vt:lpstr>Side Scroller Camera</vt:lpstr>
      <vt:lpstr>Side Scroller Camera</vt:lpstr>
      <vt:lpstr>Side Scroller Camera. Pawn Code</vt:lpstr>
      <vt:lpstr>Side Scroller Camera. Pawn Code</vt:lpstr>
      <vt:lpstr>Side Scroller Camera. Pawn Code</vt:lpstr>
      <vt:lpstr>Side Scroller Camera. Pawn Code</vt:lpstr>
      <vt:lpstr>Side Scroller Camera. Pawn Code</vt:lpstr>
      <vt:lpstr>Side Scroller Camera</vt:lpstr>
      <vt:lpstr>Side Scroller Camera</vt:lpstr>
      <vt:lpstr>Side Scroller Camera. PC Code</vt:lpstr>
      <vt:lpstr>Side Scroller Camera. PC Code</vt:lpstr>
      <vt:lpstr>Side Scroller Camera. PC Code</vt:lpstr>
      <vt:lpstr>Side Scroller Camera. PC Code</vt:lpstr>
      <vt:lpstr>Side Scroller Camera</vt:lpstr>
      <vt:lpstr>Side Scroller Camera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Unreal Script: An Introduction</dc:title>
  <dc:creator>William Wallace I</dc:creator>
  <cp:lastModifiedBy>bmaxim</cp:lastModifiedBy>
  <cp:revision>1307</cp:revision>
  <dcterms:created xsi:type="dcterms:W3CDTF">2012-05-16T12:38:32Z</dcterms:created>
  <dcterms:modified xsi:type="dcterms:W3CDTF">2013-02-13T03:14:10Z</dcterms:modified>
</cp:coreProperties>
</file>