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58" r:id="rId4"/>
    <p:sldId id="458" r:id="rId5"/>
    <p:sldId id="259" r:id="rId6"/>
    <p:sldId id="260" r:id="rId7"/>
    <p:sldId id="262" r:id="rId8"/>
    <p:sldId id="264" r:id="rId9"/>
    <p:sldId id="263" r:id="rId10"/>
    <p:sldId id="271" r:id="rId11"/>
    <p:sldId id="459" r:id="rId12"/>
    <p:sldId id="268" r:id="rId13"/>
    <p:sldId id="269" r:id="rId14"/>
    <p:sldId id="318" r:id="rId15"/>
    <p:sldId id="319" r:id="rId16"/>
    <p:sldId id="460" r:id="rId17"/>
    <p:sldId id="320" r:id="rId18"/>
    <p:sldId id="461" r:id="rId19"/>
    <p:sldId id="336" r:id="rId20"/>
    <p:sldId id="462" r:id="rId21"/>
    <p:sldId id="261" r:id="rId22"/>
    <p:sldId id="453" r:id="rId23"/>
    <p:sldId id="463" r:id="rId24"/>
    <p:sldId id="266" r:id="rId25"/>
    <p:sldId id="267" r:id="rId26"/>
    <p:sldId id="270" r:id="rId27"/>
    <p:sldId id="321" r:id="rId28"/>
    <p:sldId id="464" r:id="rId29"/>
    <p:sldId id="322" r:id="rId30"/>
    <p:sldId id="323" r:id="rId31"/>
    <p:sldId id="329" r:id="rId32"/>
    <p:sldId id="324" r:id="rId33"/>
    <p:sldId id="465" r:id="rId34"/>
    <p:sldId id="326" r:id="rId35"/>
    <p:sldId id="325" r:id="rId36"/>
    <p:sldId id="327" r:id="rId37"/>
    <p:sldId id="328" r:id="rId38"/>
    <p:sldId id="466" r:id="rId39"/>
    <p:sldId id="330" r:id="rId40"/>
    <p:sldId id="331" r:id="rId41"/>
    <p:sldId id="467" r:id="rId42"/>
    <p:sldId id="333" r:id="rId43"/>
    <p:sldId id="468" r:id="rId44"/>
    <p:sldId id="452" r:id="rId45"/>
    <p:sldId id="338" r:id="rId46"/>
    <p:sldId id="332" r:id="rId47"/>
    <p:sldId id="470" r:id="rId48"/>
    <p:sldId id="469" r:id="rId49"/>
    <p:sldId id="334" r:id="rId50"/>
    <p:sldId id="335" r:id="rId51"/>
    <p:sldId id="472" r:id="rId52"/>
    <p:sldId id="476" r:id="rId53"/>
    <p:sldId id="337" r:id="rId54"/>
    <p:sldId id="454" r:id="rId55"/>
    <p:sldId id="477" r:id="rId56"/>
    <p:sldId id="478" r:id="rId57"/>
    <p:sldId id="479" r:id="rId58"/>
    <p:sldId id="480" r:id="rId59"/>
    <p:sldId id="481" r:id="rId60"/>
    <p:sldId id="482" r:id="rId61"/>
    <p:sldId id="483" r:id="rId62"/>
    <p:sldId id="484" r:id="rId63"/>
    <p:sldId id="485" r:id="rId64"/>
    <p:sldId id="486" r:id="rId65"/>
    <p:sldId id="487" r:id="rId66"/>
    <p:sldId id="488" r:id="rId67"/>
    <p:sldId id="489"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40" autoAdjust="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4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40AD0-C1E9-4A7D-8E13-C6040A112086}"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7E3E4-D4C9-43A2-A684-3325415F67FE}" type="slidenum">
              <a:rPr lang="en-US" smtClean="0"/>
              <a:pPr/>
              <a:t>‹#›</a:t>
            </a:fld>
            <a:endParaRPr lang="en-US"/>
          </a:p>
        </p:txBody>
      </p:sp>
    </p:spTree>
    <p:extLst>
      <p:ext uri="{BB962C8B-B14F-4D97-AF65-F5344CB8AC3E}">
        <p14:creationId xmlns="" xmlns:p14="http://schemas.microsoft.com/office/powerpoint/2010/main" val="257820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D7E3E4-D4C9-43A2-A684-3325415F67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10A059-AA00-4C53-9985-2CE5ADFBDDB9}" type="datetimeFigureOut">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10A059-AA00-4C53-9985-2CE5ADFBDDB9}" type="datetimeFigureOut">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0A059-AA00-4C53-9985-2CE5ADFBDDB9}" type="datetimeFigureOut">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0A059-AA00-4C53-9985-2CE5ADFBDDB9}" type="datetimeFigureOut">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14343-1288-4E0F-BC25-7E9709F8FB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ortoisehg.bitbucket.org/download/index.html" TargetMode="External"/><Relationship Id="rId2" Type="http://schemas.openxmlformats.org/officeDocument/2006/relationships/hyperlink" Target="http://wiki.pixelminegames.com/index.php?title=Tools:nFringe:Releas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tortoisehg.bitbucket.org/download/index.html" TargetMode="External"/><Relationship Id="rId2" Type="http://schemas.openxmlformats.org/officeDocument/2006/relationships/hyperlink" Target="http://hginit.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udn.epicgames.com/Three/StringsInUnrealScript.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udn.epicgames.com/Three/UnrealScriptVariable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Unreal Script: An Introduction</a:t>
            </a:r>
            <a:br>
              <a:rPr lang="en-US" dirty="0" smtClean="0"/>
            </a:br>
            <a:r>
              <a:rPr lang="en-US" sz="3200" dirty="0" smtClean="0"/>
              <a:t>Parts 1 to </a:t>
            </a:r>
            <a:r>
              <a:rPr lang="en-US" sz="3200" dirty="0" smtClean="0"/>
              <a:t>4</a:t>
            </a:r>
            <a:endParaRPr lang="en-US" dirty="0"/>
          </a:p>
        </p:txBody>
      </p:sp>
      <p:sp>
        <p:nvSpPr>
          <p:cNvPr id="3" name="Subtitle 2"/>
          <p:cNvSpPr>
            <a:spLocks noGrp="1"/>
          </p:cNvSpPr>
          <p:nvPr>
            <p:ph type="subTitle" idx="1"/>
          </p:nvPr>
        </p:nvSpPr>
        <p:spPr/>
        <p:txBody>
          <a:bodyPr/>
          <a:lstStyle/>
          <a:p>
            <a:r>
              <a:rPr lang="en-US" dirty="0" smtClean="0"/>
              <a:t>Brandon Holbert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the new project</a:t>
            </a:r>
            <a:endParaRPr lang="en-US" dirty="0"/>
          </a:p>
        </p:txBody>
      </p:sp>
      <p:sp>
        <p:nvSpPr>
          <p:cNvPr id="3" name="Content Placeholder 2"/>
          <p:cNvSpPr>
            <a:spLocks noGrp="1"/>
          </p:cNvSpPr>
          <p:nvPr>
            <p:ph idx="1"/>
          </p:nvPr>
        </p:nvSpPr>
        <p:spPr>
          <a:xfrm>
            <a:off x="457200" y="1295400"/>
            <a:ext cx="8382000" cy="5257800"/>
          </a:xfrm>
        </p:spPr>
        <p:txBody>
          <a:bodyPr>
            <a:normAutofit fontScale="77500" lnSpcReduction="20000"/>
          </a:bodyPr>
          <a:lstStyle/>
          <a:p>
            <a:r>
              <a:rPr lang="en-US" dirty="0" smtClean="0"/>
              <a:t>Now there should be a project made and a folder created in  &lt;</a:t>
            </a:r>
            <a:r>
              <a:rPr lang="en-US" dirty="0" err="1" smtClean="0"/>
              <a:t>UDKDirectory</a:t>
            </a:r>
            <a:r>
              <a:rPr lang="en-US" dirty="0" smtClean="0"/>
              <a:t>&gt;\Development\</a:t>
            </a:r>
            <a:r>
              <a:rPr lang="en-US" dirty="0" err="1" smtClean="0"/>
              <a:t>Src</a:t>
            </a:r>
            <a:r>
              <a:rPr lang="en-US" dirty="0" smtClean="0"/>
              <a:t>\</a:t>
            </a:r>
            <a:r>
              <a:rPr lang="en-US" dirty="0" err="1" smtClean="0"/>
              <a:t>YourProjectName</a:t>
            </a:r>
            <a:r>
              <a:rPr lang="en-US" dirty="0" smtClean="0"/>
              <a:t>\ called </a:t>
            </a:r>
            <a:r>
              <a:rPr lang="en-US" i="1" dirty="0" smtClean="0"/>
              <a:t>classes</a:t>
            </a:r>
          </a:p>
          <a:p>
            <a:r>
              <a:rPr lang="en-US" dirty="0" smtClean="0"/>
              <a:t>What you’ve created is called a package. In this case it’s a Mod package. The engine doesn’t know of it’s existence yet. So if you were to make a script file and compile,  you wouldn’t see any of your changes in game. So let’s fix this.</a:t>
            </a:r>
          </a:p>
          <a:p>
            <a:r>
              <a:rPr lang="en-US" dirty="0" err="1" smtClean="0"/>
              <a:t>Goto</a:t>
            </a:r>
            <a:r>
              <a:rPr lang="en-US" dirty="0" smtClean="0"/>
              <a:t> &lt;</a:t>
            </a:r>
            <a:r>
              <a:rPr lang="en-US" dirty="0" err="1" smtClean="0"/>
              <a:t>UDKDirectory</a:t>
            </a:r>
            <a:r>
              <a:rPr lang="en-US" dirty="0" smtClean="0"/>
              <a:t>&gt;\</a:t>
            </a:r>
            <a:r>
              <a:rPr lang="en-US" dirty="0" err="1" smtClean="0"/>
              <a:t>UDKGame</a:t>
            </a:r>
            <a:r>
              <a:rPr lang="en-US" dirty="0" smtClean="0"/>
              <a:t>\</a:t>
            </a:r>
            <a:r>
              <a:rPr lang="en-US" dirty="0" err="1" smtClean="0"/>
              <a:t>Config</a:t>
            </a:r>
            <a:r>
              <a:rPr lang="en-US" dirty="0" smtClean="0"/>
              <a:t>\ and find the file </a:t>
            </a:r>
            <a:r>
              <a:rPr lang="en-US" i="1" dirty="0" smtClean="0"/>
              <a:t>UDKEngine.ini</a:t>
            </a:r>
            <a:endParaRPr lang="en-US" dirty="0" smtClean="0"/>
          </a:p>
          <a:p>
            <a:r>
              <a:rPr lang="en-US" dirty="0" smtClean="0"/>
              <a:t>When you change something and the engine needs to be aware about it. It’s a good habit to go back through these </a:t>
            </a:r>
            <a:r>
              <a:rPr lang="en-US" dirty="0" err="1" smtClean="0"/>
              <a:t>config</a:t>
            </a:r>
            <a:r>
              <a:rPr lang="en-US" dirty="0" smtClean="0"/>
              <a:t> files that start with UDK. Some of these you can change through the UDK editor, but most of the time you’ll have to go into these files and manually make changes.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the new project</a:t>
            </a:r>
            <a:endParaRPr lang="en-US" dirty="0"/>
          </a:p>
        </p:txBody>
      </p:sp>
      <p:sp>
        <p:nvSpPr>
          <p:cNvPr id="3" name="Content Placeholder 2"/>
          <p:cNvSpPr>
            <a:spLocks noGrp="1"/>
          </p:cNvSpPr>
          <p:nvPr>
            <p:ph idx="1"/>
          </p:nvPr>
        </p:nvSpPr>
        <p:spPr>
          <a:xfrm>
            <a:off x="457200" y="1295400"/>
            <a:ext cx="8382000" cy="5257800"/>
          </a:xfrm>
        </p:spPr>
        <p:txBody>
          <a:bodyPr>
            <a:normAutofit fontScale="92500" lnSpcReduction="20000"/>
          </a:bodyPr>
          <a:lstStyle/>
          <a:p>
            <a:r>
              <a:rPr lang="en-US" dirty="0" smtClean="0"/>
              <a:t>Inside UDKEngine.ini</a:t>
            </a:r>
          </a:p>
          <a:p>
            <a:pPr lvl="1"/>
            <a:r>
              <a:rPr lang="en-US" dirty="0" smtClean="0"/>
              <a:t>Under the “[</a:t>
            </a:r>
            <a:r>
              <a:rPr lang="en-US" dirty="0" err="1" smtClean="0"/>
              <a:t>UnrealEd.EditorEngine</a:t>
            </a:r>
            <a:r>
              <a:rPr lang="en-US" dirty="0" smtClean="0"/>
              <a:t>]” heading</a:t>
            </a:r>
          </a:p>
          <a:p>
            <a:pPr lvl="2"/>
            <a:r>
              <a:rPr lang="en-US" dirty="0" smtClean="0"/>
              <a:t>Find the section where you see </a:t>
            </a:r>
            <a:r>
              <a:rPr lang="en-US" dirty="0" err="1" smtClean="0"/>
              <a:t>EditPackages</a:t>
            </a:r>
            <a:endParaRPr lang="en-US" dirty="0" smtClean="0"/>
          </a:p>
          <a:p>
            <a:pPr lvl="2"/>
            <a:r>
              <a:rPr lang="en-US" dirty="0" smtClean="0"/>
              <a:t>Add a new line “</a:t>
            </a:r>
            <a:r>
              <a:rPr lang="en-US" dirty="0" err="1" smtClean="0"/>
              <a:t>ModEditPackage</a:t>
            </a:r>
            <a:r>
              <a:rPr lang="en-US" dirty="0" smtClean="0"/>
              <a:t>=&lt;</a:t>
            </a:r>
            <a:r>
              <a:rPr lang="en-US" i="1" dirty="0" err="1" smtClean="0"/>
              <a:t>YourGameName</a:t>
            </a:r>
            <a:r>
              <a:rPr lang="en-US" dirty="0" smtClean="0"/>
              <a:t>&gt;”</a:t>
            </a:r>
          </a:p>
          <a:p>
            <a:pPr lvl="1"/>
            <a:r>
              <a:rPr lang="en-US" dirty="0" smtClean="0"/>
              <a:t>To see where these compiled files go to, navigate to the folder &lt;</a:t>
            </a:r>
            <a:r>
              <a:rPr lang="en-US" dirty="0" err="1" smtClean="0"/>
              <a:t>UDKDirectory</a:t>
            </a:r>
            <a:r>
              <a:rPr lang="en-US" dirty="0" smtClean="0"/>
              <a:t>&gt;\</a:t>
            </a:r>
            <a:r>
              <a:rPr lang="en-US" dirty="0" err="1" smtClean="0"/>
              <a:t>UDKGame</a:t>
            </a:r>
            <a:r>
              <a:rPr lang="en-US" dirty="0" smtClean="0"/>
              <a:t>\Script\. There you’ll see a lot of .u files. .U files are compiled packages. These compiles packages contain scripts, and all other assets that belong with what you’re making. </a:t>
            </a:r>
          </a:p>
          <a:p>
            <a:pPr lvl="1"/>
            <a:r>
              <a:rPr lang="en-US" dirty="0" smtClean="0"/>
              <a:t>This is a method put in place to make Unreal Script build quicker and for the Engine to run quicker.</a:t>
            </a:r>
          </a:p>
          <a:p>
            <a:r>
              <a:rPr lang="en-US" dirty="0" smtClean="0"/>
              <a:t>So now if we had a script file to compile you’d see “</a:t>
            </a:r>
            <a:r>
              <a:rPr lang="en-US" dirty="0" err="1" smtClean="0"/>
              <a:t>myGame.u</a:t>
            </a:r>
            <a:r>
              <a:rPr lang="en-US" dirty="0" smtClean="0"/>
              <a:t>” inside &lt;</a:t>
            </a:r>
            <a:r>
              <a:rPr lang="en-US" dirty="0" err="1" smtClean="0"/>
              <a:t>UDKDirectory</a:t>
            </a:r>
            <a:r>
              <a:rPr lang="en-US" dirty="0" smtClean="0"/>
              <a:t>&gt;\</a:t>
            </a:r>
            <a:r>
              <a:rPr lang="en-US" dirty="0" err="1" smtClean="0"/>
              <a:t>UDKGame</a:t>
            </a:r>
            <a:r>
              <a:rPr lang="en-US" dirty="0" smtClean="0"/>
              <a:t>\Script\</a:t>
            </a:r>
          </a:p>
          <a:p>
            <a:pPr lvl="2"/>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lstStyle/>
          <a:p>
            <a:r>
              <a:rPr lang="en-US" dirty="0" smtClean="0"/>
              <a:t>Let’s get to coding!</a:t>
            </a:r>
          </a:p>
          <a:p>
            <a:r>
              <a:rPr lang="en-US" dirty="0" smtClean="0"/>
              <a:t>Now you should have a new empty project so let’s make a script file!</a:t>
            </a:r>
          </a:p>
          <a:p>
            <a:r>
              <a:rPr lang="en-US" dirty="0" smtClean="0"/>
              <a:t>In the solution explorer in VS2010 right click on your project folder’s </a:t>
            </a:r>
            <a:r>
              <a:rPr lang="en-US" i="1" dirty="0" smtClean="0"/>
              <a:t>Classes</a:t>
            </a:r>
            <a:r>
              <a:rPr lang="en-US" dirty="0" smtClean="0"/>
              <a:t> and Add &gt; New Item &gt; </a:t>
            </a:r>
            <a:r>
              <a:rPr lang="en-US" dirty="0" err="1" smtClean="0"/>
              <a:t>UnrealScript</a:t>
            </a:r>
            <a:r>
              <a:rPr lang="en-US" dirty="0" smtClean="0"/>
              <a:t> File</a:t>
            </a:r>
          </a:p>
          <a:p>
            <a:pPr lvl="1"/>
            <a:r>
              <a:rPr lang="en-US" dirty="0" smtClean="0"/>
              <a:t>Name it </a:t>
            </a:r>
            <a:r>
              <a:rPr lang="en-US" i="1" dirty="0" err="1" smtClean="0"/>
              <a:t>IntroGame</a:t>
            </a:r>
            <a:r>
              <a:rPr lang="en-US" i="1" dirty="0" smtClean="0"/>
              <a:t> </a:t>
            </a:r>
            <a:r>
              <a:rPr lang="en-US" dirty="0" smtClean="0"/>
              <a:t>and click Add in the bottom left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a:bodyPr>
          <a:lstStyle/>
          <a:p>
            <a:r>
              <a:rPr lang="en-US" dirty="0" smtClean="0"/>
              <a:t>You should see something like this </a:t>
            </a:r>
          </a:p>
          <a:p>
            <a:pPr lvl="1">
              <a:buNone/>
            </a:pPr>
            <a:r>
              <a:rPr lang="en-US" sz="1600" dirty="0" smtClean="0">
                <a:latin typeface="Courier New" pitchFamily="49" charset="0"/>
                <a:cs typeface="Courier New" pitchFamily="49" charset="0"/>
              </a:rPr>
              <a:t>Class </a:t>
            </a:r>
            <a:r>
              <a:rPr lang="en-US" sz="1600" dirty="0" err="1" smtClean="0">
                <a:latin typeface="Courier New" pitchFamily="49" charset="0"/>
                <a:cs typeface="Courier New" pitchFamily="49" charset="0"/>
              </a:rPr>
              <a:t>IntroGame</a:t>
            </a:r>
            <a:r>
              <a:rPr lang="en-US" sz="1600" dirty="0" smtClean="0">
                <a:latin typeface="Courier New" pitchFamily="49" charset="0"/>
                <a:cs typeface="Courier New" pitchFamily="49" charset="0"/>
              </a:rPr>
              <a:t> extends Object;</a:t>
            </a:r>
          </a:p>
          <a:p>
            <a:pPr lvl="1">
              <a:buNone/>
            </a:pPr>
            <a:endParaRPr lang="en-US" sz="1600" dirty="0" smtClean="0">
              <a:latin typeface="Courier New" pitchFamily="49" charset="0"/>
              <a:cs typeface="Courier New" pitchFamily="49" charset="0"/>
            </a:endParaRPr>
          </a:p>
          <a:p>
            <a:pPr lvl="1">
              <a:buNone/>
            </a:pPr>
            <a:r>
              <a:rPr lang="en-US" sz="1600" dirty="0" err="1" smtClean="0">
                <a:latin typeface="Courier New" pitchFamily="49" charset="0"/>
                <a:cs typeface="Courier New" pitchFamily="49" charset="0"/>
              </a:rPr>
              <a:t>DefaultProperties</a:t>
            </a:r>
            <a:endParaRPr lang="en-US" sz="1600" dirty="0" smtClean="0">
              <a:latin typeface="Courier New" pitchFamily="49" charset="0"/>
              <a:cs typeface="Courier New" pitchFamily="49" charset="0"/>
            </a:endParaRPr>
          </a:p>
          <a:p>
            <a:pPr lvl="1">
              <a:buNone/>
            </a:pPr>
            <a:r>
              <a:rPr lang="en-US" sz="1600" dirty="0" smtClean="0">
                <a:latin typeface="Courier New" pitchFamily="49" charset="0"/>
                <a:cs typeface="Courier New" pitchFamily="49" charset="0"/>
              </a:rPr>
              <a:t>{</a:t>
            </a:r>
          </a:p>
          <a:p>
            <a:pPr lvl="1">
              <a:buNone/>
            </a:pPr>
            <a:r>
              <a:rPr lang="en-US" sz="1600" dirty="0" smtClean="0">
                <a:latin typeface="Courier New" pitchFamily="49" charset="0"/>
                <a:cs typeface="Courier New" pitchFamily="49" charset="0"/>
              </a:rPr>
              <a:t>}</a:t>
            </a:r>
            <a:endParaRPr lang="en-US" sz="1200" dirty="0" smtClean="0">
              <a:latin typeface="Courier New" pitchFamily="49" charset="0"/>
              <a:cs typeface="Courier New" pitchFamily="49" charset="0"/>
            </a:endParaRPr>
          </a:p>
          <a:p>
            <a:r>
              <a:rPr lang="en-US" dirty="0" smtClean="0"/>
              <a:t>What we’re going to do here is show how we can create our own game mode and then we’ll make a map that will use that game mode.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lnSpcReduction="10000"/>
          </a:bodyPr>
          <a:lstStyle/>
          <a:p>
            <a:r>
              <a:rPr lang="en-US" dirty="0" smtClean="0"/>
              <a:t>The biggest thing to understand about how Uscript works. It’s all about </a:t>
            </a:r>
            <a:r>
              <a:rPr lang="en-US" i="1" dirty="0" smtClean="0"/>
              <a:t>inheritance</a:t>
            </a:r>
            <a:r>
              <a:rPr lang="en-US" dirty="0" smtClean="0"/>
              <a:t>. </a:t>
            </a:r>
          </a:p>
          <a:p>
            <a:r>
              <a:rPr lang="en-US" dirty="0" smtClean="0"/>
              <a:t>If you were to make a totally different game that doesn’t even have a .1% similarity to Unreal Tournament than you could start from scratch. </a:t>
            </a:r>
          </a:p>
          <a:p>
            <a:r>
              <a:rPr lang="en-US" dirty="0" smtClean="0"/>
              <a:t>But in a small team and as a hobby it’s smart to use what’s already there. That’s what we’re going to do. So it’s all about the </a:t>
            </a:r>
            <a:r>
              <a:rPr lang="en-US" i="1" dirty="0" smtClean="0"/>
              <a:t>inheritance</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a:bodyPr>
          <a:lstStyle/>
          <a:p>
            <a:r>
              <a:rPr lang="en-US" dirty="0" smtClean="0"/>
              <a:t>In this example we’ll modify the </a:t>
            </a:r>
            <a:r>
              <a:rPr lang="en-US" i="1" dirty="0" err="1" smtClean="0"/>
              <a:t>UTDeathmatch</a:t>
            </a:r>
            <a:r>
              <a:rPr lang="en-US" dirty="0" smtClean="0"/>
              <a:t> game mode. </a:t>
            </a:r>
          </a:p>
          <a:p>
            <a:r>
              <a:rPr lang="en-US" dirty="0" smtClean="0"/>
              <a:t>You could do </a:t>
            </a:r>
            <a:r>
              <a:rPr lang="en-US" i="1" dirty="0" smtClean="0"/>
              <a:t>Capture the flag</a:t>
            </a:r>
            <a:r>
              <a:rPr lang="en-US" dirty="0" smtClean="0"/>
              <a:t>, </a:t>
            </a:r>
            <a:r>
              <a:rPr lang="en-US" i="1" dirty="0" smtClean="0"/>
              <a:t>Team </a:t>
            </a:r>
            <a:r>
              <a:rPr lang="en-US" i="1" dirty="0" err="1" smtClean="0"/>
              <a:t>Deathmatch</a:t>
            </a:r>
            <a:r>
              <a:rPr lang="en-US" dirty="0" smtClean="0"/>
              <a:t>, or any other pre-made game mode, but it just depends on what you want in your new game mode. </a:t>
            </a:r>
          </a:p>
          <a:p>
            <a:r>
              <a:rPr lang="en-US" dirty="0" smtClean="0"/>
              <a:t>We’re going basic here and that’s extending </a:t>
            </a:r>
            <a:r>
              <a:rPr lang="en-US" i="1" dirty="0" err="1" smtClean="0"/>
              <a:t>UTDeathmatch</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Edit your </a:t>
            </a:r>
            <a:r>
              <a:rPr lang="en-US" i="1" dirty="0" err="1" smtClean="0"/>
              <a:t>IntroGame</a:t>
            </a:r>
            <a:r>
              <a:rPr lang="en-US" i="1" dirty="0" smtClean="0"/>
              <a:t> </a:t>
            </a:r>
            <a:r>
              <a:rPr lang="en-US" dirty="0" smtClean="0"/>
              <a:t>class and tell it that we want to use </a:t>
            </a:r>
            <a:r>
              <a:rPr lang="en-US" dirty="0" err="1" smtClean="0"/>
              <a:t>UTDeathmatch’s</a:t>
            </a:r>
            <a:r>
              <a:rPr lang="en-US" dirty="0" smtClean="0"/>
              <a:t> properties and functions</a:t>
            </a:r>
          </a:p>
          <a:p>
            <a:pPr lvl="1"/>
            <a:r>
              <a:rPr lang="en-US" i="1" dirty="0" smtClean="0"/>
              <a:t>class </a:t>
            </a:r>
            <a:r>
              <a:rPr lang="en-US" i="1" dirty="0" err="1" smtClean="0"/>
              <a:t>IntroGame</a:t>
            </a:r>
            <a:r>
              <a:rPr lang="en-US" i="1" dirty="0" smtClean="0"/>
              <a:t> extends </a:t>
            </a:r>
            <a:r>
              <a:rPr lang="en-US" i="1" dirty="0" err="1" smtClean="0"/>
              <a:t>UTDeathmatch</a:t>
            </a:r>
            <a:r>
              <a:rPr lang="en-US" i="1" dirty="0" smtClean="0"/>
              <a:t>;</a:t>
            </a:r>
          </a:p>
          <a:p>
            <a:pPr lvl="2"/>
            <a:r>
              <a:rPr lang="en-US" i="1" dirty="0" smtClean="0"/>
              <a:t>Inheritance</a:t>
            </a:r>
            <a:r>
              <a:rPr lang="en-US" dirty="0" smtClean="0"/>
              <a:t> similar to Java</a:t>
            </a:r>
          </a:p>
          <a:p>
            <a:pPr lvl="3"/>
            <a:r>
              <a:rPr lang="en-US" dirty="0" smtClean="0"/>
              <a:t>Keyword is </a:t>
            </a:r>
            <a:r>
              <a:rPr lang="en-US" i="1" dirty="0" smtClean="0"/>
              <a:t>extends</a:t>
            </a:r>
          </a:p>
          <a:p>
            <a:r>
              <a:rPr lang="en-US" dirty="0" smtClean="0"/>
              <a:t>That right there is all you need for the code! We also need to change a line in the DefaultGame.ini configuration file </a:t>
            </a:r>
            <a:r>
              <a:rPr lang="en-US" i="1" dirty="0" smtClean="0"/>
              <a:t>(&lt;</a:t>
            </a:r>
            <a:r>
              <a:rPr lang="en-US" i="1" dirty="0" err="1" smtClean="0"/>
              <a:t>UDKDirectory</a:t>
            </a:r>
            <a:r>
              <a:rPr lang="en-US" i="1" dirty="0" smtClean="0"/>
              <a:t>&gt;\</a:t>
            </a:r>
            <a:r>
              <a:rPr lang="en-US" i="1" dirty="0" err="1" smtClean="0"/>
              <a:t>UDKGame</a:t>
            </a:r>
            <a:r>
              <a:rPr lang="en-US" i="1" dirty="0" smtClean="0"/>
              <a:t>\</a:t>
            </a:r>
            <a:r>
              <a:rPr lang="en-US" i="1" dirty="0" err="1" smtClean="0"/>
              <a:t>Config</a:t>
            </a:r>
            <a:r>
              <a:rPr lang="en-US" i="1" dirty="0" smtClean="0"/>
              <a:t>\DefaultGame.ini</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p:txBody>
          <a:bodyPr>
            <a:normAutofit/>
          </a:bodyPr>
          <a:lstStyle/>
          <a:p>
            <a:r>
              <a:rPr lang="en-US" dirty="0" smtClean="0"/>
              <a:t>Near the top you’ll see the section [</a:t>
            </a:r>
            <a:r>
              <a:rPr lang="en-US" dirty="0" err="1" smtClean="0"/>
              <a:t>Engine.GameInfo</a:t>
            </a:r>
            <a:r>
              <a:rPr lang="en-US" dirty="0" smtClean="0"/>
              <a:t>]. </a:t>
            </a:r>
          </a:p>
          <a:p>
            <a:pPr lvl="1"/>
            <a:r>
              <a:rPr lang="en-US" dirty="0" smtClean="0"/>
              <a:t>Change “</a:t>
            </a:r>
            <a:r>
              <a:rPr lang="en-US" i="1" dirty="0" err="1" smtClean="0"/>
              <a:t>DefaultGame</a:t>
            </a:r>
            <a:r>
              <a:rPr lang="en-US" dirty="0" smtClean="0"/>
              <a:t>”, “</a:t>
            </a:r>
            <a:r>
              <a:rPr lang="en-US" i="1" dirty="0" err="1" smtClean="0"/>
              <a:t>DefaultServerGame</a:t>
            </a:r>
            <a:r>
              <a:rPr lang="en-US" dirty="0" smtClean="0"/>
              <a:t>”, and “</a:t>
            </a:r>
            <a:r>
              <a:rPr lang="en-US" i="1" dirty="0" err="1" smtClean="0"/>
              <a:t>DefaultGameType</a:t>
            </a:r>
            <a:r>
              <a:rPr lang="en-US" dirty="0" smtClean="0"/>
              <a:t>” to equal &lt;</a:t>
            </a:r>
            <a:r>
              <a:rPr lang="en-US" i="1" dirty="0" err="1" smtClean="0"/>
              <a:t>YourProjectName</a:t>
            </a:r>
            <a:r>
              <a:rPr lang="en-US" dirty="0" smtClean="0"/>
              <a:t>&gt;.</a:t>
            </a:r>
            <a:r>
              <a:rPr lang="en-US" dirty="0" err="1" smtClean="0"/>
              <a:t>IntroGame</a:t>
            </a:r>
            <a:endParaRPr lang="en-US" dirty="0" smtClean="0"/>
          </a:p>
          <a:p>
            <a:pPr lvl="2"/>
            <a:r>
              <a:rPr lang="en-US" dirty="0" smtClean="0"/>
              <a:t>Add this</a:t>
            </a:r>
          </a:p>
          <a:p>
            <a:pPr lvl="3"/>
            <a:r>
              <a:rPr lang="en-US" dirty="0" smtClean="0"/>
              <a:t>“</a:t>
            </a:r>
            <a:r>
              <a:rPr lang="en-US" dirty="0" err="1" smtClean="0"/>
              <a:t>DefaultGame</a:t>
            </a:r>
            <a:r>
              <a:rPr lang="en-US" dirty="0" smtClean="0"/>
              <a:t>=</a:t>
            </a:r>
            <a:r>
              <a:rPr lang="en-US" dirty="0" err="1" smtClean="0"/>
              <a:t>UnrealScriptIntro.IntroGame</a:t>
            </a:r>
            <a:r>
              <a:rPr lang="en-US" dirty="0" smtClean="0"/>
              <a:t>”</a:t>
            </a:r>
          </a:p>
          <a:p>
            <a:pPr lvl="3"/>
            <a:r>
              <a:rPr lang="en-US" dirty="0" smtClean="0"/>
              <a:t>“</a:t>
            </a:r>
            <a:r>
              <a:rPr lang="en-US" dirty="0" err="1" smtClean="0"/>
              <a:t>DefaultServerGame</a:t>
            </a:r>
            <a:r>
              <a:rPr lang="en-US" dirty="0" smtClean="0"/>
              <a:t>=</a:t>
            </a:r>
            <a:r>
              <a:rPr lang="en-US" dirty="0" err="1" smtClean="0"/>
              <a:t>UnrealScriptIntro.IntroGame</a:t>
            </a:r>
            <a:r>
              <a:rPr lang="en-US" dirty="0" smtClean="0"/>
              <a:t>”</a:t>
            </a:r>
          </a:p>
          <a:p>
            <a:pPr lvl="3"/>
            <a:r>
              <a:rPr lang="en-US" dirty="0" smtClean="0"/>
              <a:t>“</a:t>
            </a:r>
            <a:r>
              <a:rPr lang="en-US" dirty="0" err="1" smtClean="0"/>
              <a:t>DefaultGameType</a:t>
            </a:r>
            <a:r>
              <a:rPr lang="en-US" dirty="0" smtClean="0"/>
              <a:t>=</a:t>
            </a:r>
            <a:r>
              <a:rPr lang="en-US" dirty="0" err="1" smtClean="0"/>
              <a:t>UnrealScriptIntro.IntroGame</a:t>
            </a:r>
            <a:r>
              <a:rPr lang="en-US"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With that you should be able to go into Unreal Editor (UEd) and fire up a blank map or a created one and see your new game mode.</a:t>
            </a:r>
          </a:p>
          <a:p>
            <a:pPr lvl="1"/>
            <a:r>
              <a:rPr lang="en-US" dirty="0" smtClean="0"/>
              <a:t>With a map loaded go to the top menu bar </a:t>
            </a:r>
            <a:r>
              <a:rPr lang="en-US" i="1" dirty="0" smtClean="0"/>
              <a:t>View </a:t>
            </a:r>
            <a:r>
              <a:rPr lang="en-US" dirty="0" smtClean="0"/>
              <a:t>&gt; </a:t>
            </a:r>
            <a:r>
              <a:rPr lang="en-US" i="1" dirty="0" smtClean="0"/>
              <a:t>World Properties</a:t>
            </a:r>
            <a:r>
              <a:rPr lang="en-US" dirty="0" smtClean="0"/>
              <a:t>. Go to the Game Type Section and change “Default Game Type” and “Game Type for PIE” to your new Game Type Class.</a:t>
            </a:r>
          </a:p>
          <a:p>
            <a:r>
              <a:rPr lang="en-US" dirty="0" smtClean="0"/>
              <a:t>Welcome to Unreal Script!</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09800" y="5181600"/>
            <a:ext cx="571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your project</a:t>
            </a:r>
            <a:endParaRPr lang="en-US" dirty="0"/>
          </a:p>
        </p:txBody>
      </p:sp>
      <p:sp>
        <p:nvSpPr>
          <p:cNvPr id="3" name="Content Placeholder 2"/>
          <p:cNvSpPr>
            <a:spLocks noGrp="1"/>
          </p:cNvSpPr>
          <p:nvPr>
            <p:ph idx="1"/>
          </p:nvPr>
        </p:nvSpPr>
        <p:spPr/>
        <p:txBody>
          <a:bodyPr>
            <a:normAutofit/>
          </a:bodyPr>
          <a:lstStyle/>
          <a:p>
            <a:r>
              <a:rPr lang="en-US" sz="2800" dirty="0" err="1" smtClean="0"/>
              <a:t>nFringe</a:t>
            </a:r>
            <a:r>
              <a:rPr lang="en-US" sz="2800" dirty="0" smtClean="0"/>
              <a:t> will simply build your project like you normally would using visual studio. It calls  the same actions that Unreal Frontend calls or the included “</a:t>
            </a:r>
            <a:r>
              <a:rPr lang="en-US" sz="2800" i="1" dirty="0" smtClean="0"/>
              <a:t>Make.bat”</a:t>
            </a:r>
            <a:r>
              <a:rPr lang="en-US" sz="2800" dirty="0" smtClean="0"/>
              <a:t> file calls. They all build your project.</a:t>
            </a:r>
          </a:p>
          <a:p>
            <a:r>
              <a:rPr lang="en-US" sz="2800" dirty="0" smtClean="0"/>
              <a:t>Because </a:t>
            </a:r>
            <a:r>
              <a:rPr lang="en-US" sz="2800" dirty="0" err="1" smtClean="0"/>
              <a:t>nFringe</a:t>
            </a:r>
            <a:r>
              <a:rPr lang="en-US" sz="2800" dirty="0" smtClean="0"/>
              <a:t> can be buggy itself I’ve made a batch file to double check that my most recent changes compile and will be accessible in the editor or in game.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 Environment Setup</a:t>
            </a:r>
            <a:endParaRPr lang="en-US" dirty="0"/>
          </a:p>
        </p:txBody>
      </p:sp>
      <p:sp>
        <p:nvSpPr>
          <p:cNvPr id="3" name="Content Placeholder 2"/>
          <p:cNvSpPr>
            <a:spLocks noGrp="1"/>
          </p:cNvSpPr>
          <p:nvPr>
            <p:ph idx="1"/>
          </p:nvPr>
        </p:nvSpPr>
        <p:spPr/>
        <p:txBody>
          <a:bodyPr>
            <a:normAutofit/>
          </a:bodyPr>
          <a:lstStyle/>
          <a:p>
            <a:r>
              <a:rPr lang="en-US" dirty="0" smtClean="0"/>
              <a:t>Project File Structure</a:t>
            </a:r>
          </a:p>
          <a:p>
            <a:r>
              <a:rPr lang="en-US" dirty="0" smtClean="0"/>
              <a:t>3</a:t>
            </a:r>
            <a:r>
              <a:rPr lang="en-US" baseline="30000" dirty="0" smtClean="0"/>
              <a:t>rd</a:t>
            </a:r>
            <a:r>
              <a:rPr lang="en-US" dirty="0" smtClean="0"/>
              <a:t> Party tools</a:t>
            </a:r>
          </a:p>
          <a:p>
            <a:pPr lvl="1"/>
            <a:r>
              <a:rPr lang="en-US" dirty="0" err="1" smtClean="0"/>
              <a:t>Nfringe</a:t>
            </a:r>
            <a:r>
              <a:rPr lang="en-US" dirty="0" smtClean="0"/>
              <a:t> (Visual Studio </a:t>
            </a:r>
            <a:r>
              <a:rPr lang="en-US" dirty="0" err="1" smtClean="0"/>
              <a:t>Plugin</a:t>
            </a:r>
            <a:r>
              <a:rPr lang="en-US" dirty="0" smtClean="0"/>
              <a:t>)</a:t>
            </a:r>
          </a:p>
          <a:p>
            <a:pPr lvl="1">
              <a:buNone/>
            </a:pPr>
            <a:r>
              <a:rPr lang="en-US" sz="2400" dirty="0" smtClean="0">
                <a:hlinkClick r:id="rId2"/>
              </a:rPr>
              <a:t>http://wiki.pixelminegames.com/index.php?title=Tools:nFringe:Releases</a:t>
            </a:r>
            <a:r>
              <a:rPr lang="en-US" sz="2400" dirty="0" smtClean="0"/>
              <a:t> </a:t>
            </a:r>
          </a:p>
          <a:p>
            <a:pPr lvl="1"/>
            <a:r>
              <a:rPr lang="en-US" dirty="0" smtClean="0"/>
              <a:t>Source Control</a:t>
            </a:r>
          </a:p>
          <a:p>
            <a:pPr lvl="1">
              <a:buNone/>
            </a:pPr>
            <a:r>
              <a:rPr lang="en-US" sz="2400" dirty="0" smtClean="0">
                <a:hlinkClick r:id="rId3"/>
              </a:rPr>
              <a:t>http://tortoisehg.bitbucket.org/download/index.html</a:t>
            </a:r>
            <a:endParaRPr lang="en-US" sz="2400" dirty="0" smtClean="0"/>
          </a:p>
          <a:p>
            <a:r>
              <a:rPr lang="en-US" dirty="0" smtClean="0"/>
              <a:t>Setting up UDK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your project</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So add a make.bat file under &lt;</a:t>
            </a:r>
            <a:r>
              <a:rPr lang="en-US" dirty="0" err="1" smtClean="0"/>
              <a:t>UDKDirectory</a:t>
            </a:r>
            <a:r>
              <a:rPr lang="en-US" dirty="0" smtClean="0"/>
              <a:t>&gt;\</a:t>
            </a:r>
          </a:p>
          <a:p>
            <a:pPr lvl="1"/>
            <a:r>
              <a:rPr lang="en-US" dirty="0" smtClean="0"/>
              <a:t>Add this to it</a:t>
            </a:r>
          </a:p>
          <a:p>
            <a:pPr lvl="2">
              <a:buNone/>
            </a:pPr>
            <a:r>
              <a:rPr lang="en-US" dirty="0" smtClean="0"/>
              <a:t>@echo off</a:t>
            </a:r>
          </a:p>
          <a:p>
            <a:pPr lvl="2">
              <a:buNone/>
            </a:pPr>
            <a:r>
              <a:rPr lang="en-US" dirty="0" err="1" smtClean="0"/>
              <a:t>cls</a:t>
            </a:r>
            <a:endParaRPr lang="en-US" dirty="0" smtClean="0"/>
          </a:p>
          <a:p>
            <a:pPr lvl="2">
              <a:buNone/>
            </a:pPr>
            <a:r>
              <a:rPr lang="en-US" dirty="0" smtClean="0"/>
              <a:t>.\Binaries\</a:t>
            </a:r>
            <a:r>
              <a:rPr lang="en-US" dirty="0" err="1" smtClean="0"/>
              <a:t>UDKLift</a:t>
            </a:r>
            <a:r>
              <a:rPr lang="en-US" dirty="0" smtClean="0"/>
              <a:t> make</a:t>
            </a:r>
          </a:p>
          <a:p>
            <a:pPr lvl="1"/>
            <a:r>
              <a:rPr lang="en-US" dirty="0" smtClean="0"/>
              <a:t>This will compile your project/package when you double-click the batch file</a:t>
            </a:r>
          </a:p>
          <a:p>
            <a:r>
              <a:rPr lang="en-US" dirty="0" smtClean="0">
                <a:solidFill>
                  <a:srgbClr val="FF0000"/>
                </a:solidFill>
              </a:rPr>
              <a:t>EVERY TIME YOU COMPILE!</a:t>
            </a:r>
          </a:p>
          <a:p>
            <a:pPr lvl="1"/>
            <a:r>
              <a:rPr lang="en-US" dirty="0" smtClean="0"/>
              <a:t>Make sure that the editor or any instance of the game is closed. This will give you a compiler error and if you don’t get why it was thrown you may spend a lot of time trying to figure out what’s wrong. So </a:t>
            </a:r>
            <a:r>
              <a:rPr lang="en-US" dirty="0" smtClean="0">
                <a:solidFill>
                  <a:srgbClr val="FF0000"/>
                </a:solidFill>
              </a:rPr>
              <a:t>CLOSE</a:t>
            </a:r>
            <a:r>
              <a:rPr lang="en-US" dirty="0" smtClean="0"/>
              <a:t> </a:t>
            </a:r>
            <a:r>
              <a:rPr lang="en-US" dirty="0" smtClean="0">
                <a:solidFill>
                  <a:srgbClr val="FF0000"/>
                </a:solidFill>
              </a:rPr>
              <a:t>THE EDITOR</a:t>
            </a:r>
            <a:r>
              <a:rPr lang="en-US"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Control</a:t>
            </a:r>
            <a:endParaRPr lang="en-US" dirty="0"/>
          </a:p>
        </p:txBody>
      </p:sp>
      <p:sp>
        <p:nvSpPr>
          <p:cNvPr id="3" name="Content Placeholder 2"/>
          <p:cNvSpPr>
            <a:spLocks noGrp="1"/>
          </p:cNvSpPr>
          <p:nvPr>
            <p:ph idx="1"/>
          </p:nvPr>
        </p:nvSpPr>
        <p:spPr/>
        <p:txBody>
          <a:bodyPr>
            <a:normAutofit/>
          </a:bodyPr>
          <a:lstStyle/>
          <a:p>
            <a:r>
              <a:rPr lang="en-US" dirty="0" smtClean="0"/>
              <a:t>No matter what you’re using for your source control, create a repository on your </a:t>
            </a:r>
            <a:r>
              <a:rPr lang="en-US" i="1" dirty="0" smtClean="0"/>
              <a:t>UDK-2012-01</a:t>
            </a:r>
            <a:r>
              <a:rPr lang="en-US" dirty="0" smtClean="0"/>
              <a:t> folder (in </a:t>
            </a:r>
            <a:r>
              <a:rPr lang="en-US" i="1" dirty="0" smtClean="0"/>
              <a:t>C:\UDK\</a:t>
            </a:r>
            <a:r>
              <a:rPr lang="en-US" dirty="0" smtClean="0"/>
              <a:t>)</a:t>
            </a:r>
          </a:p>
          <a:p>
            <a:r>
              <a:rPr lang="en-US" dirty="0" smtClean="0"/>
              <a:t>That will cover any changes made to the game, unreal packages, maps, scripts, assets, etc…</a:t>
            </a:r>
          </a:p>
          <a:p>
            <a:r>
              <a:rPr lang="en-US" dirty="0" smtClean="0"/>
              <a:t>Make sure after every change you’re committing those changes!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For work and at home with personal project I use Mercurial which is a way to do source control. </a:t>
            </a:r>
          </a:p>
          <a:p>
            <a:r>
              <a:rPr lang="en-US" dirty="0" smtClean="0"/>
              <a:t>It is very intuitive and free. </a:t>
            </a:r>
          </a:p>
          <a:p>
            <a:r>
              <a:rPr lang="en-US" dirty="0" smtClean="0"/>
              <a:t>I use it on project that only exist on one computer just to make notes and track changes (source control) or shared files on a server (home server, rented server, work,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Control</a:t>
            </a:r>
            <a:endParaRPr lang="en-US" dirty="0"/>
          </a:p>
        </p:txBody>
      </p:sp>
      <p:sp>
        <p:nvSpPr>
          <p:cNvPr id="3" name="Content Placeholder 2"/>
          <p:cNvSpPr>
            <a:spLocks noGrp="1"/>
          </p:cNvSpPr>
          <p:nvPr>
            <p:ph idx="1"/>
          </p:nvPr>
        </p:nvSpPr>
        <p:spPr/>
        <p:txBody>
          <a:bodyPr>
            <a:normAutofit/>
          </a:bodyPr>
          <a:lstStyle/>
          <a:p>
            <a:r>
              <a:rPr lang="en-US" dirty="0" smtClean="0"/>
              <a:t>I don’t work for mercurial or anything but I do advise that you check out </a:t>
            </a:r>
          </a:p>
          <a:p>
            <a:pPr lvl="1"/>
            <a:r>
              <a:rPr lang="en-US" sz="2400" dirty="0" smtClean="0">
                <a:hlinkClick r:id="rId2"/>
              </a:rPr>
              <a:t>http://hginit.com/</a:t>
            </a:r>
            <a:endParaRPr lang="en-US" sz="2400" dirty="0" smtClean="0"/>
          </a:p>
          <a:p>
            <a:pPr lvl="1"/>
            <a:r>
              <a:rPr lang="en-US" sz="2400" dirty="0" smtClean="0">
                <a:hlinkClick r:id="rId3"/>
              </a:rPr>
              <a:t>http://tortoisehg.bitbucket.org/download/index.html</a:t>
            </a:r>
            <a:endParaRPr lang="en-US" sz="2400" dirty="0" smtClean="0"/>
          </a:p>
          <a:p>
            <a:r>
              <a:rPr lang="en-US" dirty="0" smtClean="0"/>
              <a:t>Mercurial is a source control tool that even Epic uses. So it’s very popular and easy to use.</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So far we’ve covered setting up you new game in visual studio using </a:t>
            </a:r>
            <a:r>
              <a:rPr lang="en-US" dirty="0" err="1" smtClean="0"/>
              <a:t>nFringe</a:t>
            </a:r>
            <a:endParaRPr lang="en-US" dirty="0" smtClean="0"/>
          </a:p>
          <a:p>
            <a:pPr lvl="1"/>
            <a:r>
              <a:rPr lang="en-US" dirty="0" smtClean="0"/>
              <a:t>This involved setting the project properties</a:t>
            </a:r>
          </a:p>
          <a:p>
            <a:pPr lvl="1"/>
            <a:r>
              <a:rPr lang="en-US" dirty="0" smtClean="0"/>
              <a:t>File structure for the game</a:t>
            </a:r>
          </a:p>
          <a:p>
            <a:pPr lvl="1"/>
            <a:r>
              <a:rPr lang="en-US" dirty="0" smtClean="0"/>
              <a:t>Handling source control</a:t>
            </a:r>
          </a:p>
          <a:p>
            <a:pPr lvl="1"/>
            <a:r>
              <a:rPr lang="en-US" dirty="0" smtClean="0"/>
              <a:t>UDK Setup</a:t>
            </a:r>
          </a:p>
          <a:p>
            <a:pPr lvl="1"/>
            <a:r>
              <a:rPr lang="en-US" dirty="0" smtClean="0"/>
              <a:t>Understanding that Unreal Script is about inheritance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Language Overview</a:t>
            </a:r>
            <a:endParaRPr lang="en-US" dirty="0"/>
          </a:p>
        </p:txBody>
      </p:sp>
      <p:sp>
        <p:nvSpPr>
          <p:cNvPr id="3" name="Content Placeholder 2"/>
          <p:cNvSpPr>
            <a:spLocks noGrp="1"/>
          </p:cNvSpPr>
          <p:nvPr>
            <p:ph idx="1"/>
          </p:nvPr>
        </p:nvSpPr>
        <p:spPr/>
        <p:txBody>
          <a:bodyPr/>
          <a:lstStyle/>
          <a:p>
            <a:r>
              <a:rPr lang="en-US" dirty="0" smtClean="0"/>
              <a:t>Comparison of Unreal Script to other common programming languages</a:t>
            </a:r>
          </a:p>
          <a:p>
            <a:r>
              <a:rPr lang="en-US" dirty="0" smtClean="0"/>
              <a:t>Commonly used data types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Unreal Script features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Uscript is case-</a:t>
            </a:r>
            <a:r>
              <a:rPr lang="en-US" i="1" dirty="0" smtClean="0"/>
              <a:t>insensitive</a:t>
            </a:r>
          </a:p>
          <a:p>
            <a:r>
              <a:rPr lang="en-US" dirty="0" smtClean="0"/>
              <a:t>Only and </a:t>
            </a:r>
            <a:r>
              <a:rPr lang="en-US" i="1" dirty="0" smtClean="0"/>
              <a:t>exactly one</a:t>
            </a:r>
            <a:r>
              <a:rPr lang="en-US" dirty="0" smtClean="0"/>
              <a:t> </a:t>
            </a:r>
            <a:r>
              <a:rPr lang="en-US" i="1" dirty="0" smtClean="0"/>
              <a:t>class</a:t>
            </a:r>
            <a:r>
              <a:rPr lang="en-US" dirty="0" smtClean="0"/>
              <a:t> </a:t>
            </a:r>
            <a:r>
              <a:rPr lang="en-US" i="1" dirty="0" smtClean="0"/>
              <a:t>declaration</a:t>
            </a:r>
            <a:r>
              <a:rPr lang="en-US" dirty="0" smtClean="0"/>
              <a:t> can be made per .</a:t>
            </a:r>
            <a:r>
              <a:rPr lang="en-US" dirty="0" err="1" smtClean="0"/>
              <a:t>uc</a:t>
            </a:r>
            <a:r>
              <a:rPr lang="en-US" dirty="0" smtClean="0"/>
              <a:t> file</a:t>
            </a:r>
          </a:p>
          <a:p>
            <a:r>
              <a:rPr lang="en-US" dirty="0" smtClean="0"/>
              <a:t>There only exists one layer of packages and all classes for your game must be contained in a named package</a:t>
            </a:r>
          </a:p>
          <a:p>
            <a:pPr lvl="1"/>
            <a:r>
              <a:rPr lang="en-US" dirty="0" smtClean="0"/>
              <a:t>Don’t confuse these packages with .</a:t>
            </a:r>
            <a:r>
              <a:rPr lang="en-US" dirty="0" err="1" smtClean="0"/>
              <a:t>upk’s</a:t>
            </a:r>
            <a:r>
              <a:rPr lang="en-US" dirty="0" smtClean="0"/>
              <a:t> which are content packages for UDK. Those hold game assets and .</a:t>
            </a:r>
            <a:r>
              <a:rPr lang="en-US" dirty="0" err="1" smtClean="0"/>
              <a:t>u’s</a:t>
            </a:r>
            <a:r>
              <a:rPr lang="en-US" dirty="0" smtClean="0"/>
              <a:t> are packages for your scripts.</a:t>
            </a:r>
          </a:p>
          <a:p>
            <a:r>
              <a:rPr lang="en-US" dirty="0" smtClean="0"/>
              <a:t>There are no </a:t>
            </a:r>
            <a:r>
              <a:rPr lang="en-US" i="1" dirty="0" smtClean="0"/>
              <a:t>#include, import, </a:t>
            </a:r>
            <a:r>
              <a:rPr lang="en-US" dirty="0" smtClean="0"/>
              <a:t>or </a:t>
            </a:r>
            <a:r>
              <a:rPr lang="en-US" i="1" dirty="0" smtClean="0"/>
              <a:t>using </a:t>
            </a:r>
            <a:r>
              <a:rPr lang="en-US" dirty="0" smtClean="0"/>
              <a:t>statements so if one package needs a file in another package you will add to the proper </a:t>
            </a:r>
            <a:r>
              <a:rPr lang="en-US" dirty="0" err="1" smtClean="0"/>
              <a:t>config</a:t>
            </a:r>
            <a:r>
              <a:rPr lang="en-US" dirty="0" smtClean="0"/>
              <a:t> fie (INI file) what package you want to use/reference . You do that with the “</a:t>
            </a:r>
            <a:r>
              <a:rPr lang="en-US" dirty="0" err="1" smtClean="0"/>
              <a:t>ModEditPackages</a:t>
            </a:r>
            <a:r>
              <a:rPr lang="en-US" i="1" dirty="0" smtClean="0"/>
              <a:t>=&lt;</a:t>
            </a:r>
            <a:r>
              <a:rPr lang="en-US" i="1" dirty="0" err="1" smtClean="0"/>
              <a:t>myPackage</a:t>
            </a:r>
            <a:r>
              <a:rPr lang="en-US" dirty="0" smtClean="0"/>
              <a:t>&gt;” call</a:t>
            </a:r>
          </a:p>
          <a:p>
            <a:r>
              <a:rPr lang="en-US" dirty="0" smtClean="0"/>
              <a:t>There is no method overloading but there is overriding</a:t>
            </a:r>
          </a:p>
          <a:p>
            <a:r>
              <a:rPr lang="en-US" dirty="0" smtClean="0"/>
              <a:t>There is no exception handling and unreal script doesn’t handle generics</a:t>
            </a:r>
          </a:p>
          <a:p>
            <a:pPr lvl="1"/>
            <a:r>
              <a:rPr lang="en-US" dirty="0" smtClean="0"/>
              <a:t>You can call </a:t>
            </a:r>
            <a:r>
              <a:rPr lang="en-US" i="1" dirty="0" smtClean="0"/>
              <a:t>`warn </a:t>
            </a:r>
            <a:r>
              <a:rPr lang="en-US" dirty="0" smtClean="0"/>
              <a:t>for error handling (go to Debug section)</a:t>
            </a:r>
            <a:endParaRPr lang="en-US"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Unreal Script features</a:t>
            </a:r>
            <a:endParaRPr lang="en-US" dirty="0"/>
          </a:p>
        </p:txBody>
      </p:sp>
      <p:sp>
        <p:nvSpPr>
          <p:cNvPr id="3" name="Content Placeholder 2"/>
          <p:cNvSpPr>
            <a:spLocks noGrp="1"/>
          </p:cNvSpPr>
          <p:nvPr>
            <p:ph idx="1"/>
          </p:nvPr>
        </p:nvSpPr>
        <p:spPr/>
        <p:txBody>
          <a:bodyPr>
            <a:normAutofit/>
          </a:bodyPr>
          <a:lstStyle/>
          <a:p>
            <a:r>
              <a:rPr lang="en-US" sz="2800" dirty="0" smtClean="0"/>
              <a:t>Unreal script was originally based on java. You’ll notice that they’re both pretty similar.</a:t>
            </a:r>
          </a:p>
          <a:p>
            <a:r>
              <a:rPr lang="en-US" sz="2800" dirty="0" smtClean="0"/>
              <a:t>Unreal Script must be encapsulated in class objects. You can’t reference anything that isn’t in a class.</a:t>
            </a:r>
          </a:p>
          <a:p>
            <a:r>
              <a:rPr lang="en-US" sz="2800" dirty="0" smtClean="0"/>
              <a:t>Uscript doesn’t use constructor or destructor methods</a:t>
            </a:r>
          </a:p>
          <a:p>
            <a:r>
              <a:rPr lang="en-US" sz="2800" dirty="0" smtClean="0"/>
              <a:t>Uscript doesn’t provide pointers because memory addresses aren’t accessible via unreal script.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Unreal Script features</a:t>
            </a:r>
            <a:endParaRPr lang="en-US" dirty="0"/>
          </a:p>
        </p:txBody>
      </p:sp>
      <p:sp>
        <p:nvSpPr>
          <p:cNvPr id="3" name="Content Placeholder 2"/>
          <p:cNvSpPr>
            <a:spLocks noGrp="1"/>
          </p:cNvSpPr>
          <p:nvPr>
            <p:ph idx="1"/>
          </p:nvPr>
        </p:nvSpPr>
        <p:spPr/>
        <p:txBody>
          <a:bodyPr>
            <a:noAutofit/>
          </a:bodyPr>
          <a:lstStyle/>
          <a:p>
            <a:r>
              <a:rPr lang="en-US" sz="2400" dirty="0" smtClean="0"/>
              <a:t>Multi-dimensional array aren’t supported and arrays must be explicitly declared as static or dynamic</a:t>
            </a:r>
          </a:p>
          <a:p>
            <a:pPr lvl="1"/>
            <a:r>
              <a:rPr lang="en-US" sz="2400" dirty="0" smtClean="0"/>
              <a:t>Static </a:t>
            </a:r>
          </a:p>
          <a:p>
            <a:pPr lvl="2"/>
            <a:r>
              <a:rPr lang="en-US" sz="1800" b="1" dirty="0" err="1" smtClean="0"/>
              <a:t>var</a:t>
            </a:r>
            <a:r>
              <a:rPr lang="en-US" sz="1800" dirty="0" smtClean="0"/>
              <a:t> </a:t>
            </a:r>
            <a:r>
              <a:rPr lang="en-US" sz="1800" i="1" dirty="0" smtClean="0"/>
              <a:t>type </a:t>
            </a:r>
            <a:r>
              <a:rPr lang="en-US" sz="1800" i="1" dirty="0" err="1" smtClean="0"/>
              <a:t>varname</a:t>
            </a:r>
            <a:r>
              <a:rPr lang="en-US" sz="1800" b="1" dirty="0" smtClean="0"/>
              <a:t>[</a:t>
            </a:r>
            <a:r>
              <a:rPr lang="en-US" sz="1800" i="1" dirty="0" smtClean="0"/>
              <a:t>length</a:t>
            </a:r>
            <a:r>
              <a:rPr lang="en-US" sz="1800" b="1" dirty="0" smtClean="0"/>
              <a:t>]</a:t>
            </a:r>
          </a:p>
          <a:p>
            <a:pPr lvl="1"/>
            <a:r>
              <a:rPr lang="en-US" sz="2400" dirty="0" smtClean="0"/>
              <a:t>Dynamic</a:t>
            </a:r>
          </a:p>
          <a:p>
            <a:pPr lvl="2"/>
            <a:r>
              <a:rPr lang="en-US" sz="1800" b="1" dirty="0" smtClean="0"/>
              <a:t>array&lt;</a:t>
            </a:r>
            <a:r>
              <a:rPr lang="en-US" sz="1800" dirty="0" smtClean="0"/>
              <a:t> </a:t>
            </a:r>
            <a:r>
              <a:rPr lang="en-US" sz="1800" i="1" dirty="0" smtClean="0"/>
              <a:t>type</a:t>
            </a:r>
            <a:r>
              <a:rPr lang="en-US" sz="1800" dirty="0" smtClean="0"/>
              <a:t> </a:t>
            </a:r>
            <a:r>
              <a:rPr lang="en-US" sz="1800" b="1" dirty="0" smtClean="0"/>
              <a:t>&gt; </a:t>
            </a:r>
            <a:r>
              <a:rPr lang="en-US" sz="1800" i="1" dirty="0" err="1" smtClean="0"/>
              <a:t>arrayName</a:t>
            </a:r>
            <a:endParaRPr lang="en-US" sz="1800" b="1" dirty="0" smtClean="0"/>
          </a:p>
          <a:p>
            <a:r>
              <a:rPr lang="en-US" sz="2400" dirty="0" smtClean="0"/>
              <a:t>Conditions in </a:t>
            </a:r>
            <a:r>
              <a:rPr lang="en-US" sz="2400" i="1" dirty="0" smtClean="0"/>
              <a:t>If</a:t>
            </a:r>
            <a:r>
              <a:rPr lang="en-US" sz="2400" dirty="0" smtClean="0"/>
              <a:t> statements and </a:t>
            </a:r>
            <a:r>
              <a:rPr lang="en-US" sz="2400" i="1" dirty="0" smtClean="0"/>
              <a:t>While</a:t>
            </a:r>
            <a:r>
              <a:rPr lang="en-US" sz="2400" dirty="0" smtClean="0"/>
              <a:t> statements must be of type </a:t>
            </a:r>
            <a:r>
              <a:rPr lang="en-US" sz="2400" i="1" dirty="0" err="1" smtClean="0"/>
              <a:t>bool</a:t>
            </a:r>
            <a:endParaRPr lang="en-US" sz="2400" i="1" dirty="0" smtClean="0"/>
          </a:p>
          <a:p>
            <a:pPr lvl="1"/>
            <a:r>
              <a:rPr lang="en-US" sz="2400" b="1" dirty="0" smtClean="0"/>
              <a:t>if (</a:t>
            </a:r>
            <a:r>
              <a:rPr lang="en-US" sz="2400" i="1" dirty="0" smtClean="0"/>
              <a:t>condition</a:t>
            </a:r>
            <a:r>
              <a:rPr lang="en-US" sz="2400" b="1" dirty="0" smtClean="0"/>
              <a:t>)</a:t>
            </a:r>
            <a:r>
              <a:rPr lang="en-US" sz="2400" dirty="0" smtClean="0"/>
              <a:t> </a:t>
            </a:r>
            <a:r>
              <a:rPr lang="en-US" sz="2400" i="1" dirty="0" smtClean="0"/>
              <a:t>statement</a:t>
            </a:r>
            <a:r>
              <a:rPr lang="en-US" sz="2400" b="1" dirty="0" smtClean="0"/>
              <a:t>;</a:t>
            </a:r>
          </a:p>
          <a:p>
            <a:pPr lvl="1"/>
            <a:r>
              <a:rPr lang="en-US" sz="2400" b="1" dirty="0" smtClean="0"/>
              <a:t>while (</a:t>
            </a:r>
            <a:r>
              <a:rPr lang="en-US" sz="2400" i="1" dirty="0" smtClean="0"/>
              <a:t>condition</a:t>
            </a:r>
            <a:r>
              <a:rPr lang="en-US" sz="2400" b="1" dirty="0" smtClean="0"/>
              <a:t>)</a:t>
            </a:r>
            <a:r>
              <a:rPr lang="en-US" sz="2400" dirty="0" smtClean="0"/>
              <a:t> </a:t>
            </a:r>
            <a:r>
              <a:rPr lang="en-US" sz="2400" i="1" dirty="0" smtClean="0"/>
              <a:t>statement</a:t>
            </a:r>
            <a:r>
              <a:rPr lang="en-US" sz="2400" b="1" dirty="0" smtClean="0"/>
              <a:t>;</a:t>
            </a:r>
          </a:p>
          <a:p>
            <a:r>
              <a:rPr lang="en-US" sz="2400" i="1" dirty="0" err="1" smtClean="0"/>
              <a:t>Structs</a:t>
            </a:r>
            <a:r>
              <a:rPr lang="en-US" sz="2400" dirty="0" smtClean="0"/>
              <a:t> aren’t public, they represent a collection of variables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Declaration</a:t>
            </a:r>
            <a:endParaRPr lang="en-US" dirty="0"/>
          </a:p>
        </p:txBody>
      </p:sp>
      <p:sp>
        <p:nvSpPr>
          <p:cNvPr id="3" name="Content Placeholder 2"/>
          <p:cNvSpPr>
            <a:spLocks noGrp="1"/>
          </p:cNvSpPr>
          <p:nvPr>
            <p:ph idx="1"/>
          </p:nvPr>
        </p:nvSpPr>
        <p:spPr/>
        <p:txBody>
          <a:bodyPr/>
          <a:lstStyle/>
          <a:p>
            <a:r>
              <a:rPr lang="en-US" i="1" dirty="0" err="1" smtClean="0"/>
              <a:t>Var</a:t>
            </a:r>
            <a:r>
              <a:rPr lang="en-US" i="1" dirty="0" smtClean="0"/>
              <a:t> </a:t>
            </a:r>
            <a:r>
              <a:rPr lang="en-US" dirty="0" smtClean="0"/>
              <a:t>&amp;</a:t>
            </a:r>
            <a:r>
              <a:rPr lang="en-US" i="1" dirty="0" smtClean="0"/>
              <a:t> local</a:t>
            </a:r>
          </a:p>
          <a:p>
            <a:pPr lvl="1"/>
            <a:r>
              <a:rPr lang="en-US" dirty="0" err="1" smtClean="0"/>
              <a:t>Var</a:t>
            </a:r>
            <a:r>
              <a:rPr lang="en-US" dirty="0" smtClean="0"/>
              <a:t> (instance variables)</a:t>
            </a:r>
          </a:p>
          <a:p>
            <a:pPr lvl="2"/>
            <a:r>
              <a:rPr lang="en-US" dirty="0" smtClean="0"/>
              <a:t>A declaration for a new variable within the class</a:t>
            </a:r>
          </a:p>
          <a:p>
            <a:pPr lvl="3"/>
            <a:r>
              <a:rPr lang="en-US" b="1" dirty="0" err="1" smtClean="0"/>
              <a:t>var</a:t>
            </a:r>
            <a:r>
              <a:rPr lang="en-US" b="1" dirty="0" smtClean="0"/>
              <a:t> </a:t>
            </a:r>
            <a:r>
              <a:rPr lang="en-US" i="1" dirty="0" smtClean="0"/>
              <a:t>type </a:t>
            </a:r>
            <a:r>
              <a:rPr lang="en-US" dirty="0" smtClean="0"/>
              <a:t>Name;</a:t>
            </a:r>
          </a:p>
          <a:p>
            <a:pPr lvl="1"/>
            <a:r>
              <a:rPr lang="en-US" dirty="0" smtClean="0"/>
              <a:t>Local</a:t>
            </a:r>
          </a:p>
          <a:p>
            <a:pPr lvl="2"/>
            <a:r>
              <a:rPr lang="en-US" dirty="0" smtClean="0"/>
              <a:t>A declaration for a new variable within a function</a:t>
            </a:r>
          </a:p>
          <a:p>
            <a:pPr lvl="3"/>
            <a:r>
              <a:rPr lang="en-US" i="1" dirty="0" smtClean="0"/>
              <a:t>Function </a:t>
            </a:r>
            <a:r>
              <a:rPr lang="en-US" i="1" dirty="0" err="1" smtClean="0"/>
              <a:t>Foo</a:t>
            </a:r>
            <a:r>
              <a:rPr lang="en-US" i="1" dirty="0" smtClean="0"/>
              <a:t>() …. { </a:t>
            </a:r>
            <a:r>
              <a:rPr lang="en-US" b="1" dirty="0" smtClean="0"/>
              <a:t>local </a:t>
            </a:r>
            <a:r>
              <a:rPr lang="en-US" i="1" dirty="0" smtClean="0"/>
              <a:t>type</a:t>
            </a:r>
            <a:r>
              <a:rPr lang="en-US" dirty="0" smtClean="0"/>
              <a:t> Name; </a:t>
            </a:r>
            <a:r>
              <a:rPr lang="en-US" i="1" dirty="0" smtClean="0"/>
              <a:t>}</a:t>
            </a:r>
            <a:r>
              <a:rPr lang="en-US" dirty="0" smtClean="0"/>
              <a:t> ….</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File Structure</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r>
              <a:rPr lang="en-US" sz="2000" dirty="0" smtClean="0"/>
              <a:t>After you’ve installed the most recent UDK on your PC you’ll see a new Folder in your C:</a:t>
            </a:r>
          </a:p>
          <a:p>
            <a:pPr lvl="1"/>
            <a:r>
              <a:rPr lang="en-US" sz="2000" dirty="0" smtClean="0"/>
              <a:t>Something like C:\UDK\UDK-2012-05</a:t>
            </a:r>
          </a:p>
          <a:p>
            <a:r>
              <a:rPr lang="en-US" sz="2000" dirty="0" smtClean="0"/>
              <a:t>UDK isn’t designed for multiple games to be developed on one installation</a:t>
            </a:r>
          </a:p>
          <a:p>
            <a:pPr lvl="1"/>
            <a:r>
              <a:rPr lang="en-US" sz="2000" dirty="0" smtClean="0"/>
              <a:t>Keep in mind the easiest way to start over is just to install a fresh copy of UDK</a:t>
            </a:r>
          </a:p>
          <a:p>
            <a:r>
              <a:rPr lang="en-US" sz="2000" dirty="0" smtClean="0"/>
              <a:t>Inside the “UDK-2012-05” (or equivalent) Folder there will be four more Folders</a:t>
            </a:r>
          </a:p>
          <a:p>
            <a:pPr lvl="1"/>
            <a:r>
              <a:rPr lang="en-US" sz="2000" dirty="0" smtClean="0"/>
              <a:t>Binaries</a:t>
            </a:r>
          </a:p>
          <a:p>
            <a:pPr lvl="2"/>
            <a:r>
              <a:rPr lang="en-US" sz="2000" dirty="0" smtClean="0"/>
              <a:t>This contains all the library files and project executables that you’ll be using in your game.</a:t>
            </a:r>
          </a:p>
          <a:p>
            <a:pPr lvl="1"/>
            <a:r>
              <a:rPr lang="en-US" sz="2000" dirty="0" smtClean="0"/>
              <a:t>Development</a:t>
            </a:r>
          </a:p>
          <a:p>
            <a:pPr lvl="2"/>
            <a:r>
              <a:rPr lang="en-US" sz="2000" dirty="0" smtClean="0"/>
              <a:t>Contains all source files for the project along with items for flash and action script (for menus, HUDS, the games UI)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err="1" smtClean="0"/>
              <a:t>Datatypes</a:t>
            </a:r>
            <a:endParaRPr lang="en-US" dirty="0"/>
          </a:p>
        </p:txBody>
      </p:sp>
      <p:sp>
        <p:nvSpPr>
          <p:cNvPr id="3" name="Content Placeholder 2"/>
          <p:cNvSpPr>
            <a:spLocks noGrp="1"/>
          </p:cNvSpPr>
          <p:nvPr>
            <p:ph idx="1"/>
          </p:nvPr>
        </p:nvSpPr>
        <p:spPr/>
        <p:txBody>
          <a:bodyPr>
            <a:noAutofit/>
          </a:bodyPr>
          <a:lstStyle/>
          <a:p>
            <a:r>
              <a:rPr lang="en-US" sz="2800" b="1" dirty="0" smtClean="0"/>
              <a:t>Byte 	</a:t>
            </a:r>
            <a:r>
              <a:rPr lang="en-US" sz="2000" dirty="0" smtClean="0"/>
              <a:t>A single-byte value ranging from 0 to 255.</a:t>
            </a:r>
          </a:p>
          <a:p>
            <a:r>
              <a:rPr lang="en-US" sz="2800" b="1" dirty="0" err="1" smtClean="0"/>
              <a:t>Int</a:t>
            </a:r>
            <a:r>
              <a:rPr lang="en-US" sz="2800" b="1" dirty="0" smtClean="0"/>
              <a:t>		</a:t>
            </a:r>
            <a:r>
              <a:rPr lang="en-US" sz="2000" dirty="0" smtClean="0"/>
              <a:t>A 32-bit integer value.</a:t>
            </a:r>
          </a:p>
          <a:p>
            <a:r>
              <a:rPr lang="en-US" sz="2800" b="1" dirty="0" err="1" smtClean="0"/>
              <a:t>Bool</a:t>
            </a:r>
            <a:r>
              <a:rPr lang="en-US" sz="2800" b="1" dirty="0" smtClean="0"/>
              <a:t>	</a:t>
            </a:r>
            <a:r>
              <a:rPr lang="en-US" sz="2000" dirty="0" smtClean="0"/>
              <a:t>A </a:t>
            </a:r>
            <a:r>
              <a:rPr lang="en-US" sz="2000" dirty="0" err="1" smtClean="0"/>
              <a:t>boolean</a:t>
            </a:r>
            <a:r>
              <a:rPr lang="en-US" sz="2000" dirty="0" smtClean="0"/>
              <a:t> value: either true or false.</a:t>
            </a:r>
          </a:p>
          <a:p>
            <a:r>
              <a:rPr lang="en-US" sz="2800" b="1" dirty="0" smtClean="0"/>
              <a:t>Float	</a:t>
            </a:r>
            <a:r>
              <a:rPr lang="en-US" sz="2000" dirty="0" smtClean="0"/>
              <a:t>A 32-bit floating point number.</a:t>
            </a:r>
          </a:p>
          <a:p>
            <a:r>
              <a:rPr lang="en-US" sz="2800" b="1" dirty="0" smtClean="0"/>
              <a:t>String	</a:t>
            </a:r>
            <a:r>
              <a:rPr lang="en-US" sz="2000" dirty="0" smtClean="0"/>
              <a:t>A string of characters.</a:t>
            </a:r>
          </a:p>
          <a:p>
            <a:r>
              <a:rPr lang="en-US" sz="2800" b="1" dirty="0" smtClean="0"/>
              <a:t>Constant	</a:t>
            </a:r>
            <a:r>
              <a:rPr lang="en-US" sz="2000" dirty="0" smtClean="0"/>
              <a:t>A variable that cannot be modified.</a:t>
            </a:r>
          </a:p>
          <a:p>
            <a:r>
              <a:rPr lang="en-US" sz="2800" b="1" dirty="0" smtClean="0"/>
              <a:t>Enumeration	</a:t>
            </a:r>
          </a:p>
          <a:p>
            <a:pPr lvl="1"/>
            <a:r>
              <a:rPr lang="en-US" sz="1600" dirty="0" smtClean="0"/>
              <a:t>A variable that can take on one of several predefined named integer values. For example, the </a:t>
            </a:r>
            <a:r>
              <a:rPr lang="en-US" sz="1600" i="1" dirty="0" err="1" smtClean="0"/>
              <a:t>ELightType</a:t>
            </a:r>
            <a:r>
              <a:rPr lang="en-US" sz="1600" dirty="0" smtClean="0"/>
              <a:t> enumeration defined in </a:t>
            </a:r>
            <a:r>
              <a:rPr lang="en-US" sz="1600" i="1" dirty="0" smtClean="0"/>
              <a:t>Actor</a:t>
            </a:r>
            <a:r>
              <a:rPr lang="en-US" sz="1600" dirty="0" smtClean="0"/>
              <a:t> describes a dynamic light and takes on a value like </a:t>
            </a:r>
            <a:r>
              <a:rPr lang="en-US" sz="1600" i="1" dirty="0" err="1" smtClean="0"/>
              <a:t>LT_None</a:t>
            </a:r>
            <a:r>
              <a:rPr lang="en-US" sz="1600" dirty="0" smtClean="0"/>
              <a:t>, </a:t>
            </a:r>
            <a:r>
              <a:rPr lang="en-US" sz="1600" i="1" dirty="0" err="1" smtClean="0"/>
              <a:t>LT_Pulse</a:t>
            </a:r>
            <a:r>
              <a:rPr lang="en-US" sz="1600" dirty="0" smtClean="0"/>
              <a:t>, </a:t>
            </a:r>
            <a:r>
              <a:rPr lang="en-US" sz="1600" i="1" dirty="0" err="1" smtClean="0"/>
              <a:t>LT_Strobe</a:t>
            </a:r>
            <a:r>
              <a:rPr lang="en-US" sz="1600" dirty="0" smtClean="0"/>
              <a:t>, and so 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idx="1"/>
          </p:nvPr>
        </p:nvSpPr>
        <p:spPr/>
        <p:txBody>
          <a:bodyPr>
            <a:normAutofit fontScale="47500" lnSpcReduction="20000"/>
          </a:bodyPr>
          <a:lstStyle/>
          <a:p>
            <a:r>
              <a:rPr lang="en-US" sz="5900" dirty="0" smtClean="0"/>
              <a:t>String</a:t>
            </a:r>
          </a:p>
          <a:p>
            <a:pPr lvl="1"/>
            <a:r>
              <a:rPr lang="en-US" sz="5100" dirty="0" smtClean="0"/>
              <a:t>literals are enclosed in “double quotes”</a:t>
            </a:r>
          </a:p>
          <a:p>
            <a:pPr lvl="2"/>
            <a:r>
              <a:rPr lang="en-US" sz="3800" dirty="0" err="1" smtClean="0"/>
              <a:t>var</a:t>
            </a:r>
            <a:r>
              <a:rPr lang="en-US" sz="3800" dirty="0" smtClean="0"/>
              <a:t> </a:t>
            </a:r>
            <a:r>
              <a:rPr lang="en-US" sz="3800" b="1" dirty="0" smtClean="0"/>
              <a:t>String</a:t>
            </a:r>
            <a:r>
              <a:rPr lang="en-US" sz="3800" dirty="0" smtClean="0"/>
              <a:t> </a:t>
            </a:r>
            <a:r>
              <a:rPr lang="en-US" sz="3800" dirty="0" err="1" smtClean="0"/>
              <a:t>MyString</a:t>
            </a:r>
            <a:r>
              <a:rPr lang="en-US" sz="3800" dirty="0" smtClean="0"/>
              <a:t> = “</a:t>
            </a:r>
            <a:r>
              <a:rPr lang="en-US" sz="3800" dirty="0" err="1" smtClean="0"/>
              <a:t>MyString’s</a:t>
            </a:r>
            <a:r>
              <a:rPr lang="en-US" sz="3800" dirty="0" smtClean="0"/>
              <a:t> string”;</a:t>
            </a:r>
          </a:p>
          <a:p>
            <a:pPr lvl="1"/>
            <a:r>
              <a:rPr lang="en-US" sz="5100" dirty="0" smtClean="0"/>
              <a:t>Concatenation</a:t>
            </a:r>
          </a:p>
          <a:p>
            <a:pPr lvl="2"/>
            <a:r>
              <a:rPr lang="en-US" sz="3800" dirty="0" err="1" smtClean="0"/>
              <a:t>MyString</a:t>
            </a:r>
            <a:r>
              <a:rPr lang="en-US" sz="3800" dirty="0" smtClean="0"/>
              <a:t> </a:t>
            </a:r>
            <a:r>
              <a:rPr lang="en-US" sz="3800" b="1" dirty="0" smtClean="0"/>
              <a:t>$= </a:t>
            </a:r>
            <a:r>
              <a:rPr lang="en-US" sz="3800" dirty="0" smtClean="0"/>
              <a:t>“SOMETHING”;</a:t>
            </a:r>
          </a:p>
          <a:p>
            <a:pPr lvl="2"/>
            <a:r>
              <a:rPr lang="en-US" sz="3800" dirty="0" err="1" smtClean="0"/>
              <a:t>MyString</a:t>
            </a:r>
            <a:r>
              <a:rPr lang="en-US" sz="3800" dirty="0" smtClean="0"/>
              <a:t> = String &amp; ( coerce “A”, coerce “B” );</a:t>
            </a:r>
          </a:p>
          <a:p>
            <a:pPr lvl="1"/>
            <a:r>
              <a:rPr lang="en-US" sz="5100" dirty="0" smtClean="0"/>
              <a:t>Concatenation: two strings with a space between them</a:t>
            </a:r>
          </a:p>
          <a:p>
            <a:pPr lvl="2"/>
            <a:r>
              <a:rPr lang="en-US" sz="3800" dirty="0" smtClean="0"/>
              <a:t>String </a:t>
            </a:r>
            <a:r>
              <a:rPr lang="en-US" sz="3800" b="1" dirty="0" smtClean="0"/>
              <a:t>@</a:t>
            </a:r>
            <a:r>
              <a:rPr lang="en-US" sz="3800" dirty="0" smtClean="0"/>
              <a:t> (coerce “A”, coerce “B” );</a:t>
            </a:r>
          </a:p>
          <a:p>
            <a:pPr lvl="1"/>
            <a:r>
              <a:rPr lang="en-US" sz="5100" dirty="0" smtClean="0"/>
              <a:t>More string logic covered at </a:t>
            </a:r>
            <a:r>
              <a:rPr lang="en-US" sz="5100" dirty="0" smtClean="0">
                <a:hlinkClick r:id="rId2"/>
              </a:rPr>
              <a:t>http://udn.epicgames.com/Three/StringsInUnrealScript.html</a:t>
            </a:r>
            <a:endParaRPr lang="en-US" sz="5100" dirty="0" smtClean="0"/>
          </a:p>
          <a:p>
            <a:pPr lvl="1"/>
            <a:r>
              <a:rPr lang="en-US" sz="5100" b="1" dirty="0" smtClean="0"/>
              <a:t>coerce </a:t>
            </a:r>
            <a:r>
              <a:rPr lang="en-US" sz="5100" i="1" dirty="0" smtClean="0"/>
              <a:t>forces</a:t>
            </a:r>
            <a:r>
              <a:rPr lang="en-US" sz="5100" dirty="0" smtClean="0"/>
              <a:t> the caller’s parameter to be converted to a specified type</a:t>
            </a:r>
          </a:p>
          <a:p>
            <a:pPr lvl="2"/>
            <a:r>
              <a:rPr lang="en-US" sz="3800" dirty="0" smtClean="0"/>
              <a:t>In this case it would converted to a string </a:t>
            </a:r>
            <a:endParaRPr lang="en-US" sz="3800" b="1" dirty="0" smtClean="0"/>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err="1" smtClean="0"/>
              <a:t>Datatypes</a:t>
            </a:r>
            <a:endParaRPr lang="en-US" dirty="0"/>
          </a:p>
        </p:txBody>
      </p:sp>
      <p:sp>
        <p:nvSpPr>
          <p:cNvPr id="3" name="Content Placeholder 2"/>
          <p:cNvSpPr>
            <a:spLocks noGrp="1"/>
          </p:cNvSpPr>
          <p:nvPr>
            <p:ph idx="1"/>
          </p:nvPr>
        </p:nvSpPr>
        <p:spPr/>
        <p:txBody>
          <a:bodyPr>
            <a:normAutofit/>
          </a:bodyPr>
          <a:lstStyle/>
          <a:p>
            <a:r>
              <a:rPr lang="en-US" b="1" dirty="0" smtClean="0"/>
              <a:t>array&lt;Type&gt;</a:t>
            </a:r>
          </a:p>
          <a:p>
            <a:pPr lvl="1"/>
            <a:r>
              <a:rPr lang="en-US" dirty="0" smtClean="0"/>
              <a:t>A variable length array of Type.</a:t>
            </a:r>
          </a:p>
          <a:p>
            <a:pPr lvl="2"/>
            <a:r>
              <a:rPr lang="en-US" dirty="0" smtClean="0"/>
              <a:t>Static </a:t>
            </a:r>
          </a:p>
          <a:p>
            <a:pPr lvl="3"/>
            <a:r>
              <a:rPr lang="en-US" b="1" dirty="0" err="1" smtClean="0"/>
              <a:t>var</a:t>
            </a:r>
            <a:r>
              <a:rPr lang="en-US" dirty="0" smtClean="0"/>
              <a:t> </a:t>
            </a:r>
            <a:r>
              <a:rPr lang="en-US" i="1" dirty="0" smtClean="0"/>
              <a:t>type </a:t>
            </a:r>
            <a:r>
              <a:rPr lang="en-US" i="1" dirty="0" err="1" smtClean="0"/>
              <a:t>varname</a:t>
            </a:r>
            <a:r>
              <a:rPr lang="en-US" b="1" dirty="0" smtClean="0"/>
              <a:t>[</a:t>
            </a:r>
            <a:r>
              <a:rPr lang="en-US" i="1" dirty="0" smtClean="0"/>
              <a:t>length</a:t>
            </a:r>
            <a:r>
              <a:rPr lang="en-US" b="1" dirty="0" smtClean="0"/>
              <a:t>]</a:t>
            </a:r>
          </a:p>
          <a:p>
            <a:pPr lvl="2"/>
            <a:r>
              <a:rPr lang="en-US" dirty="0" smtClean="0"/>
              <a:t>Dynamic</a:t>
            </a:r>
          </a:p>
          <a:p>
            <a:pPr lvl="3"/>
            <a:r>
              <a:rPr lang="en-US" b="1" dirty="0" smtClean="0"/>
              <a:t>array&lt;</a:t>
            </a:r>
            <a:r>
              <a:rPr lang="en-US" dirty="0" smtClean="0"/>
              <a:t> </a:t>
            </a:r>
            <a:r>
              <a:rPr lang="en-US" i="1" dirty="0" smtClean="0"/>
              <a:t>type</a:t>
            </a:r>
            <a:r>
              <a:rPr lang="en-US" dirty="0" smtClean="0"/>
              <a:t> </a:t>
            </a:r>
            <a:r>
              <a:rPr lang="en-US" b="1" dirty="0" smtClean="0"/>
              <a:t>&gt; </a:t>
            </a:r>
            <a:r>
              <a:rPr lang="en-US" i="1" dirty="0" err="1" smtClean="0"/>
              <a:t>arrayName</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err="1" smtClean="0"/>
              <a:t>Datatypes</a:t>
            </a:r>
            <a:endParaRPr lang="en-US" dirty="0"/>
          </a:p>
        </p:txBody>
      </p:sp>
      <p:sp>
        <p:nvSpPr>
          <p:cNvPr id="3" name="Content Placeholder 2"/>
          <p:cNvSpPr>
            <a:spLocks noGrp="1"/>
          </p:cNvSpPr>
          <p:nvPr>
            <p:ph idx="1"/>
          </p:nvPr>
        </p:nvSpPr>
        <p:spPr/>
        <p:txBody>
          <a:bodyPr>
            <a:normAutofit/>
          </a:bodyPr>
          <a:lstStyle/>
          <a:p>
            <a:r>
              <a:rPr lang="en-US" b="1" dirty="0" err="1" smtClean="0"/>
              <a:t>struct</a:t>
            </a:r>
            <a:endParaRPr lang="en-US" b="1" dirty="0" smtClean="0"/>
          </a:p>
          <a:p>
            <a:pPr lvl="1"/>
            <a:r>
              <a:rPr lang="en-US" dirty="0" smtClean="0"/>
              <a:t>Similar to </a:t>
            </a:r>
            <a:r>
              <a:rPr lang="en-US" i="1" dirty="0" smtClean="0"/>
              <a:t>C structures</a:t>
            </a:r>
            <a:r>
              <a:rPr lang="en-US" dirty="0" smtClean="0"/>
              <a:t>, </a:t>
            </a:r>
            <a:r>
              <a:rPr lang="en-US" i="1" dirty="0" smtClean="0"/>
              <a:t>Uscript</a:t>
            </a:r>
            <a:r>
              <a:rPr lang="en-US" dirty="0" smtClean="0"/>
              <a:t> </a:t>
            </a:r>
            <a:r>
              <a:rPr lang="en-US" i="1" dirty="0" err="1" smtClean="0"/>
              <a:t>structs</a:t>
            </a:r>
            <a:r>
              <a:rPr lang="en-US" i="1" dirty="0" smtClean="0"/>
              <a:t> </a:t>
            </a:r>
            <a:r>
              <a:rPr lang="en-US" dirty="0" smtClean="0"/>
              <a:t>let you create new variable types that contain sub-variables. For example, two commonly-used </a:t>
            </a:r>
            <a:r>
              <a:rPr lang="en-US" i="1" dirty="0" err="1" smtClean="0"/>
              <a:t>UScript</a:t>
            </a:r>
            <a:r>
              <a:rPr lang="en-US" i="1" dirty="0" smtClean="0"/>
              <a:t> </a:t>
            </a:r>
            <a:r>
              <a:rPr lang="en-US" i="1" dirty="0" err="1" smtClean="0"/>
              <a:t>structs</a:t>
            </a:r>
            <a:r>
              <a:rPr lang="en-US" i="1" dirty="0" smtClean="0"/>
              <a:t> </a:t>
            </a:r>
            <a:r>
              <a:rPr lang="en-US" dirty="0" smtClean="0"/>
              <a:t>are </a:t>
            </a:r>
            <a:r>
              <a:rPr lang="en-US" i="1" dirty="0" smtClean="0"/>
              <a:t>vector</a:t>
            </a:r>
            <a:r>
              <a:rPr lang="en-US" dirty="0" smtClean="0"/>
              <a:t>, which consists of an X, Y, and Z component; and </a:t>
            </a:r>
            <a:r>
              <a:rPr lang="en-US" i="1" dirty="0" smtClean="0"/>
              <a:t>rotator</a:t>
            </a:r>
            <a:r>
              <a:rPr lang="en-US" dirty="0" smtClean="0"/>
              <a:t>, which consists of a pitch, yaw, and roll component. (see </a:t>
            </a:r>
            <a:r>
              <a:rPr lang="en-US" dirty="0" err="1" smtClean="0">
                <a:hlinkClick r:id="rId2"/>
              </a:rPr>
              <a:t>Structs</a:t>
            </a:r>
            <a:r>
              <a:rPr lang="en-US" dirty="0" smtClean="0"/>
              <a:t> for more information)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casting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Implicit</a:t>
            </a:r>
          </a:p>
          <a:p>
            <a:pPr lvl="1">
              <a:buNone/>
            </a:pPr>
            <a:r>
              <a:rPr lang="en-US" sz="2400" dirty="0" err="1" smtClean="0">
                <a:latin typeface="Courier New" pitchFamily="49" charset="0"/>
                <a:cs typeface="Courier New" pitchFamily="49" charset="0"/>
              </a:rPr>
              <a:t>var</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myInt</a:t>
            </a:r>
            <a:r>
              <a:rPr lang="en-US" sz="2400" dirty="0" smtClean="0">
                <a:latin typeface="Courier New" pitchFamily="49" charset="0"/>
                <a:cs typeface="Courier New" pitchFamily="49" charset="0"/>
              </a:rPr>
              <a:t>;</a:t>
            </a:r>
          </a:p>
          <a:p>
            <a:pPr lvl="1">
              <a:buNone/>
            </a:pPr>
            <a:r>
              <a:rPr lang="en-US" sz="2400" dirty="0" err="1" smtClean="0">
                <a:latin typeface="Courier New" pitchFamily="49" charset="0"/>
                <a:cs typeface="Courier New" pitchFamily="49" charset="0"/>
              </a:rPr>
              <a:t>var</a:t>
            </a:r>
            <a:r>
              <a:rPr lang="en-US" sz="2400" dirty="0" smtClean="0">
                <a:latin typeface="Courier New" pitchFamily="49" charset="0"/>
                <a:cs typeface="Courier New" pitchFamily="49" charset="0"/>
              </a:rPr>
              <a:t> float </a:t>
            </a:r>
            <a:r>
              <a:rPr lang="en-US" sz="2400" dirty="0" err="1" smtClean="0">
                <a:latin typeface="Courier New" pitchFamily="49" charset="0"/>
                <a:cs typeface="Courier New" pitchFamily="49" charset="0"/>
              </a:rPr>
              <a:t>myfloat</a:t>
            </a:r>
            <a:r>
              <a:rPr lang="en-US" sz="2400" dirty="0" smtClean="0">
                <a:latin typeface="Courier New" pitchFamily="49" charset="0"/>
                <a:cs typeface="Courier New" pitchFamily="49" charset="0"/>
              </a:rPr>
              <a:t>;</a:t>
            </a:r>
          </a:p>
          <a:p>
            <a:pPr lvl="1">
              <a:buNone/>
            </a:pPr>
            <a:endParaRPr lang="en-US" sz="2400" dirty="0" smtClean="0">
              <a:latin typeface="Courier New" pitchFamily="49" charset="0"/>
              <a:cs typeface="Courier New" pitchFamily="49" charset="0"/>
            </a:endParaRPr>
          </a:p>
          <a:p>
            <a:pPr lvl="1">
              <a:buNone/>
            </a:pPr>
            <a:r>
              <a:rPr lang="en-US" sz="2400" dirty="0" err="1" smtClean="0">
                <a:latin typeface="Courier New" pitchFamily="49" charset="0"/>
                <a:cs typeface="Courier New" pitchFamily="49" charset="0"/>
              </a:rPr>
              <a:t>myInt</a:t>
            </a:r>
            <a:r>
              <a:rPr lang="en-US" sz="2400" dirty="0" smtClean="0">
                <a:latin typeface="Courier New" pitchFamily="49" charset="0"/>
                <a:cs typeface="Courier New" pitchFamily="49" charset="0"/>
              </a:rPr>
              <a:t> = 2;</a:t>
            </a:r>
          </a:p>
          <a:p>
            <a:pPr lvl="1">
              <a:buNone/>
            </a:pPr>
            <a:r>
              <a:rPr lang="en-US" sz="2400" dirty="0" err="1" smtClean="0">
                <a:latin typeface="Courier New" pitchFamily="49" charset="0"/>
                <a:cs typeface="Courier New" pitchFamily="49" charset="0"/>
              </a:rPr>
              <a:t>myfloat</a:t>
            </a:r>
            <a:r>
              <a:rPr lang="en-US" sz="2400" dirty="0" smtClean="0">
                <a:latin typeface="Courier New" pitchFamily="49" charset="0"/>
                <a:cs typeface="Courier New" pitchFamily="49" charset="0"/>
              </a:rPr>
              <a:t> = 1.24;</a:t>
            </a:r>
          </a:p>
          <a:p>
            <a:pPr lvl="1">
              <a:buNone/>
            </a:pPr>
            <a:r>
              <a:rPr lang="en-US" sz="2400" dirty="0" err="1" smtClean="0">
                <a:latin typeface="Courier New" pitchFamily="49" charset="0"/>
                <a:cs typeface="Courier New" pitchFamily="49" charset="0"/>
              </a:rPr>
              <a:t>myInt</a:t>
            </a:r>
            <a:r>
              <a:rPr lang="en-US" sz="2400" dirty="0" smtClean="0">
                <a:latin typeface="Courier New" pitchFamily="49" charset="0"/>
                <a:cs typeface="Courier New" pitchFamily="49" charset="0"/>
              </a:rPr>
              <a:t> = </a:t>
            </a:r>
            <a:r>
              <a:rPr lang="en-US" sz="2400" dirty="0" err="1" smtClean="0">
                <a:latin typeface="Courier New" pitchFamily="49" charset="0"/>
                <a:cs typeface="Courier New" pitchFamily="49" charset="0"/>
              </a:rPr>
              <a:t>myfloat</a:t>
            </a:r>
            <a:r>
              <a:rPr lang="en-US" sz="2400" dirty="0" smtClean="0">
                <a:latin typeface="Courier New" pitchFamily="49" charset="0"/>
                <a:cs typeface="Courier New" pitchFamily="49" charset="0"/>
              </a:rPr>
              <a:t>;     //now </a:t>
            </a:r>
            <a:r>
              <a:rPr lang="en-US" sz="2400" dirty="0" err="1" smtClean="0">
                <a:latin typeface="Courier New" pitchFamily="49" charset="0"/>
                <a:cs typeface="Courier New" pitchFamily="49" charset="0"/>
              </a:rPr>
              <a:t>myInt</a:t>
            </a:r>
            <a:r>
              <a:rPr lang="en-US" sz="2400" dirty="0" smtClean="0">
                <a:latin typeface="Courier New" pitchFamily="49" charset="0"/>
                <a:cs typeface="Courier New" pitchFamily="49" charset="0"/>
              </a:rPr>
              <a:t> = 1</a:t>
            </a:r>
            <a:endParaRPr lang="en-US" sz="2000" dirty="0" smtClean="0">
              <a:latin typeface="Courier New" pitchFamily="49" charset="0"/>
              <a:cs typeface="Courier New" pitchFamily="49" charset="0"/>
            </a:endParaRPr>
          </a:p>
          <a:p>
            <a:pPr lvl="1">
              <a:buNone/>
            </a:pPr>
            <a:endParaRPr lang="en-US" sz="1800" dirty="0" smtClean="0">
              <a:latin typeface="Courier New" pitchFamily="49" charset="0"/>
              <a:cs typeface="Courier New" pitchFamily="49" charset="0"/>
            </a:endParaRPr>
          </a:p>
          <a:p>
            <a:r>
              <a:rPr lang="en-US" dirty="0" smtClean="0"/>
              <a:t>Explicit</a:t>
            </a:r>
          </a:p>
          <a:p>
            <a:pPr lvl="1"/>
            <a:r>
              <a:rPr lang="en-US" b="1" dirty="0" err="1" smtClean="0"/>
              <a:t>typeToCastTo</a:t>
            </a:r>
            <a:r>
              <a:rPr lang="en-US" dirty="0" smtClean="0"/>
              <a:t>(</a:t>
            </a:r>
            <a:r>
              <a:rPr lang="en-US" i="1" dirty="0" err="1" smtClean="0"/>
              <a:t>valueToCast</a:t>
            </a:r>
            <a:r>
              <a:rPr lang="en-US" dirty="0" smtClean="0"/>
              <a:t>);</a:t>
            </a:r>
          </a:p>
          <a:p>
            <a:pPr lvl="2">
              <a:buNone/>
            </a:pPr>
            <a:r>
              <a:rPr lang="en-US" dirty="0" smtClean="0">
                <a:latin typeface="Courier New" pitchFamily="49" charset="0"/>
                <a:cs typeface="Courier New" pitchFamily="49" charset="0"/>
              </a:rPr>
              <a:t>float(</a:t>
            </a:r>
            <a:r>
              <a:rPr lang="en-US" dirty="0" err="1" smtClean="0">
                <a:latin typeface="Courier New" pitchFamily="49" charset="0"/>
                <a:cs typeface="Courier New" pitchFamily="49" charset="0"/>
              </a:rPr>
              <a:t>myInt</a:t>
            </a:r>
            <a:r>
              <a:rPr lang="en-US" dirty="0" smtClean="0">
                <a:latin typeface="Courier New" pitchFamily="49" charset="0"/>
                <a:cs typeface="Courier New" pitchFamily="49" charset="0"/>
              </a:rPr>
              <a:t>);</a:t>
            </a:r>
          </a:p>
          <a:p>
            <a:pPr lvl="1"/>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a:t>
            </a:r>
            <a:endParaRPr lang="en-US" dirty="0"/>
          </a:p>
        </p:txBody>
      </p:sp>
      <p:sp>
        <p:nvSpPr>
          <p:cNvPr id="3" name="Content Placeholder 2"/>
          <p:cNvSpPr>
            <a:spLocks noGrp="1"/>
          </p:cNvSpPr>
          <p:nvPr>
            <p:ph idx="1"/>
          </p:nvPr>
        </p:nvSpPr>
        <p:spPr/>
        <p:txBody>
          <a:bodyPr/>
          <a:lstStyle/>
          <a:p>
            <a:pPr lvl="1">
              <a:buNone/>
            </a:pPr>
            <a:r>
              <a:rPr lang="en-US" b="1" dirty="0" smtClean="0"/>
              <a:t>function</a:t>
            </a:r>
            <a:r>
              <a:rPr lang="en-US" dirty="0" smtClean="0"/>
              <a:t> </a:t>
            </a:r>
            <a:r>
              <a:rPr lang="en-US" i="1" dirty="0" err="1" smtClean="0"/>
              <a:t>returnType</a:t>
            </a:r>
            <a:r>
              <a:rPr lang="en-US" dirty="0" smtClean="0"/>
              <a:t> (</a:t>
            </a:r>
            <a:r>
              <a:rPr lang="en-US" dirty="0" err="1" smtClean="0"/>
              <a:t>params</a:t>
            </a:r>
            <a:r>
              <a:rPr lang="en-US" dirty="0" smtClean="0"/>
              <a:t>) </a:t>
            </a:r>
          </a:p>
          <a:p>
            <a:pPr lvl="1">
              <a:buNone/>
            </a:pPr>
            <a:r>
              <a:rPr lang="en-US" dirty="0" smtClean="0"/>
              <a:t>{   …..</a:t>
            </a:r>
          </a:p>
          <a:p>
            <a:pPr lvl="1">
              <a:buNone/>
            </a:pP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Struct</a:t>
            </a:r>
            <a:r>
              <a:rPr lang="en-US" dirty="0" smtClean="0"/>
              <a:t> Declaration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err="1" smtClean="0"/>
              <a:t>Struct</a:t>
            </a:r>
            <a:r>
              <a:rPr lang="en-US" dirty="0" smtClean="0"/>
              <a:t> </a:t>
            </a:r>
            <a:r>
              <a:rPr lang="en-US" i="1" dirty="0" err="1" smtClean="0"/>
              <a:t>structName</a:t>
            </a:r>
            <a:endParaRPr lang="en-US" i="1" dirty="0" smtClean="0"/>
          </a:p>
          <a:p>
            <a:pPr>
              <a:buNone/>
            </a:pPr>
            <a:r>
              <a:rPr lang="en-US" dirty="0" smtClean="0"/>
              <a:t>{</a:t>
            </a:r>
          </a:p>
          <a:p>
            <a:pPr lvl="1">
              <a:buNone/>
            </a:pPr>
            <a:r>
              <a:rPr lang="en-US" dirty="0" smtClean="0"/>
              <a:t>     </a:t>
            </a:r>
            <a:r>
              <a:rPr lang="en-US" dirty="0" err="1" smtClean="0"/>
              <a:t>var</a:t>
            </a:r>
            <a:r>
              <a:rPr lang="en-US" dirty="0" smtClean="0"/>
              <a:t> </a:t>
            </a:r>
            <a:r>
              <a:rPr lang="en-US" dirty="0" err="1" smtClean="0"/>
              <a:t>int</a:t>
            </a:r>
            <a:r>
              <a:rPr lang="en-US" dirty="0" smtClean="0"/>
              <a:t> A,B,C;</a:t>
            </a:r>
          </a:p>
          <a:p>
            <a:pPr lvl="1">
              <a:buNone/>
            </a:pPr>
            <a:r>
              <a:rPr lang="en-US" dirty="0" smtClean="0"/>
              <a:t>     </a:t>
            </a:r>
            <a:r>
              <a:rPr lang="en-US" dirty="0" err="1" smtClean="0"/>
              <a:t>structdefaultproperties</a:t>
            </a:r>
            <a:endParaRPr lang="en-US" dirty="0" smtClean="0"/>
          </a:p>
          <a:p>
            <a:pPr lvl="1">
              <a:buNone/>
            </a:pPr>
            <a:r>
              <a:rPr lang="en-US" dirty="0" smtClean="0"/>
              <a:t>     {   …..</a:t>
            </a:r>
          </a:p>
          <a:p>
            <a:pPr lvl="1">
              <a:buNone/>
            </a:pPr>
            <a:r>
              <a:rPr lang="en-US" dirty="0" smtClean="0"/>
              <a:t>     }</a:t>
            </a:r>
          </a:p>
          <a:p>
            <a:pPr>
              <a:buNone/>
            </a:pPr>
            <a:r>
              <a:rPr lang="en-US" dirty="0" smtClean="0"/>
              <a:t>};</a:t>
            </a:r>
          </a:p>
          <a:p>
            <a:r>
              <a:rPr lang="en-US" dirty="0" smtClean="0"/>
              <a:t>Declaring </a:t>
            </a:r>
            <a:r>
              <a:rPr lang="en-US" dirty="0" err="1" smtClean="0"/>
              <a:t>struct</a:t>
            </a:r>
            <a:r>
              <a:rPr lang="en-US" dirty="0" smtClean="0"/>
              <a:t> variables</a:t>
            </a:r>
          </a:p>
          <a:p>
            <a:pPr lvl="1"/>
            <a:r>
              <a:rPr lang="en-US" dirty="0" err="1" smtClean="0"/>
              <a:t>var</a:t>
            </a:r>
            <a:r>
              <a:rPr lang="en-US" dirty="0" smtClean="0"/>
              <a:t> </a:t>
            </a:r>
            <a:r>
              <a:rPr lang="en-US" b="1" i="1" dirty="0" err="1" smtClean="0"/>
              <a:t>structName</a:t>
            </a:r>
            <a:r>
              <a:rPr lang="en-US" b="1" i="1" dirty="0" smtClean="0"/>
              <a:t> </a:t>
            </a:r>
            <a:r>
              <a:rPr lang="en-US" dirty="0" smtClean="0"/>
              <a:t>Name;</a:t>
            </a: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Control Structures</a:t>
            </a:r>
            <a:endParaRPr lang="en-US" dirty="0"/>
          </a:p>
        </p:txBody>
      </p:sp>
      <p:sp>
        <p:nvSpPr>
          <p:cNvPr id="3" name="Content Placeholder 2"/>
          <p:cNvSpPr>
            <a:spLocks noGrp="1"/>
          </p:cNvSpPr>
          <p:nvPr>
            <p:ph idx="1"/>
          </p:nvPr>
        </p:nvSpPr>
        <p:spPr/>
        <p:txBody>
          <a:bodyPr>
            <a:normAutofit/>
          </a:bodyPr>
          <a:lstStyle/>
          <a:p>
            <a:r>
              <a:rPr lang="en-US" sz="3800" dirty="0" smtClean="0"/>
              <a:t>If statements</a:t>
            </a:r>
          </a:p>
          <a:p>
            <a:pPr lvl="1">
              <a:buNone/>
            </a:pPr>
            <a:r>
              <a:rPr lang="en-US" b="1" dirty="0" smtClean="0"/>
              <a:t>   if (</a:t>
            </a:r>
            <a:r>
              <a:rPr lang="en-US" i="1" dirty="0" smtClean="0"/>
              <a:t>condition</a:t>
            </a:r>
            <a:r>
              <a:rPr lang="en-US" b="1" dirty="0" smtClean="0"/>
              <a:t>)</a:t>
            </a:r>
            <a:r>
              <a:rPr lang="en-US" dirty="0" smtClean="0"/>
              <a:t> </a:t>
            </a:r>
          </a:p>
          <a:p>
            <a:pPr lvl="1">
              <a:buNone/>
            </a:pPr>
            <a:r>
              <a:rPr lang="en-US" i="1" dirty="0" smtClean="0"/>
              <a:t>    </a:t>
            </a:r>
            <a:r>
              <a:rPr lang="en-US" dirty="0" smtClean="0"/>
              <a:t>{</a:t>
            </a:r>
          </a:p>
          <a:p>
            <a:pPr lvl="1">
              <a:buNone/>
            </a:pPr>
            <a:r>
              <a:rPr lang="en-US" i="1" dirty="0" smtClean="0"/>
              <a:t>         statement</a:t>
            </a:r>
          </a:p>
          <a:p>
            <a:pPr lvl="1">
              <a:buNone/>
            </a:pPr>
            <a:r>
              <a:rPr lang="en-US" b="1" i="1" dirty="0" smtClean="0"/>
              <a:t>    </a:t>
            </a:r>
            <a:r>
              <a:rPr lang="en-US" dirty="0" smtClean="0"/>
              <a:t>}</a:t>
            </a:r>
          </a:p>
          <a:p>
            <a:pPr lvl="1">
              <a:buNone/>
            </a:pPr>
            <a:r>
              <a:rPr lang="en-US" dirty="0" smtClean="0"/>
              <a:t>   </a:t>
            </a:r>
            <a:r>
              <a:rPr lang="en-US" b="1" dirty="0" smtClean="0"/>
              <a:t>else if </a:t>
            </a:r>
            <a:r>
              <a:rPr lang="en-US" dirty="0" smtClean="0"/>
              <a:t>(</a:t>
            </a:r>
            <a:r>
              <a:rPr lang="en-US" i="1" dirty="0" smtClean="0"/>
              <a:t>condition</a:t>
            </a:r>
            <a:r>
              <a:rPr lang="en-US" dirty="0" smtClean="0"/>
              <a:t>) {}</a:t>
            </a:r>
          </a:p>
          <a:p>
            <a:pPr lvl="1">
              <a:buNone/>
            </a:pPr>
            <a:r>
              <a:rPr lang="en-US" dirty="0" smtClean="0"/>
              <a:t>   </a:t>
            </a:r>
            <a:r>
              <a:rPr lang="en-US" b="1" dirty="0" smtClean="0"/>
              <a:t>else</a:t>
            </a:r>
            <a:r>
              <a:rPr lang="en-US" dirty="0" smtClean="0"/>
              <a:t> {}</a:t>
            </a:r>
          </a:p>
          <a:p>
            <a:pPr lvl="1">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Control Structures</a:t>
            </a:r>
            <a:endParaRPr lang="en-US" dirty="0"/>
          </a:p>
        </p:txBody>
      </p:sp>
      <p:sp>
        <p:nvSpPr>
          <p:cNvPr id="3" name="Content Placeholder 2"/>
          <p:cNvSpPr>
            <a:spLocks noGrp="1"/>
          </p:cNvSpPr>
          <p:nvPr>
            <p:ph idx="1"/>
          </p:nvPr>
        </p:nvSpPr>
        <p:spPr/>
        <p:txBody>
          <a:bodyPr>
            <a:normAutofit fontScale="92500" lnSpcReduction="10000"/>
          </a:bodyPr>
          <a:lstStyle/>
          <a:p>
            <a:r>
              <a:rPr lang="en-US" sz="3800" dirty="0" smtClean="0"/>
              <a:t>Switch statement</a:t>
            </a:r>
          </a:p>
          <a:p>
            <a:endParaRPr lang="en-US" sz="3800" dirty="0" smtClean="0"/>
          </a:p>
          <a:p>
            <a:pPr lvl="1">
              <a:buNone/>
            </a:pPr>
            <a:r>
              <a:rPr lang="en-US" b="1" dirty="0" smtClean="0"/>
              <a:t>    switch</a:t>
            </a:r>
            <a:r>
              <a:rPr lang="en-US" dirty="0" smtClean="0"/>
              <a:t> (</a:t>
            </a:r>
            <a:r>
              <a:rPr lang="en-US" i="1" dirty="0" smtClean="0"/>
              <a:t>object</a:t>
            </a:r>
            <a:r>
              <a:rPr lang="en-US" dirty="0" smtClean="0"/>
              <a:t>)</a:t>
            </a:r>
          </a:p>
          <a:p>
            <a:pPr lvl="1">
              <a:buNone/>
            </a:pPr>
            <a:r>
              <a:rPr lang="en-US" b="1" dirty="0" smtClean="0"/>
              <a:t>    </a:t>
            </a:r>
            <a:r>
              <a:rPr lang="en-US" dirty="0" smtClean="0"/>
              <a:t>{</a:t>
            </a:r>
          </a:p>
          <a:p>
            <a:pPr lvl="1">
              <a:buNone/>
            </a:pPr>
            <a:r>
              <a:rPr lang="en-US" dirty="0" smtClean="0"/>
              <a:t>           </a:t>
            </a:r>
            <a:r>
              <a:rPr lang="en-US" i="1" dirty="0" smtClean="0"/>
              <a:t>case value:</a:t>
            </a:r>
          </a:p>
          <a:p>
            <a:pPr lvl="1">
              <a:buNone/>
            </a:pPr>
            <a:r>
              <a:rPr lang="en-US" i="1" dirty="0" smtClean="0"/>
              <a:t>                     break;</a:t>
            </a:r>
          </a:p>
          <a:p>
            <a:pPr lvl="1">
              <a:buNone/>
            </a:pPr>
            <a:r>
              <a:rPr lang="en-US" i="1" dirty="0" smtClean="0"/>
              <a:t>           default:</a:t>
            </a:r>
          </a:p>
          <a:p>
            <a:pPr lvl="1">
              <a:buNone/>
            </a:pPr>
            <a:r>
              <a:rPr lang="en-US" i="1" dirty="0" smtClean="0"/>
              <a:t>                     break;</a:t>
            </a:r>
          </a:p>
          <a:p>
            <a:pPr lvl="1">
              <a:buNone/>
            </a:pPr>
            <a:r>
              <a:rPr lang="en-US" dirty="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Control Structures</a:t>
            </a:r>
            <a:endParaRPr lang="en-US" dirty="0"/>
          </a:p>
        </p:txBody>
      </p:sp>
      <p:sp>
        <p:nvSpPr>
          <p:cNvPr id="3" name="Content Placeholder 2"/>
          <p:cNvSpPr>
            <a:spLocks noGrp="1"/>
          </p:cNvSpPr>
          <p:nvPr>
            <p:ph idx="1"/>
          </p:nvPr>
        </p:nvSpPr>
        <p:spPr/>
        <p:txBody>
          <a:bodyPr>
            <a:noAutofit/>
          </a:bodyPr>
          <a:lstStyle/>
          <a:p>
            <a:r>
              <a:rPr lang="en-US" sz="2400" dirty="0" smtClean="0"/>
              <a:t>For loops</a:t>
            </a:r>
          </a:p>
          <a:p>
            <a:pPr lvl="1">
              <a:buNone/>
            </a:pPr>
            <a:r>
              <a:rPr lang="en-US" sz="2400" b="1" dirty="0" smtClean="0"/>
              <a:t>for</a:t>
            </a:r>
            <a:r>
              <a:rPr lang="en-US" sz="2400" dirty="0" smtClean="0"/>
              <a:t>(</a:t>
            </a:r>
            <a:r>
              <a:rPr lang="en-US" sz="2400" i="1" dirty="0" smtClean="0"/>
              <a:t>starting value; condition; loop expression</a:t>
            </a:r>
            <a:r>
              <a:rPr lang="en-US" sz="2400" dirty="0" smtClean="0"/>
              <a:t>)</a:t>
            </a:r>
          </a:p>
          <a:p>
            <a:r>
              <a:rPr lang="en-US" sz="2400" dirty="0" smtClean="0"/>
              <a:t>Do loop</a:t>
            </a:r>
          </a:p>
          <a:p>
            <a:pPr lvl="1">
              <a:buNone/>
            </a:pPr>
            <a:r>
              <a:rPr lang="en-US" sz="2400" b="1" dirty="0" smtClean="0"/>
              <a:t>do</a:t>
            </a:r>
          </a:p>
          <a:p>
            <a:pPr lvl="1">
              <a:buNone/>
            </a:pPr>
            <a:r>
              <a:rPr lang="en-US" sz="2400" b="1" dirty="0" smtClean="0"/>
              <a:t>    </a:t>
            </a:r>
            <a:r>
              <a:rPr lang="en-US" sz="2400" dirty="0" smtClean="0"/>
              <a:t>{</a:t>
            </a:r>
          </a:p>
          <a:p>
            <a:pPr lvl="1">
              <a:buNone/>
            </a:pPr>
            <a:r>
              <a:rPr lang="en-US" sz="2400" b="1" dirty="0" smtClean="0"/>
              <a:t>    </a:t>
            </a:r>
            <a:r>
              <a:rPr lang="en-US" sz="2400" dirty="0" smtClean="0"/>
              <a:t>} </a:t>
            </a:r>
            <a:r>
              <a:rPr lang="en-US" sz="2400" b="1" dirty="0" smtClean="0"/>
              <a:t>until</a:t>
            </a:r>
            <a:r>
              <a:rPr lang="en-US" sz="2400" dirty="0" smtClean="0"/>
              <a:t> (</a:t>
            </a:r>
            <a:r>
              <a:rPr lang="en-US" sz="2400" i="1" dirty="0" smtClean="0"/>
              <a:t>condition</a:t>
            </a:r>
            <a:r>
              <a:rPr lang="en-US" sz="2400" dirty="0" smtClean="0"/>
              <a:t>);</a:t>
            </a:r>
          </a:p>
          <a:p>
            <a:r>
              <a:rPr lang="en-US" sz="2400" dirty="0" smtClean="0"/>
              <a:t>While loop</a:t>
            </a:r>
          </a:p>
          <a:p>
            <a:pPr lvl="1">
              <a:buNone/>
            </a:pPr>
            <a:r>
              <a:rPr lang="en-US" sz="2400" b="1" dirty="0" smtClean="0"/>
              <a:t>while  </a:t>
            </a:r>
            <a:r>
              <a:rPr lang="en-US" sz="2400" dirty="0" smtClean="0"/>
              <a:t>(</a:t>
            </a:r>
            <a:r>
              <a:rPr lang="en-US" sz="2400" i="1" dirty="0" smtClean="0"/>
              <a:t>condition</a:t>
            </a:r>
            <a:r>
              <a:rPr lang="en-US" sz="2400" dirty="0" smtClean="0"/>
              <a:t>)</a:t>
            </a:r>
          </a:p>
          <a:p>
            <a:pPr lvl="1">
              <a:buNone/>
            </a:pPr>
            <a:r>
              <a:rPr lang="en-US" sz="2400" b="1" dirty="0" smtClean="0"/>
              <a:t>     </a:t>
            </a:r>
            <a:r>
              <a:rPr lang="en-US" sz="2400" dirty="0" smtClean="0"/>
              <a:t>{</a:t>
            </a:r>
          </a:p>
          <a:p>
            <a:pPr lvl="1">
              <a:buNone/>
            </a:pPr>
            <a:r>
              <a:rPr lang="en-US" sz="2400" b="1" dirty="0" smtClean="0"/>
              <a:t>     </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File Structure</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pPr lvl="1"/>
            <a:r>
              <a:rPr lang="en-US" sz="2000" dirty="0" smtClean="0"/>
              <a:t>Engine</a:t>
            </a:r>
          </a:p>
          <a:p>
            <a:pPr lvl="2"/>
            <a:r>
              <a:rPr lang="en-US" sz="2000" dirty="0" smtClean="0"/>
              <a:t>Contains the base files for the Unreal Engine. DON’T CHANGE ANYTHING IN HERE.</a:t>
            </a:r>
          </a:p>
          <a:p>
            <a:pPr lvl="1"/>
            <a:r>
              <a:rPr lang="en-US" sz="2000" dirty="0" err="1" smtClean="0"/>
              <a:t>UDKGame</a:t>
            </a:r>
            <a:endParaRPr lang="en-US" sz="2000" dirty="0" smtClean="0"/>
          </a:p>
          <a:p>
            <a:pPr lvl="2"/>
            <a:r>
              <a:rPr lang="en-US" sz="2000" dirty="0" smtClean="0"/>
              <a:t>Contains </a:t>
            </a:r>
            <a:r>
              <a:rPr lang="en-US" sz="2000" dirty="0" err="1" smtClean="0"/>
              <a:t>config</a:t>
            </a:r>
            <a:r>
              <a:rPr lang="en-US" sz="2000" dirty="0" smtClean="0"/>
              <a:t> files that you’ll change or update if your project requires it. </a:t>
            </a:r>
          </a:p>
          <a:p>
            <a:pPr lvl="3"/>
            <a:r>
              <a:rPr lang="en-US" sz="1600" dirty="0" smtClean="0"/>
              <a:t>Default; </a:t>
            </a:r>
            <a:r>
              <a:rPr lang="en-US" sz="1600" dirty="0" err="1" smtClean="0"/>
              <a:t>config</a:t>
            </a:r>
            <a:r>
              <a:rPr lang="en-US" sz="1600" dirty="0" smtClean="0"/>
              <a:t> files that wont’ ever be updated by the system.</a:t>
            </a:r>
          </a:p>
          <a:p>
            <a:pPr lvl="3"/>
            <a:r>
              <a:rPr lang="en-US" sz="1600" dirty="0" smtClean="0"/>
              <a:t>Materialized ; usually start with the UDK prefix. These </a:t>
            </a:r>
            <a:r>
              <a:rPr lang="en-US" sz="1600" dirty="0" err="1" smtClean="0"/>
              <a:t>config</a:t>
            </a:r>
            <a:r>
              <a:rPr lang="en-US" sz="1600" dirty="0" smtClean="0"/>
              <a:t> files will be updated over time</a:t>
            </a:r>
          </a:p>
          <a:p>
            <a:pPr lvl="2"/>
            <a:r>
              <a:rPr lang="en-US" sz="2000" dirty="0" smtClean="0"/>
              <a:t>Also contains your logs, built script files</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classes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Each class is declared with a class name and its parent class.</a:t>
            </a:r>
          </a:p>
          <a:p>
            <a:pPr lvl="1"/>
            <a:r>
              <a:rPr lang="en-US" b="1" dirty="0" smtClean="0"/>
              <a:t>class</a:t>
            </a:r>
            <a:r>
              <a:rPr lang="en-US" dirty="0" smtClean="0"/>
              <a:t> </a:t>
            </a:r>
            <a:r>
              <a:rPr lang="en-US" i="1" dirty="0" err="1" smtClean="0"/>
              <a:t>ClassName</a:t>
            </a:r>
            <a:r>
              <a:rPr lang="en-US" dirty="0" smtClean="0"/>
              <a:t> </a:t>
            </a:r>
            <a:r>
              <a:rPr lang="en-US" b="1" dirty="0" smtClean="0"/>
              <a:t>extends</a:t>
            </a:r>
            <a:r>
              <a:rPr lang="en-US" dirty="0" smtClean="0"/>
              <a:t> </a:t>
            </a:r>
            <a:r>
              <a:rPr lang="en-US" i="1" dirty="0" err="1" smtClean="0"/>
              <a:t>ParentName</a:t>
            </a:r>
            <a:r>
              <a:rPr lang="en-US" i="1" dirty="0" smtClean="0"/>
              <a:t>;</a:t>
            </a:r>
          </a:p>
          <a:p>
            <a:r>
              <a:rPr lang="en-US" dirty="0" smtClean="0"/>
              <a:t>Class </a:t>
            </a:r>
            <a:r>
              <a:rPr lang="en-US" dirty="0" err="1" smtClean="0"/>
              <a:t>specifiers</a:t>
            </a:r>
            <a:endParaRPr lang="en-US" dirty="0" smtClean="0"/>
          </a:p>
          <a:p>
            <a:pPr lvl="1"/>
            <a:r>
              <a:rPr lang="en-US" b="1" dirty="0" smtClean="0"/>
              <a:t>class</a:t>
            </a:r>
            <a:r>
              <a:rPr lang="en-US" dirty="0" smtClean="0"/>
              <a:t> </a:t>
            </a:r>
            <a:r>
              <a:rPr lang="en-US" dirty="0" err="1" smtClean="0"/>
              <a:t>myClass</a:t>
            </a:r>
            <a:r>
              <a:rPr lang="en-US" dirty="0" smtClean="0"/>
              <a:t> </a:t>
            </a:r>
            <a:r>
              <a:rPr lang="en-US" b="1" dirty="0" smtClean="0"/>
              <a:t>extends</a:t>
            </a:r>
            <a:r>
              <a:rPr lang="en-US" dirty="0" smtClean="0"/>
              <a:t> </a:t>
            </a:r>
            <a:r>
              <a:rPr lang="en-US" dirty="0" err="1" smtClean="0"/>
              <a:t>parentClass</a:t>
            </a:r>
            <a:r>
              <a:rPr lang="en-US" dirty="0" smtClean="0"/>
              <a:t> </a:t>
            </a:r>
            <a:r>
              <a:rPr lang="en-US" i="1" dirty="0" smtClean="0"/>
              <a:t>specifier1, specifier2;</a:t>
            </a:r>
          </a:p>
          <a:p>
            <a:pPr lvl="2"/>
            <a:r>
              <a:rPr lang="en-US" b="1" dirty="0" smtClean="0"/>
              <a:t>Native</a:t>
            </a:r>
          </a:p>
          <a:p>
            <a:pPr lvl="3"/>
            <a:r>
              <a:rPr lang="en-US" dirty="0" smtClean="0"/>
              <a:t>Indicates that this class has “behind the scenes” </a:t>
            </a:r>
            <a:r>
              <a:rPr lang="en-US" dirty="0" err="1" smtClean="0"/>
              <a:t>c++</a:t>
            </a:r>
            <a:r>
              <a:rPr lang="en-US" dirty="0" smtClean="0"/>
              <a:t> support. It is expected that this class contains implementation in </a:t>
            </a:r>
            <a:r>
              <a:rPr lang="en-US" dirty="0" err="1" smtClean="0"/>
              <a:t>c++</a:t>
            </a:r>
            <a:r>
              <a:rPr lang="en-US" dirty="0" smtClean="0"/>
              <a:t> code for the EXE.</a:t>
            </a:r>
          </a:p>
          <a:p>
            <a:pPr lvl="2"/>
            <a:r>
              <a:rPr lang="en-US" b="1" dirty="0" smtClean="0"/>
              <a:t>Abstract</a:t>
            </a:r>
          </a:p>
          <a:p>
            <a:pPr lvl="3"/>
            <a:r>
              <a:rPr lang="en-US" dirty="0" smtClean="0"/>
              <a:t>Declares the class as an abstract base class. This prevents the user from adding actors of this class in the game world.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classes</a:t>
            </a:r>
            <a:endParaRPr lang="en-US" dirty="0"/>
          </a:p>
        </p:txBody>
      </p:sp>
      <p:sp>
        <p:nvSpPr>
          <p:cNvPr id="3" name="Content Placeholder 2"/>
          <p:cNvSpPr>
            <a:spLocks noGrp="1"/>
          </p:cNvSpPr>
          <p:nvPr>
            <p:ph idx="1"/>
          </p:nvPr>
        </p:nvSpPr>
        <p:spPr/>
        <p:txBody>
          <a:bodyPr>
            <a:normAutofit fontScale="92500" lnSpcReduction="20000"/>
          </a:bodyPr>
          <a:lstStyle/>
          <a:p>
            <a:pPr lvl="2"/>
            <a:r>
              <a:rPr lang="en-US" b="1" dirty="0" err="1" smtClean="0"/>
              <a:t>Config</a:t>
            </a:r>
            <a:r>
              <a:rPr lang="en-US" b="1" dirty="0" smtClean="0"/>
              <a:t>(</a:t>
            </a:r>
            <a:r>
              <a:rPr lang="en-US" i="1" dirty="0" err="1" smtClean="0"/>
              <a:t>iniName</a:t>
            </a:r>
            <a:r>
              <a:rPr lang="en-US" b="1" dirty="0" smtClean="0"/>
              <a:t>)</a:t>
            </a:r>
            <a:endParaRPr lang="en-US" dirty="0" smtClean="0"/>
          </a:p>
          <a:p>
            <a:pPr lvl="3"/>
            <a:r>
              <a:rPr lang="en-US" dirty="0" smtClean="0"/>
              <a:t>Indicates that this class is allowed to store data in a </a:t>
            </a:r>
            <a:r>
              <a:rPr lang="en-US" dirty="0" err="1" smtClean="0"/>
              <a:t>config</a:t>
            </a:r>
            <a:r>
              <a:rPr lang="en-US" dirty="0" smtClean="0"/>
              <a:t> file specified as a parameter in the </a:t>
            </a:r>
            <a:r>
              <a:rPr lang="en-US" dirty="0" err="1" smtClean="0"/>
              <a:t>Config</a:t>
            </a:r>
            <a:r>
              <a:rPr lang="en-US" dirty="0" smtClean="0"/>
              <a:t> declaration.  If no </a:t>
            </a:r>
            <a:r>
              <a:rPr lang="en-US" dirty="0" err="1" smtClean="0"/>
              <a:t>config</a:t>
            </a:r>
            <a:r>
              <a:rPr lang="en-US" dirty="0" smtClean="0"/>
              <a:t> file is declared then it means that this class’s variables can be stored in any </a:t>
            </a:r>
            <a:r>
              <a:rPr lang="en-US" dirty="0" err="1" smtClean="0"/>
              <a:t>config</a:t>
            </a:r>
            <a:r>
              <a:rPr lang="en-US" dirty="0" smtClean="0"/>
              <a:t> file.</a:t>
            </a:r>
          </a:p>
          <a:p>
            <a:pPr lvl="2"/>
            <a:r>
              <a:rPr lang="en-US" b="1" dirty="0" err="1" smtClean="0"/>
              <a:t>Placeable</a:t>
            </a:r>
            <a:endParaRPr lang="en-US" b="1" dirty="0" smtClean="0"/>
          </a:p>
          <a:p>
            <a:pPr lvl="3"/>
            <a:r>
              <a:rPr lang="en-US" dirty="0" smtClean="0"/>
              <a:t>In editor this indicates that the class can be created in </a:t>
            </a:r>
            <a:r>
              <a:rPr lang="en-US" dirty="0" err="1" smtClean="0"/>
              <a:t>UnrealEd</a:t>
            </a:r>
            <a:r>
              <a:rPr lang="en-US" dirty="0" smtClean="0"/>
              <a:t> and placed into a level</a:t>
            </a:r>
          </a:p>
          <a:p>
            <a:pPr lvl="2"/>
            <a:r>
              <a:rPr lang="en-US" b="1" dirty="0" err="1" smtClean="0"/>
              <a:t>NotPlaceable</a:t>
            </a:r>
            <a:endParaRPr lang="en-US" b="1" dirty="0" smtClean="0"/>
          </a:p>
          <a:p>
            <a:pPr lvl="3"/>
            <a:r>
              <a:rPr lang="en-US" dirty="0" smtClean="0"/>
              <a:t>Explicitly states that this class can’t be placed as an object in </a:t>
            </a:r>
            <a:r>
              <a:rPr lang="en-US" dirty="0" err="1" smtClean="0"/>
              <a:t>unlrealEd</a:t>
            </a:r>
            <a:r>
              <a:rPr lang="en-US" dirty="0" smtClean="0"/>
              <a:t>. You’ll use this usually when inheriting from a base class that is </a:t>
            </a:r>
            <a:r>
              <a:rPr lang="en-US" dirty="0" err="1" smtClean="0"/>
              <a:t>placeable</a:t>
            </a:r>
            <a:r>
              <a:rPr lang="en-US" dirty="0" smtClean="0"/>
              <a:t>.</a:t>
            </a:r>
          </a:p>
          <a:p>
            <a:pPr lvl="2"/>
            <a:r>
              <a:rPr lang="en-US" b="1" dirty="0" err="1" smtClean="0"/>
              <a:t>HideDropDown</a:t>
            </a:r>
            <a:endParaRPr lang="en-US" b="1" dirty="0" smtClean="0"/>
          </a:p>
          <a:p>
            <a:pPr lvl="3"/>
            <a:r>
              <a:rPr lang="en-US" dirty="0" smtClean="0"/>
              <a:t>Prevents this class from showing up in the </a:t>
            </a:r>
            <a:r>
              <a:rPr lang="en-US" dirty="0" err="1" smtClean="0"/>
              <a:t>UnrealEd</a:t>
            </a:r>
            <a:r>
              <a:rPr lang="en-US" dirty="0" smtClean="0"/>
              <a:t> property window.</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properties</a:t>
            </a:r>
            <a:endParaRPr lang="en-US" dirty="0"/>
          </a:p>
        </p:txBody>
      </p:sp>
      <p:sp>
        <p:nvSpPr>
          <p:cNvPr id="3" name="Content Placeholder 2"/>
          <p:cNvSpPr>
            <a:spLocks noGrp="1"/>
          </p:cNvSpPr>
          <p:nvPr>
            <p:ph idx="1"/>
          </p:nvPr>
        </p:nvSpPr>
        <p:spPr/>
        <p:txBody>
          <a:bodyPr>
            <a:noAutofit/>
          </a:bodyPr>
          <a:lstStyle/>
          <a:p>
            <a:r>
              <a:rPr lang="en-US" sz="2400" dirty="0" smtClean="0"/>
              <a:t>At the end of every class you’ll see a section called default properties</a:t>
            </a:r>
          </a:p>
          <a:p>
            <a:r>
              <a:rPr lang="en-US" sz="2400" dirty="0" smtClean="0"/>
              <a:t>This is the place where you initialize all variables, and set any properties that belong to your class or your parent’s class. </a:t>
            </a:r>
          </a:p>
          <a:p>
            <a:r>
              <a:rPr lang="en-US" sz="2400" dirty="0" smtClean="0"/>
              <a:t>If you’re referencing a value like 1 or a filename in the content browser. </a:t>
            </a:r>
          </a:p>
          <a:p>
            <a:r>
              <a:rPr lang="en-US" sz="2400" dirty="0" smtClean="0"/>
              <a:t>Then it all goes into default properties. (no semi-colons needed to end a line).</a:t>
            </a:r>
          </a:p>
          <a:p>
            <a:endParaRPr lang="en-US" sz="2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properties</a:t>
            </a:r>
            <a:endParaRPr lang="en-US" dirty="0"/>
          </a:p>
        </p:txBody>
      </p:sp>
      <p:sp>
        <p:nvSpPr>
          <p:cNvPr id="3" name="Content Placeholder 2"/>
          <p:cNvSpPr>
            <a:spLocks noGrp="1"/>
          </p:cNvSpPr>
          <p:nvPr>
            <p:ph idx="1"/>
          </p:nvPr>
        </p:nvSpPr>
        <p:spPr/>
        <p:txBody>
          <a:bodyPr>
            <a:noAutofit/>
          </a:bodyPr>
          <a:lstStyle/>
          <a:p>
            <a:pPr lvl="1">
              <a:buNone/>
            </a:pPr>
            <a:r>
              <a:rPr lang="en-US" sz="1800" dirty="0" smtClean="0"/>
              <a:t>    Class </a:t>
            </a:r>
            <a:r>
              <a:rPr lang="en-US" sz="1800" i="1" dirty="0" err="1" smtClean="0"/>
              <a:t>className</a:t>
            </a:r>
            <a:r>
              <a:rPr lang="en-US" sz="1800" dirty="0" smtClean="0"/>
              <a:t> extends </a:t>
            </a:r>
            <a:r>
              <a:rPr lang="en-US" sz="1800" i="1" dirty="0" err="1" smtClean="0"/>
              <a:t>parentClass</a:t>
            </a:r>
            <a:r>
              <a:rPr lang="en-US" sz="1800" dirty="0" smtClean="0"/>
              <a:t>;</a:t>
            </a:r>
          </a:p>
          <a:p>
            <a:pPr lvl="1">
              <a:buNone/>
            </a:pPr>
            <a:r>
              <a:rPr lang="en-US" sz="1800" dirty="0" smtClean="0"/>
              <a:t>    </a:t>
            </a:r>
            <a:r>
              <a:rPr lang="en-US" sz="1800" b="1" dirty="0" err="1" smtClean="0"/>
              <a:t>defaultProperties</a:t>
            </a:r>
            <a:endParaRPr lang="en-US" sz="1800" dirty="0" smtClean="0"/>
          </a:p>
          <a:p>
            <a:pPr lvl="1">
              <a:buNone/>
            </a:pPr>
            <a:r>
              <a:rPr lang="en-US" sz="1800" dirty="0" smtClean="0"/>
              <a:t>    {    </a:t>
            </a:r>
          </a:p>
          <a:p>
            <a:pPr lvl="1">
              <a:buNone/>
            </a:pPr>
            <a:r>
              <a:rPr lang="en-US" sz="1800" dirty="0" smtClean="0"/>
              <a:t>		</a:t>
            </a:r>
            <a:r>
              <a:rPr lang="en-US" sz="1800" dirty="0" err="1" smtClean="0"/>
              <a:t>myVariable</a:t>
            </a:r>
            <a:r>
              <a:rPr lang="en-US" sz="1800" dirty="0" smtClean="0"/>
              <a:t> = 1</a:t>
            </a:r>
          </a:p>
          <a:p>
            <a:pPr lvl="1">
              <a:buNone/>
            </a:pPr>
            <a:r>
              <a:rPr lang="en-US" sz="1800" dirty="0" smtClean="0"/>
              <a:t>		</a:t>
            </a:r>
            <a:r>
              <a:rPr lang="en-US" sz="1800" dirty="0" err="1" smtClean="0"/>
              <a:t>myFileName</a:t>
            </a:r>
            <a:r>
              <a:rPr lang="en-US" sz="1800" dirty="0" smtClean="0"/>
              <a:t>=“C:\UDK”</a:t>
            </a:r>
          </a:p>
          <a:p>
            <a:pPr lvl="1">
              <a:buNone/>
            </a:pPr>
            <a:r>
              <a:rPr lang="en-US" sz="1800" dirty="0" smtClean="0"/>
              <a:t>    }</a:t>
            </a:r>
          </a:p>
          <a:p>
            <a:pPr lvl="1">
              <a:buNone/>
            </a:pPr>
            <a:endParaRPr lang="en-US" sz="1800" dirty="0" smtClean="0"/>
          </a:p>
          <a:p>
            <a:r>
              <a:rPr lang="en-US" sz="2400" dirty="0" smtClean="0"/>
              <a:t>If you have a blank </a:t>
            </a:r>
            <a:r>
              <a:rPr lang="en-US" sz="2400" i="1" dirty="0" err="1" smtClean="0"/>
              <a:t>defaultproperties</a:t>
            </a:r>
            <a:r>
              <a:rPr lang="en-US" sz="2400" dirty="0" smtClean="0"/>
              <a:t> block then you can remove it. It isn’t necessary.</a:t>
            </a:r>
          </a:p>
          <a:p>
            <a:pPr lvl="1"/>
            <a:r>
              <a:rPr lang="en-US" sz="2400" dirty="0" smtClean="0"/>
              <a:t>Same goes for the </a:t>
            </a:r>
            <a:r>
              <a:rPr lang="en-US" sz="2400" i="1" dirty="0" err="1" smtClean="0"/>
              <a:t>defaultpropeties</a:t>
            </a:r>
            <a:r>
              <a:rPr lang="en-US" sz="2400" i="1" dirty="0" smtClean="0"/>
              <a:t> </a:t>
            </a:r>
            <a:r>
              <a:rPr lang="en-US" sz="2400" dirty="0" smtClean="0"/>
              <a:t>block in a </a:t>
            </a:r>
            <a:r>
              <a:rPr lang="en-US" sz="2400" i="1" dirty="0" err="1" smtClean="0"/>
              <a:t>struct</a:t>
            </a:r>
            <a:r>
              <a:rPr lang="en-US" sz="2400" dirty="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Summary</a:t>
            </a:r>
            <a:endParaRPr lang="en-US" dirty="0"/>
          </a:p>
        </p:txBody>
      </p:sp>
      <p:sp>
        <p:nvSpPr>
          <p:cNvPr id="3" name="Content Placeholder 2"/>
          <p:cNvSpPr>
            <a:spLocks noGrp="1"/>
          </p:cNvSpPr>
          <p:nvPr>
            <p:ph idx="1"/>
          </p:nvPr>
        </p:nvSpPr>
        <p:spPr/>
        <p:txBody>
          <a:bodyPr/>
          <a:lstStyle/>
          <a:p>
            <a:r>
              <a:rPr lang="en-US" dirty="0" smtClean="0"/>
              <a:t>We learned about the different data types and coding styles that Epic uses in the Unreal Development Kit with Unreal Script. </a:t>
            </a:r>
          </a:p>
          <a:p>
            <a:endParaRPr lang="en-US" dirty="0" smtClean="0"/>
          </a:p>
          <a:p>
            <a:r>
              <a:rPr lang="en-US" dirty="0" smtClean="0"/>
              <a:t>Section 2 is a good reference to go back to if you’re stuck in the later sections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Kismet</a:t>
            </a:r>
            <a:endParaRPr lang="en-US" dirty="0"/>
          </a:p>
        </p:txBody>
      </p:sp>
      <p:sp>
        <p:nvSpPr>
          <p:cNvPr id="3" name="Content Placeholder 2"/>
          <p:cNvSpPr>
            <a:spLocks noGrp="1"/>
          </p:cNvSpPr>
          <p:nvPr>
            <p:ph idx="1"/>
          </p:nvPr>
        </p:nvSpPr>
        <p:spPr/>
        <p:txBody>
          <a:bodyPr>
            <a:normAutofit/>
          </a:bodyPr>
          <a:lstStyle/>
          <a:p>
            <a:r>
              <a:rPr lang="en-US" sz="3600" dirty="0" smtClean="0"/>
              <a:t>This will cover</a:t>
            </a:r>
          </a:p>
          <a:p>
            <a:pPr lvl="1"/>
            <a:r>
              <a:rPr lang="en-US" sz="3200" dirty="0" smtClean="0"/>
              <a:t>Adding functionality to Kismet with Unreal Script</a:t>
            </a:r>
          </a:p>
          <a:p>
            <a:pPr lvl="2"/>
            <a:r>
              <a:rPr lang="en-US" sz="2800" dirty="0" smtClean="0"/>
              <a:t>Creating a Kismet action</a:t>
            </a:r>
          </a:p>
          <a:p>
            <a:pPr lvl="2"/>
            <a:r>
              <a:rPr lang="en-US" sz="2800" dirty="0" smtClean="0"/>
              <a:t>Adding input </a:t>
            </a:r>
          </a:p>
          <a:p>
            <a:pPr lvl="2"/>
            <a:r>
              <a:rPr lang="en-US" sz="2800" dirty="0" smtClean="0"/>
              <a:t>Adding output</a:t>
            </a:r>
          </a:p>
          <a:p>
            <a:pPr lvl="2"/>
            <a:r>
              <a:rPr lang="en-US" sz="2800" dirty="0" smtClean="0"/>
              <a:t>Adding variables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Uscript to Kismet</a:t>
            </a:r>
            <a:endParaRPr lang="en-US" dirty="0"/>
          </a:p>
        </p:txBody>
      </p:sp>
      <p:sp>
        <p:nvSpPr>
          <p:cNvPr id="3" name="Content Placeholder 2"/>
          <p:cNvSpPr>
            <a:spLocks noGrp="1"/>
          </p:cNvSpPr>
          <p:nvPr>
            <p:ph idx="1"/>
          </p:nvPr>
        </p:nvSpPr>
        <p:spPr/>
        <p:txBody>
          <a:bodyPr>
            <a:normAutofit/>
          </a:bodyPr>
          <a:lstStyle/>
          <a:p>
            <a:r>
              <a:rPr lang="en-US" dirty="0" smtClean="0"/>
              <a:t>We will inherit from kismet related classes to get our Uscript into kismet. </a:t>
            </a:r>
          </a:p>
          <a:p>
            <a:r>
              <a:rPr lang="en-US" dirty="0" smtClean="0"/>
              <a:t>Kismet is the visual scripting language developed just for the UDK. </a:t>
            </a:r>
          </a:p>
          <a:p>
            <a:r>
              <a:rPr lang="en-US" dirty="0" smtClean="0"/>
              <a:t>It is a preferable tool for many people who can and can’t code.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Uscript to Kismet</a:t>
            </a:r>
            <a:endParaRPr lang="en-US" dirty="0"/>
          </a:p>
        </p:txBody>
      </p:sp>
      <p:sp>
        <p:nvSpPr>
          <p:cNvPr id="3" name="Content Placeholder 2"/>
          <p:cNvSpPr>
            <a:spLocks noGrp="1"/>
          </p:cNvSpPr>
          <p:nvPr>
            <p:ph idx="1"/>
          </p:nvPr>
        </p:nvSpPr>
        <p:spPr/>
        <p:txBody>
          <a:bodyPr>
            <a:normAutofit/>
          </a:bodyPr>
          <a:lstStyle/>
          <a:p>
            <a:r>
              <a:rPr lang="en-US" dirty="0" smtClean="0"/>
              <a:t>The point of </a:t>
            </a:r>
            <a:r>
              <a:rPr lang="en-US" dirty="0" err="1" smtClean="0"/>
              <a:t>modding</a:t>
            </a:r>
            <a:r>
              <a:rPr lang="en-US" dirty="0" smtClean="0"/>
              <a:t> a Kismet object is to create a custom type that Kismet doesn’t support  (an event, action, or a condition). </a:t>
            </a:r>
          </a:p>
          <a:p>
            <a:r>
              <a:rPr lang="en-US" dirty="0" smtClean="0"/>
              <a:t>Things that are for maybe objects that you created from scratch and it could be a custom event like “Enter Train” which may define the ending of a level or something like that.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Uscript to Kismet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err="1" smtClean="0"/>
              <a:t>nFringe</a:t>
            </a:r>
            <a:r>
              <a:rPr lang="en-US" dirty="0" smtClean="0"/>
              <a:t> you can add a “Kismet Action”, “Kismet Condition”, or a “Kismet Event”</a:t>
            </a:r>
          </a:p>
          <a:p>
            <a:pPr lvl="1"/>
            <a:r>
              <a:rPr lang="en-US" dirty="0" smtClean="0"/>
              <a:t>Action</a:t>
            </a:r>
          </a:p>
          <a:p>
            <a:pPr lvl="2"/>
            <a:r>
              <a:rPr lang="en-US" dirty="0" smtClean="0"/>
              <a:t>What will be acted on an object, a physics object, static mesh, etc</a:t>
            </a:r>
          </a:p>
          <a:p>
            <a:pPr lvl="1"/>
            <a:r>
              <a:rPr lang="en-US" dirty="0" smtClean="0"/>
              <a:t>Condition</a:t>
            </a:r>
          </a:p>
          <a:p>
            <a:pPr lvl="2"/>
            <a:r>
              <a:rPr lang="en-US" dirty="0" smtClean="0"/>
              <a:t>Logic flow (if statements, etc..)</a:t>
            </a:r>
          </a:p>
          <a:p>
            <a:pPr lvl="1"/>
            <a:r>
              <a:rPr lang="en-US" dirty="0" smtClean="0"/>
              <a:t>Event</a:t>
            </a:r>
          </a:p>
          <a:p>
            <a:pPr lvl="2"/>
            <a:r>
              <a:rPr lang="en-US" dirty="0" smtClean="0"/>
              <a:t>More like an event listener for a specific game state like a trigger being fired.</a:t>
            </a:r>
          </a:p>
          <a:p>
            <a:r>
              <a:rPr lang="en-US" dirty="0" smtClean="0"/>
              <a:t>We’ll create our class from scratch. </a:t>
            </a:r>
          </a:p>
          <a:p>
            <a:r>
              <a:rPr lang="en-US" dirty="0" err="1" smtClean="0"/>
              <a:t>nFringe</a:t>
            </a:r>
            <a:r>
              <a:rPr lang="en-US" dirty="0" smtClean="0"/>
              <a:t> provides a template with empty functions and attributes for your class.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to Kismet</a:t>
            </a:r>
            <a:endParaRPr lang="en-US" dirty="0"/>
          </a:p>
        </p:txBody>
      </p:sp>
      <p:sp>
        <p:nvSpPr>
          <p:cNvPr id="3" name="Content Placeholder 2"/>
          <p:cNvSpPr>
            <a:spLocks noGrp="1"/>
          </p:cNvSpPr>
          <p:nvPr>
            <p:ph idx="1"/>
          </p:nvPr>
        </p:nvSpPr>
        <p:spPr/>
        <p:txBody>
          <a:bodyPr>
            <a:normAutofit fontScale="47500" lnSpcReduction="20000"/>
          </a:bodyPr>
          <a:lstStyle/>
          <a:p>
            <a:r>
              <a:rPr lang="en-US" sz="5900" dirty="0" smtClean="0"/>
              <a:t>In your classes folder add a new class  and have it extend from </a:t>
            </a:r>
            <a:r>
              <a:rPr lang="en-US" sz="5900" i="1" dirty="0" err="1" smtClean="0"/>
              <a:t>SequenceAction</a:t>
            </a:r>
            <a:r>
              <a:rPr lang="en-US" sz="5900" dirty="0" smtClean="0"/>
              <a:t>. We’re going to create a kismet action!</a:t>
            </a:r>
          </a:p>
          <a:p>
            <a:pPr lvl="1">
              <a:buNone/>
            </a:pPr>
            <a:r>
              <a:rPr lang="en-US" sz="3800" dirty="0" smtClean="0"/>
              <a:t>		Class </a:t>
            </a:r>
            <a:r>
              <a:rPr lang="en-US" sz="3800" dirty="0" err="1" smtClean="0"/>
              <a:t>MySeqAction</a:t>
            </a:r>
            <a:r>
              <a:rPr lang="en-US" sz="3800" dirty="0" smtClean="0"/>
              <a:t> extends </a:t>
            </a:r>
            <a:r>
              <a:rPr lang="en-US" sz="3800" dirty="0" err="1" smtClean="0"/>
              <a:t>SequenceAction</a:t>
            </a:r>
            <a:r>
              <a:rPr lang="en-US" sz="3800" dirty="0" smtClean="0"/>
              <a:t>;</a:t>
            </a:r>
          </a:p>
          <a:p>
            <a:pPr lvl="1">
              <a:buNone/>
            </a:pPr>
            <a:r>
              <a:rPr lang="en-US" sz="3800" dirty="0" smtClean="0"/>
              <a:t>            event Activated() //Whenever an input is fired or triggered</a:t>
            </a:r>
          </a:p>
          <a:p>
            <a:pPr lvl="1">
              <a:buNone/>
            </a:pPr>
            <a:r>
              <a:rPr lang="en-US" sz="3800" dirty="0" smtClean="0"/>
              <a:t>            {</a:t>
            </a:r>
          </a:p>
          <a:p>
            <a:pPr lvl="1">
              <a:buNone/>
            </a:pPr>
            <a:r>
              <a:rPr lang="en-US" sz="3800" dirty="0" smtClean="0"/>
              <a:t>			//logic for when the action is triggered</a:t>
            </a:r>
          </a:p>
          <a:p>
            <a:pPr lvl="1">
              <a:buNone/>
            </a:pPr>
            <a:r>
              <a:rPr lang="en-US" sz="3800" dirty="0" smtClean="0"/>
              <a:t>            }</a:t>
            </a:r>
          </a:p>
          <a:p>
            <a:pPr lvl="1">
              <a:buNone/>
            </a:pPr>
            <a:r>
              <a:rPr lang="en-US" sz="3800" dirty="0" smtClean="0"/>
              <a:t>            </a:t>
            </a:r>
            <a:r>
              <a:rPr lang="en-US" sz="3800" dirty="0" err="1" smtClean="0"/>
              <a:t>defaultProperties</a:t>
            </a:r>
            <a:endParaRPr lang="en-US" sz="3800" dirty="0" smtClean="0"/>
          </a:p>
          <a:p>
            <a:pPr lvl="1">
              <a:buNone/>
            </a:pPr>
            <a:r>
              <a:rPr lang="en-US" sz="3800" dirty="0" smtClean="0"/>
              <a:t>            {</a:t>
            </a:r>
          </a:p>
          <a:p>
            <a:pPr lvl="1">
              <a:buNone/>
            </a:pPr>
            <a:r>
              <a:rPr lang="en-US" sz="3800" dirty="0" smtClean="0"/>
              <a:t>                   </a:t>
            </a:r>
            <a:r>
              <a:rPr lang="en-US" sz="3800" dirty="0" err="1" smtClean="0"/>
              <a:t>ObjName</a:t>
            </a:r>
            <a:r>
              <a:rPr lang="en-US" sz="3800" dirty="0" smtClean="0"/>
              <a:t>=“</a:t>
            </a:r>
            <a:r>
              <a:rPr lang="en-US" sz="3800" dirty="0" err="1" smtClean="0"/>
              <a:t>MySeqAction</a:t>
            </a:r>
            <a:r>
              <a:rPr lang="en-US" sz="3800" dirty="0" smtClean="0"/>
              <a:t>” // The actual name in the Kismet Block</a:t>
            </a:r>
          </a:p>
          <a:p>
            <a:pPr lvl="1">
              <a:buNone/>
            </a:pPr>
            <a:r>
              <a:rPr lang="en-US" sz="3800" dirty="0" smtClean="0"/>
              <a:t>                   </a:t>
            </a:r>
            <a:r>
              <a:rPr lang="en-US" sz="3800" dirty="0" err="1" smtClean="0"/>
              <a:t>ObjCategory</a:t>
            </a:r>
            <a:r>
              <a:rPr lang="en-US" sz="3800" i="1" dirty="0" smtClean="0"/>
              <a:t>=“</a:t>
            </a:r>
            <a:r>
              <a:rPr lang="en-US" sz="3800" i="1" dirty="0" err="1" smtClean="0"/>
              <a:t>AnyName</a:t>
            </a:r>
            <a:r>
              <a:rPr lang="en-US" sz="3800" i="1" dirty="0" smtClean="0"/>
              <a:t>”</a:t>
            </a:r>
            <a:r>
              <a:rPr lang="en-US" sz="3800" dirty="0" smtClean="0"/>
              <a:t> // The category that the</a:t>
            </a:r>
          </a:p>
          <a:p>
            <a:pPr lvl="1">
              <a:buNone/>
            </a:pPr>
            <a:r>
              <a:rPr lang="en-US" sz="3800" dirty="0" smtClean="0"/>
              <a:t>                                                                  // kismet action exists in</a:t>
            </a:r>
          </a:p>
          <a:p>
            <a:pPr lvl="1">
              <a:buNone/>
            </a:pPr>
            <a:r>
              <a:rPr lang="en-US" sz="3800" dirty="0" smtClean="0"/>
              <a:t>                                                                  // like “&lt;</a:t>
            </a:r>
            <a:r>
              <a:rPr lang="en-US" sz="3800" i="1" dirty="0" err="1" smtClean="0"/>
              <a:t>MyProjectName</a:t>
            </a:r>
            <a:r>
              <a:rPr lang="en-US" sz="3800" dirty="0" smtClean="0"/>
              <a:t>&gt; Actions”</a:t>
            </a:r>
          </a:p>
          <a:p>
            <a:pPr lvl="1">
              <a:buNone/>
            </a:pPr>
            <a:r>
              <a:rPr lang="en-US" sz="3800" dirty="0" smtClean="0"/>
              <a:t>            } </a:t>
            </a:r>
          </a:p>
          <a:p>
            <a:pPr lvl="1">
              <a:buNone/>
            </a:pPr>
            <a:endParaRPr lang="en-US" sz="3500" dirty="0" smtClean="0"/>
          </a:p>
          <a:p>
            <a:pPr lvl="1"/>
            <a:endParaRPr lang="en-US" sz="3500" dirty="0" smtClean="0"/>
          </a:p>
          <a:p>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Structure</a:t>
            </a:r>
            <a:endParaRPr lang="en-US" dirty="0"/>
          </a:p>
        </p:txBody>
      </p:sp>
      <p:sp>
        <p:nvSpPr>
          <p:cNvPr id="3" name="Content Placeholder 2"/>
          <p:cNvSpPr>
            <a:spLocks noGrp="1"/>
          </p:cNvSpPr>
          <p:nvPr>
            <p:ph idx="1"/>
          </p:nvPr>
        </p:nvSpPr>
        <p:spPr/>
        <p:txBody>
          <a:bodyPr/>
          <a:lstStyle/>
          <a:p>
            <a:r>
              <a:rPr lang="en-US" dirty="0" smtClean="0"/>
              <a:t>The files that will be most important to us in relation to these tutorials is in </a:t>
            </a:r>
            <a:r>
              <a:rPr lang="en-US" i="1" dirty="0" smtClean="0"/>
              <a:t>Development\</a:t>
            </a:r>
            <a:r>
              <a:rPr lang="en-US" i="1" dirty="0" err="1" smtClean="0"/>
              <a:t>Src</a:t>
            </a:r>
            <a:r>
              <a:rPr lang="en-US" i="1" dirty="0" smtClean="0"/>
              <a:t>\</a:t>
            </a:r>
          </a:p>
          <a:p>
            <a:endParaRPr lang="en-US" i="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to Kismet</a:t>
            </a:r>
            <a:endParaRPr lang="en-US" dirty="0"/>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US" dirty="0" smtClean="0"/>
              <a:t>The default properties variables are what you’ll see when you right click the empty background in Kismet.</a:t>
            </a:r>
          </a:p>
          <a:p>
            <a:r>
              <a:rPr lang="en-US" sz="2800" dirty="0" smtClean="0"/>
              <a:t>Before we finish we want to add some inputs to our </a:t>
            </a:r>
            <a:r>
              <a:rPr lang="en-US" sz="2800" dirty="0" err="1" smtClean="0"/>
              <a:t>our</a:t>
            </a:r>
            <a:r>
              <a:rPr lang="en-US" sz="2800" dirty="0" smtClean="0"/>
              <a:t> Kismet Action</a:t>
            </a:r>
          </a:p>
          <a:p>
            <a:r>
              <a:rPr lang="en-US" sz="2800" dirty="0" smtClean="0"/>
              <a:t>If you explore the </a:t>
            </a:r>
            <a:r>
              <a:rPr lang="en-US" sz="2800" i="1" dirty="0" err="1" smtClean="0"/>
              <a:t>SequenceAction</a:t>
            </a:r>
            <a:r>
              <a:rPr lang="en-US" sz="2800" dirty="0" smtClean="0"/>
              <a:t> class inside the Engine folder you’ll see a list of properties and functions that you can use an manipulate from the </a:t>
            </a:r>
            <a:r>
              <a:rPr lang="en-US" sz="2800" i="1" dirty="0" err="1" smtClean="0"/>
              <a:t>SequenceAction</a:t>
            </a:r>
            <a:r>
              <a:rPr lang="en-US" sz="2800" dirty="0" smtClean="0"/>
              <a:t> class.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to Kismet</a:t>
            </a:r>
            <a:endParaRPr lang="en-US" dirty="0"/>
          </a:p>
        </p:txBody>
      </p:sp>
      <p:sp>
        <p:nvSpPr>
          <p:cNvPr id="3" name="Content Placeholder 2"/>
          <p:cNvSpPr>
            <a:spLocks noGrp="1"/>
          </p:cNvSpPr>
          <p:nvPr>
            <p:ph idx="1"/>
          </p:nvPr>
        </p:nvSpPr>
        <p:spPr/>
        <p:txBody>
          <a:bodyPr>
            <a:normAutofit/>
          </a:bodyPr>
          <a:lstStyle/>
          <a:p>
            <a:r>
              <a:rPr lang="en-US" dirty="0" smtClean="0"/>
              <a:t>Let’s add two inputs to our kismet action</a:t>
            </a:r>
          </a:p>
          <a:p>
            <a:r>
              <a:rPr lang="en-US" dirty="0" smtClean="0"/>
              <a:t>In default properties we’ll adjust the </a:t>
            </a:r>
            <a:r>
              <a:rPr lang="en-US" i="1" dirty="0" err="1" smtClean="0"/>
              <a:t>InputLinks</a:t>
            </a:r>
            <a:r>
              <a:rPr lang="en-US" dirty="0" smtClean="0"/>
              <a:t> array that is inherited from </a:t>
            </a:r>
            <a:r>
              <a:rPr lang="en-US" i="1" dirty="0" err="1" smtClean="0"/>
              <a:t>SequenceOp</a:t>
            </a:r>
            <a:r>
              <a:rPr lang="en-US" dirty="0" smtClean="0"/>
              <a:t> which is the parent of </a:t>
            </a:r>
            <a:r>
              <a:rPr lang="en-US" i="1" dirty="0" err="1" smtClean="0"/>
              <a:t>SequenceAction</a:t>
            </a:r>
            <a:endParaRPr lang="en-US" i="1" dirty="0" smtClean="0"/>
          </a:p>
          <a:p>
            <a:pPr lvl="2"/>
            <a:r>
              <a:rPr lang="en-US" sz="2800" i="1" dirty="0" err="1" smtClean="0"/>
              <a:t>var</a:t>
            </a:r>
            <a:r>
              <a:rPr lang="en-US" sz="2800" i="1" dirty="0" smtClean="0"/>
              <a:t> array&lt;</a:t>
            </a:r>
            <a:r>
              <a:rPr lang="en-US" sz="2800" i="1" dirty="0" err="1" smtClean="0"/>
              <a:t>SeqOpInputLink</a:t>
            </a:r>
            <a:r>
              <a:rPr lang="en-US" sz="2800" i="1" dirty="0" smtClean="0"/>
              <a:t>&gt; </a:t>
            </a:r>
            <a:r>
              <a:rPr lang="en-US" sz="2800" b="1" dirty="0" err="1" smtClean="0"/>
              <a:t>InputLinks</a:t>
            </a:r>
            <a:r>
              <a:rPr lang="en-US" sz="2800" dirty="0" smtClean="0"/>
              <a:t>;</a:t>
            </a:r>
          </a:p>
          <a:p>
            <a:pPr lvl="2"/>
            <a:r>
              <a:rPr lang="en-US" sz="2800" dirty="0" smtClean="0"/>
              <a:t>This means that </a:t>
            </a:r>
            <a:r>
              <a:rPr lang="en-US" sz="2800" i="1" dirty="0" err="1" smtClean="0"/>
              <a:t>Inputlinks</a:t>
            </a:r>
            <a:r>
              <a:rPr lang="en-US" sz="2800" dirty="0" smtClean="0"/>
              <a:t> is a dynamic array that takes objects of type </a:t>
            </a:r>
            <a:r>
              <a:rPr lang="en-US" sz="2800" i="1" dirty="0" err="1" smtClean="0"/>
              <a:t>SeqOpInputLink</a:t>
            </a:r>
            <a:endParaRPr lang="en-US" sz="2800" i="1" dirty="0" smtClean="0"/>
          </a:p>
          <a:p>
            <a:pPr lvl="4">
              <a:buNone/>
            </a:pPr>
            <a:endParaRPr lang="en-US" dirty="0" smtClean="0">
              <a:latin typeface="Courier New" pitchFamily="49" charset="0"/>
              <a:cs typeface="Courier New" pitchFamily="49" charset="0"/>
            </a:endParaRPr>
          </a:p>
          <a:p>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to Kismet</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t>We also want to describe the link we’ll add. </a:t>
            </a:r>
          </a:p>
          <a:p>
            <a:r>
              <a:rPr lang="en-US" sz="3600" dirty="0" smtClean="0"/>
              <a:t>This is the actual wording that will appear in Kismet on the action block. </a:t>
            </a:r>
          </a:p>
          <a:p>
            <a:r>
              <a:rPr lang="en-US" sz="3600" dirty="0" smtClean="0"/>
              <a:t>So we’ll use “</a:t>
            </a:r>
            <a:r>
              <a:rPr lang="en-US" sz="3600" dirty="0" err="1" smtClean="0"/>
              <a:t>LinkDesc</a:t>
            </a:r>
            <a:r>
              <a:rPr lang="en-US" sz="3600" dirty="0" smtClean="0"/>
              <a:t>” from </a:t>
            </a:r>
            <a:r>
              <a:rPr lang="en-US" sz="3600" dirty="0" err="1" smtClean="0"/>
              <a:t>SequenceOp</a:t>
            </a:r>
            <a:endParaRPr lang="en-US" sz="3600" dirty="0" smtClean="0"/>
          </a:p>
          <a:p>
            <a:pPr lvl="1"/>
            <a:r>
              <a:rPr lang="en-US" sz="3200" dirty="0" smtClean="0"/>
              <a:t>Add this</a:t>
            </a:r>
          </a:p>
          <a:p>
            <a:pPr lvl="2">
              <a:buNone/>
            </a:pPr>
            <a:r>
              <a:rPr lang="en-US" sz="2800" dirty="0" err="1" smtClean="0">
                <a:latin typeface="Courier New" pitchFamily="49" charset="0"/>
                <a:cs typeface="Courier New" pitchFamily="49" charset="0"/>
              </a:rPr>
              <a:t>InputLinks</a:t>
            </a:r>
            <a:r>
              <a:rPr lang="en-US" sz="2800" dirty="0" smtClean="0">
                <a:latin typeface="Courier New" pitchFamily="49" charset="0"/>
                <a:cs typeface="Courier New" pitchFamily="49" charset="0"/>
              </a:rPr>
              <a:t>(0) = (</a:t>
            </a:r>
            <a:r>
              <a:rPr lang="en-US" sz="2800" dirty="0" err="1" smtClean="0">
                <a:latin typeface="Courier New" pitchFamily="49" charset="0"/>
                <a:cs typeface="Courier New" pitchFamily="49" charset="0"/>
              </a:rPr>
              <a:t>LinkDesc</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MyInput</a:t>
            </a:r>
            <a:r>
              <a:rPr lang="en-US" sz="2800" dirty="0" smtClean="0">
                <a:latin typeface="Courier New" pitchFamily="49" charset="0"/>
                <a:cs typeface="Courier New" pitchFamily="49" charset="0"/>
              </a:rPr>
              <a:t>”)</a:t>
            </a:r>
          </a:p>
          <a:p>
            <a:pPr lvl="2">
              <a:buNone/>
            </a:pPr>
            <a:r>
              <a:rPr lang="en-US" sz="2800" dirty="0" err="1" smtClean="0">
                <a:latin typeface="Courier New" pitchFamily="49" charset="0"/>
                <a:cs typeface="Courier New" pitchFamily="49" charset="0"/>
              </a:rPr>
              <a:t>InputLinks</a:t>
            </a:r>
            <a:r>
              <a:rPr lang="en-US" sz="2800" dirty="0" smtClean="0">
                <a:latin typeface="Courier New" pitchFamily="49" charset="0"/>
                <a:cs typeface="Courier New" pitchFamily="49" charset="0"/>
              </a:rPr>
              <a:t>(0) = (</a:t>
            </a:r>
            <a:r>
              <a:rPr lang="en-US" sz="2800" dirty="0" err="1" smtClean="0">
                <a:latin typeface="Courier New" pitchFamily="49" charset="0"/>
                <a:cs typeface="Courier New" pitchFamily="49" charset="0"/>
              </a:rPr>
              <a:t>LinkDesc</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MyCustomInput</a:t>
            </a:r>
            <a:r>
              <a:rPr lang="en-US" sz="2800" dirty="0" smtClean="0">
                <a:latin typeface="Courier New" pitchFamily="49" charset="0"/>
                <a:cs typeface="Courier New" pitchFamily="49" charset="0"/>
              </a:rPr>
              <a:t>”)</a:t>
            </a:r>
          </a:p>
          <a:p>
            <a:pPr lvl="4">
              <a:buNone/>
            </a:pPr>
            <a:endParaRPr lang="en-US" dirty="0" smtClean="0">
              <a:latin typeface="Courier New" pitchFamily="49" charset="0"/>
              <a:cs typeface="Courier New" pitchFamily="49" charset="0"/>
            </a:endParaRPr>
          </a:p>
          <a:p>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Uscript to kismet</a:t>
            </a:r>
            <a:endParaRPr lang="en-US" dirty="0"/>
          </a:p>
        </p:txBody>
      </p:sp>
      <p:sp>
        <p:nvSpPr>
          <p:cNvPr id="3" name="Content Placeholder 2"/>
          <p:cNvSpPr>
            <a:spLocks noGrp="1"/>
          </p:cNvSpPr>
          <p:nvPr>
            <p:ph idx="1"/>
          </p:nvPr>
        </p:nvSpPr>
        <p:spPr/>
        <p:txBody>
          <a:bodyPr>
            <a:noAutofit/>
          </a:bodyPr>
          <a:lstStyle/>
          <a:p>
            <a:r>
              <a:rPr lang="en-US" sz="2800" dirty="0" smtClean="0"/>
              <a:t>You’ll notice that we didn’t add any output links. </a:t>
            </a:r>
          </a:p>
          <a:p>
            <a:r>
              <a:rPr lang="en-US" sz="2800" dirty="0" smtClean="0"/>
              <a:t>This is because by default your action will be given an output.</a:t>
            </a:r>
          </a:p>
          <a:p>
            <a:r>
              <a:rPr lang="en-US" sz="2800" dirty="0" smtClean="0"/>
              <a:t>If you open up your editor (after you built your project) you’ll see in Kismet when you right-click the empty background and in the pop-up under Actions you’ll see your </a:t>
            </a:r>
            <a:r>
              <a:rPr lang="en-US" sz="2800" i="1" dirty="0" smtClean="0"/>
              <a:t>action category </a:t>
            </a:r>
            <a:r>
              <a:rPr lang="en-US" sz="2800" dirty="0" smtClean="0"/>
              <a:t>and </a:t>
            </a:r>
            <a:r>
              <a:rPr lang="en-US" sz="2800" i="1" dirty="0" smtClean="0"/>
              <a:t>action name.</a:t>
            </a:r>
          </a:p>
          <a:p>
            <a:r>
              <a:rPr lang="en-US" sz="2800" i="1" dirty="0" smtClean="0"/>
              <a:t>Y</a:t>
            </a:r>
            <a:r>
              <a:rPr lang="en-US" sz="2800" dirty="0" smtClean="0"/>
              <a:t>ou can add it to Kismet and see the inputs you defined, and outputs, and variables if you included any of those!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Kismet</a:t>
            </a:r>
            <a:endParaRPr lang="en-US" dirty="0"/>
          </a:p>
        </p:txBody>
      </p:sp>
      <p:sp>
        <p:nvSpPr>
          <p:cNvPr id="3" name="Content Placeholder 2"/>
          <p:cNvSpPr>
            <a:spLocks noGrp="1"/>
          </p:cNvSpPr>
          <p:nvPr>
            <p:ph idx="1"/>
          </p:nvPr>
        </p:nvSpPr>
        <p:spPr/>
        <p:txBody>
          <a:bodyPr>
            <a:normAutofit lnSpcReduction="10000"/>
          </a:bodyPr>
          <a:lstStyle/>
          <a:p>
            <a:r>
              <a:rPr lang="en-US" dirty="0" smtClean="0"/>
              <a:t>In this example we made a kismet action and we added two input links which show up in kismet as two inputs that we can connect to with other Kismet objects.</a:t>
            </a:r>
          </a:p>
          <a:p>
            <a:pPr lvl="1"/>
            <a:r>
              <a:rPr lang="en-US" dirty="0" smtClean="0"/>
              <a:t>To add an output use </a:t>
            </a:r>
            <a:r>
              <a:rPr lang="en-US" i="1" dirty="0" err="1" smtClean="0"/>
              <a:t>OutputLinks</a:t>
            </a:r>
            <a:r>
              <a:rPr lang="en-US" i="1" dirty="0" smtClean="0"/>
              <a:t>(index)</a:t>
            </a:r>
          </a:p>
          <a:p>
            <a:pPr lvl="2"/>
            <a:r>
              <a:rPr lang="en-US" i="1" dirty="0" err="1" smtClean="0"/>
              <a:t>var</a:t>
            </a:r>
            <a:r>
              <a:rPr lang="en-US" i="1" dirty="0" smtClean="0"/>
              <a:t> array&lt;</a:t>
            </a:r>
            <a:r>
              <a:rPr lang="en-US" i="1" dirty="0" err="1" smtClean="0"/>
              <a:t>SeqOpOutputLink</a:t>
            </a:r>
            <a:r>
              <a:rPr lang="en-US" i="1" dirty="0" smtClean="0"/>
              <a:t>&gt; </a:t>
            </a:r>
            <a:r>
              <a:rPr lang="en-US" b="1" dirty="0" err="1" smtClean="0"/>
              <a:t>OutputLinks</a:t>
            </a:r>
            <a:r>
              <a:rPr lang="en-US" dirty="0" smtClean="0"/>
              <a:t>;</a:t>
            </a:r>
          </a:p>
          <a:p>
            <a:pPr lvl="2"/>
            <a:r>
              <a:rPr lang="en-US" dirty="0" smtClean="0"/>
              <a:t>Just like input links this is defined in </a:t>
            </a:r>
            <a:r>
              <a:rPr lang="en-US" dirty="0" err="1" smtClean="0"/>
              <a:t>SequenceOps</a:t>
            </a:r>
            <a:r>
              <a:rPr lang="en-US" dirty="0" smtClean="0"/>
              <a:t> which </a:t>
            </a:r>
            <a:r>
              <a:rPr lang="en-US" dirty="0" err="1" smtClean="0"/>
              <a:t>SequenceCondition</a:t>
            </a:r>
            <a:r>
              <a:rPr lang="en-US" dirty="0" smtClean="0"/>
              <a:t>, </a:t>
            </a:r>
            <a:r>
              <a:rPr lang="en-US" dirty="0" err="1" smtClean="0"/>
              <a:t>SequenceAction</a:t>
            </a:r>
            <a:r>
              <a:rPr lang="en-US" dirty="0" smtClean="0"/>
              <a:t>, and </a:t>
            </a:r>
            <a:r>
              <a:rPr lang="en-US" dirty="0" err="1" smtClean="0"/>
              <a:t>SequenceEvent</a:t>
            </a:r>
            <a:r>
              <a:rPr lang="en-US" dirty="0" smtClean="0"/>
              <a:t> Derive from</a:t>
            </a:r>
          </a:p>
          <a:p>
            <a:pPr lvl="3">
              <a:buNone/>
            </a:pPr>
            <a:r>
              <a:rPr lang="en-US" dirty="0" err="1" smtClean="0">
                <a:latin typeface="Courier New" pitchFamily="49" charset="0"/>
                <a:cs typeface="Courier New" pitchFamily="49" charset="0"/>
              </a:rPr>
              <a:t>OutputLinks</a:t>
            </a:r>
            <a:r>
              <a:rPr lang="en-US" dirty="0" smtClean="0">
                <a:latin typeface="Courier New" pitchFamily="49" charset="0"/>
                <a:cs typeface="Courier New" pitchFamily="49" charset="0"/>
              </a:rPr>
              <a:t>(0) = (</a:t>
            </a:r>
            <a:r>
              <a:rPr lang="en-US" dirty="0" err="1" smtClean="0">
                <a:latin typeface="Courier New" pitchFamily="49" charset="0"/>
                <a:cs typeface="Courier New" pitchFamily="49" charset="0"/>
              </a:rPr>
              <a:t>LinkDesc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MyOutput</a:t>
            </a:r>
            <a:r>
              <a:rPr lang="en-US" dirty="0" smtClean="0">
                <a:latin typeface="Courier New" pitchFamily="49" charset="0"/>
                <a:cs typeface="Courier New" pitchFamily="49" charset="0"/>
              </a:rPr>
              <a:t>”)</a:t>
            </a:r>
          </a:p>
          <a:p>
            <a:pPr lvl="3"/>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Kismet</a:t>
            </a:r>
            <a:endParaRPr lang="en-US" dirty="0"/>
          </a:p>
        </p:txBody>
      </p:sp>
      <p:sp>
        <p:nvSpPr>
          <p:cNvPr id="3" name="Content Placeholder 2"/>
          <p:cNvSpPr>
            <a:spLocks noGrp="1"/>
          </p:cNvSpPr>
          <p:nvPr>
            <p:ph idx="1"/>
          </p:nvPr>
        </p:nvSpPr>
        <p:spPr/>
        <p:txBody>
          <a:bodyPr>
            <a:normAutofit/>
          </a:bodyPr>
          <a:lstStyle/>
          <a:p>
            <a:pPr lvl="3"/>
            <a:endParaRPr lang="en-US" dirty="0" smtClean="0"/>
          </a:p>
          <a:p>
            <a:pPr lvl="1"/>
            <a:r>
              <a:rPr lang="en-US" dirty="0" smtClean="0"/>
              <a:t>To add a variable section (What will be on the bottom edge of the kismet box)</a:t>
            </a:r>
          </a:p>
          <a:p>
            <a:pPr lvl="2">
              <a:buNone/>
            </a:pPr>
            <a:r>
              <a:rPr lang="en-US" dirty="0" smtClean="0"/>
              <a:t>Use “</a:t>
            </a:r>
            <a:r>
              <a:rPr lang="en-US" dirty="0" err="1" smtClean="0"/>
              <a:t>VariableLinks</a:t>
            </a:r>
            <a:r>
              <a:rPr lang="en-US" dirty="0" smtClean="0"/>
              <a:t>(</a:t>
            </a:r>
            <a:r>
              <a:rPr lang="en-US" i="1" dirty="0" smtClean="0"/>
              <a:t>index</a:t>
            </a:r>
            <a:r>
              <a:rPr lang="en-US" dirty="0" smtClean="0"/>
              <a:t>)”</a:t>
            </a:r>
          </a:p>
          <a:p>
            <a:pPr lvl="2">
              <a:buNone/>
            </a:pPr>
            <a:r>
              <a:rPr lang="en-US" i="1" dirty="0" err="1" smtClean="0"/>
              <a:t>var</a:t>
            </a:r>
            <a:r>
              <a:rPr lang="en-US" i="1" dirty="0" smtClean="0"/>
              <a:t> array&lt;</a:t>
            </a:r>
            <a:r>
              <a:rPr lang="en-US" i="1" dirty="0" err="1" smtClean="0"/>
              <a:t>SeqVarLink</a:t>
            </a:r>
            <a:r>
              <a:rPr lang="en-US" i="1" dirty="0" smtClean="0"/>
              <a:t>&gt; </a:t>
            </a:r>
            <a:r>
              <a:rPr lang="en-US" b="1" dirty="0" err="1" smtClean="0"/>
              <a:t>VariableLinks</a:t>
            </a:r>
            <a:r>
              <a:rPr lang="en-US" dirty="0" smtClean="0"/>
              <a:t>;</a:t>
            </a:r>
          </a:p>
          <a:p>
            <a:pPr lvl="1"/>
            <a:r>
              <a:rPr lang="en-US" dirty="0" smtClean="0"/>
              <a:t>Also declared in </a:t>
            </a:r>
            <a:r>
              <a:rPr lang="en-US" dirty="0" err="1" smtClean="0"/>
              <a:t>SequenceOps</a:t>
            </a:r>
            <a:endParaRPr lang="en-US" dirty="0" smtClean="0"/>
          </a:p>
          <a:p>
            <a:pPr lvl="3">
              <a:buNone/>
            </a:pPr>
            <a:r>
              <a:rPr lang="en-US" dirty="0" err="1" smtClean="0">
                <a:latin typeface="Courier New" pitchFamily="49" charset="0"/>
                <a:cs typeface="Courier New" pitchFamily="49" charset="0"/>
              </a:rPr>
              <a:t>VariableLinks</a:t>
            </a:r>
            <a:r>
              <a:rPr lang="en-US" dirty="0" smtClean="0">
                <a:latin typeface="Courier New" pitchFamily="49" charset="0"/>
                <a:cs typeface="Courier New" pitchFamily="49" charset="0"/>
              </a:rPr>
              <a:t>(0) = (</a:t>
            </a:r>
            <a:r>
              <a:rPr lang="en-US" dirty="0" err="1" smtClean="0">
                <a:latin typeface="Courier New" pitchFamily="49" charset="0"/>
                <a:cs typeface="Courier New" pitchFamily="49" charset="0"/>
              </a:rPr>
              <a:t>LinkDesc</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MyVariable</a:t>
            </a:r>
            <a:r>
              <a:rPr lang="en-US" dirty="0" smtClean="0">
                <a:latin typeface="Courier New" pitchFamily="49" charset="0"/>
                <a:cs typeface="Courier New" pitchFamily="49" charset="0"/>
              </a:rPr>
              <a:t>”)</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Debugging</a:t>
            </a:r>
            <a:endParaRPr lang="en-US" dirty="0"/>
          </a:p>
        </p:txBody>
      </p:sp>
      <p:sp>
        <p:nvSpPr>
          <p:cNvPr id="3" name="Content Placeholder 2"/>
          <p:cNvSpPr>
            <a:spLocks noGrp="1"/>
          </p:cNvSpPr>
          <p:nvPr>
            <p:ph idx="1"/>
          </p:nvPr>
        </p:nvSpPr>
        <p:spPr/>
        <p:txBody>
          <a:bodyPr/>
          <a:lstStyle/>
          <a:p>
            <a:r>
              <a:rPr lang="en-US" dirty="0" smtClean="0"/>
              <a:t>We’ll Cover</a:t>
            </a:r>
          </a:p>
          <a:p>
            <a:pPr lvl="1"/>
            <a:r>
              <a:rPr lang="en-US" dirty="0" err="1" smtClean="0"/>
              <a:t>nFringe</a:t>
            </a:r>
            <a:r>
              <a:rPr lang="en-US" dirty="0" smtClean="0"/>
              <a:t> debugging</a:t>
            </a:r>
          </a:p>
          <a:p>
            <a:pPr lvl="1"/>
            <a:r>
              <a:rPr lang="en-US" dirty="0" smtClean="0"/>
              <a:t>Debugging if you don’t have </a:t>
            </a:r>
            <a:r>
              <a:rPr lang="en-US" dirty="0" err="1" smtClean="0"/>
              <a:t>nFringe</a:t>
            </a:r>
            <a:endParaRPr lang="en-US" dirty="0" smtClean="0"/>
          </a:p>
          <a:p>
            <a:pPr lvl="1"/>
            <a:r>
              <a:rPr lang="en-US" dirty="0" smtClean="0"/>
              <a:t>Tips and tricks</a:t>
            </a:r>
          </a:p>
          <a:p>
            <a:pPr lvl="1"/>
            <a:r>
              <a:rPr lang="en-US" dirty="0" smtClean="0"/>
              <a:t>Common build errors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really simple way is if you’re using </a:t>
            </a:r>
            <a:r>
              <a:rPr lang="en-US" dirty="0" err="1" smtClean="0"/>
              <a:t>nFringe</a:t>
            </a:r>
            <a:r>
              <a:rPr lang="en-US" dirty="0" smtClean="0"/>
              <a:t> through visual studio. Just like in any other solution, file, or project you can place break points and run your game through visual studio using </a:t>
            </a:r>
            <a:r>
              <a:rPr lang="en-US" dirty="0" err="1" smtClean="0"/>
              <a:t>nFringe</a:t>
            </a:r>
            <a:r>
              <a:rPr lang="en-US" dirty="0" smtClean="0"/>
              <a:t>.</a:t>
            </a:r>
          </a:p>
          <a:p>
            <a:r>
              <a:rPr lang="en-US" dirty="0" smtClean="0"/>
              <a:t>The point we’re at now in this tutorial is that we have a game mode (and hopefully you have a map of some sort). Let’s set up the development environment to run our game in debug mode.</a:t>
            </a:r>
          </a:p>
          <a:p>
            <a:pPr lvl="1"/>
            <a:r>
              <a:rPr lang="en-US" dirty="0" smtClean="0"/>
              <a:t>If you haven’t done so, now is the time to open up your map in UEd or make a new map and set the “</a:t>
            </a:r>
            <a:r>
              <a:rPr lang="en-US" i="1" dirty="0" smtClean="0"/>
              <a:t>default game type</a:t>
            </a:r>
            <a:r>
              <a:rPr lang="en-US" dirty="0" smtClean="0"/>
              <a:t>” and “</a:t>
            </a:r>
            <a:r>
              <a:rPr lang="en-US" i="1" dirty="0" smtClean="0"/>
              <a:t>game type for PIE</a:t>
            </a:r>
            <a:r>
              <a:rPr lang="en-US" dirty="0" smtClean="0"/>
              <a:t>” (</a:t>
            </a:r>
            <a:r>
              <a:rPr lang="en-US" i="1" dirty="0" smtClean="0"/>
              <a:t>view </a:t>
            </a:r>
            <a:r>
              <a:rPr lang="en-US" dirty="0" smtClean="0"/>
              <a:t>&gt; </a:t>
            </a:r>
            <a:r>
              <a:rPr lang="en-US" i="1" dirty="0" smtClean="0"/>
              <a:t>world properties</a:t>
            </a:r>
            <a:r>
              <a:rPr lang="en-US" dirty="0" smtClean="0"/>
              <a:t>) to the game type you just made (</a:t>
            </a:r>
            <a:r>
              <a:rPr lang="en-US" i="1" dirty="0" err="1" smtClean="0"/>
              <a:t>IntroGame</a:t>
            </a:r>
            <a:r>
              <a:rPr lang="en-US" dirty="0" smtClean="0"/>
              <a:t>).</a:t>
            </a:r>
          </a:p>
          <a:p>
            <a:pPr lvl="2"/>
            <a:r>
              <a:rPr lang="en-US" dirty="0" smtClean="0"/>
              <a:t>PIE stands for “Play In Editor”</a:t>
            </a:r>
            <a:r>
              <a:rPr lang="en-US" i="1" dirty="0" smtClean="0"/>
              <a:t>. </a:t>
            </a:r>
            <a:r>
              <a:rPr lang="en-US" dirty="0" smtClean="0"/>
              <a:t>If you don’t plan on running you game inside the editor then there is no need to set this. But you MUST set the default game type.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a:xfrm>
            <a:off x="457200" y="1600200"/>
            <a:ext cx="5029200" cy="4525963"/>
          </a:xfrm>
        </p:spPr>
        <p:txBody>
          <a:bodyPr>
            <a:normAutofit fontScale="70000" lnSpcReduction="20000"/>
          </a:bodyPr>
          <a:lstStyle/>
          <a:p>
            <a:r>
              <a:rPr lang="en-US" dirty="0" smtClean="0"/>
              <a:t>If you want to explore some code. Do it now and place some break points in some script files and see when they fire.</a:t>
            </a:r>
          </a:p>
          <a:p>
            <a:r>
              <a:rPr lang="en-US" dirty="0" smtClean="0"/>
              <a:t>Right now if you were to build and run your game you’d launch unreal tournament and it would go to the same menu I’m sure you’ve seen many times (</a:t>
            </a:r>
            <a:r>
              <a:rPr lang="en-US" i="1" dirty="0" err="1" smtClean="0"/>
              <a:t>UDKFrontEndMap</a:t>
            </a:r>
            <a:r>
              <a:rPr lang="en-US" dirty="0" smtClean="0"/>
              <a:t>). We’re going to override that.</a:t>
            </a:r>
          </a:p>
          <a:p>
            <a:r>
              <a:rPr lang="en-US" dirty="0" smtClean="0"/>
              <a:t>For the next step we’ll need to change your projects settings so you can launch right into your project and what you’re trying to debug.</a:t>
            </a:r>
          </a:p>
        </p:txBody>
      </p:sp>
      <p:pic>
        <p:nvPicPr>
          <p:cNvPr id="1027" name="Picture 3"/>
          <p:cNvPicPr>
            <a:picLocks noChangeAspect="1" noChangeArrowheads="1"/>
          </p:cNvPicPr>
          <p:nvPr/>
        </p:nvPicPr>
        <p:blipFill>
          <a:blip r:embed="rId2" cstate="print"/>
          <a:srcRect/>
          <a:stretch>
            <a:fillRect/>
          </a:stretch>
        </p:blipFill>
        <p:spPr bwMode="auto">
          <a:xfrm>
            <a:off x="5486400" y="1828800"/>
            <a:ext cx="3400152" cy="42386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a:xfrm>
            <a:off x="457200" y="1600200"/>
            <a:ext cx="5029200" cy="4525963"/>
          </a:xfrm>
        </p:spPr>
        <p:txBody>
          <a:bodyPr>
            <a:normAutofit fontScale="70000" lnSpcReduction="20000"/>
          </a:bodyPr>
          <a:lstStyle/>
          <a:p>
            <a:r>
              <a:rPr lang="en-US" dirty="0" smtClean="0"/>
              <a:t>If you want to explore some code. Do it now and place some break points in some script files and see when they fire.</a:t>
            </a:r>
          </a:p>
          <a:p>
            <a:r>
              <a:rPr lang="en-US" dirty="0" smtClean="0"/>
              <a:t>Right now if you were to build and run your game you’d launch unreal tournament and it would go to the same menu I’m sure you’ve seen many times (</a:t>
            </a:r>
            <a:r>
              <a:rPr lang="en-US" i="1" dirty="0" err="1" smtClean="0"/>
              <a:t>UDKFrontEndMap</a:t>
            </a:r>
            <a:r>
              <a:rPr lang="en-US" dirty="0" smtClean="0"/>
              <a:t>). We’re going to override that.</a:t>
            </a:r>
          </a:p>
          <a:p>
            <a:r>
              <a:rPr lang="en-US" dirty="0" smtClean="0"/>
              <a:t>For the next step we’ll need to change your projects settings so you can launch right into your project and what you’re trying to debug.</a:t>
            </a:r>
          </a:p>
        </p:txBody>
      </p:sp>
      <p:pic>
        <p:nvPicPr>
          <p:cNvPr id="1027" name="Picture 3"/>
          <p:cNvPicPr>
            <a:picLocks noChangeAspect="1" noChangeArrowheads="1"/>
          </p:cNvPicPr>
          <p:nvPr/>
        </p:nvPicPr>
        <p:blipFill>
          <a:blip r:embed="rId2" cstate="print"/>
          <a:srcRect/>
          <a:stretch>
            <a:fillRect/>
          </a:stretch>
        </p:blipFill>
        <p:spPr bwMode="auto">
          <a:xfrm>
            <a:off x="5486400" y="1828800"/>
            <a:ext cx="3400152" cy="42386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File Setup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Visual Studio you’ll create a new project</a:t>
            </a:r>
          </a:p>
          <a:p>
            <a:pPr lvl="1"/>
            <a:r>
              <a:rPr lang="en-US" dirty="0" smtClean="0"/>
              <a:t>If you have </a:t>
            </a:r>
            <a:r>
              <a:rPr lang="en-US" dirty="0" err="1" smtClean="0"/>
              <a:t>Nfringe</a:t>
            </a:r>
            <a:r>
              <a:rPr lang="en-US" dirty="0" smtClean="0"/>
              <a:t> you should see under Installed Templates </a:t>
            </a:r>
            <a:r>
              <a:rPr lang="en-US" i="1" dirty="0" err="1" smtClean="0"/>
              <a:t>UnrealScript</a:t>
            </a:r>
            <a:endParaRPr lang="en-US" dirty="0" smtClean="0"/>
          </a:p>
          <a:p>
            <a:pPr lvl="2"/>
            <a:r>
              <a:rPr lang="en-US" dirty="0" smtClean="0"/>
              <a:t>With that selected, highlight </a:t>
            </a:r>
            <a:r>
              <a:rPr lang="en-US" dirty="0" err="1" smtClean="0"/>
              <a:t>UnrealEngine</a:t>
            </a:r>
            <a:r>
              <a:rPr lang="en-US" dirty="0" smtClean="0"/>
              <a:t> 3 Licensee Project</a:t>
            </a:r>
          </a:p>
          <a:p>
            <a:pPr lvl="1"/>
            <a:r>
              <a:rPr lang="en-US" dirty="0" smtClean="0"/>
              <a:t>If you don’t have </a:t>
            </a:r>
            <a:r>
              <a:rPr lang="en-US" dirty="0" err="1" smtClean="0"/>
              <a:t>Nfringe</a:t>
            </a:r>
            <a:r>
              <a:rPr lang="en-US" dirty="0" smtClean="0"/>
              <a:t>, get it</a:t>
            </a:r>
          </a:p>
          <a:p>
            <a:pPr lvl="1"/>
            <a:r>
              <a:rPr lang="en-US" dirty="0" smtClean="0"/>
              <a:t>In either case make sure that all of the relevant files are located in the same folder for your game.</a:t>
            </a:r>
          </a:p>
          <a:p>
            <a:pPr lvl="2"/>
            <a:r>
              <a:rPr lang="en-US" dirty="0" smtClean="0"/>
              <a:t>For example </a:t>
            </a:r>
            <a:r>
              <a:rPr lang="en-US" dirty="0" err="1" smtClean="0"/>
              <a:t>Nfringe</a:t>
            </a:r>
            <a:r>
              <a:rPr lang="en-US" dirty="0" smtClean="0"/>
              <a:t> users will get a “.</a:t>
            </a:r>
            <a:r>
              <a:rPr lang="en-US" dirty="0" err="1" smtClean="0"/>
              <a:t>ucproj</a:t>
            </a:r>
            <a:r>
              <a:rPr lang="en-US" dirty="0" smtClean="0"/>
              <a:t>” file which needs to be in the same directory as the .</a:t>
            </a:r>
            <a:r>
              <a:rPr lang="en-US" dirty="0" err="1" smtClean="0"/>
              <a:t>sln</a:t>
            </a:r>
            <a:r>
              <a:rPr lang="en-US" dirty="0" smtClean="0"/>
              <a:t> and .</a:t>
            </a:r>
            <a:r>
              <a:rPr lang="en-US" dirty="0" err="1" smtClean="0"/>
              <a:t>suo</a:t>
            </a:r>
            <a:r>
              <a:rPr lang="en-US" dirty="0" smtClean="0"/>
              <a:t> files</a:t>
            </a:r>
          </a:p>
          <a:p>
            <a:pPr lvl="1"/>
            <a:r>
              <a:rPr lang="en-US" dirty="0" smtClean="0"/>
              <a:t>NOTE: Don’t have “</a:t>
            </a:r>
            <a:r>
              <a:rPr lang="en-US" i="1" dirty="0" smtClean="0"/>
              <a:t>Create Directory for solution</a:t>
            </a:r>
            <a:r>
              <a:rPr lang="en-US" dirty="0" smtClean="0"/>
              <a:t>” checked when you create a new project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a:xfrm>
            <a:off x="5257800" y="1447800"/>
            <a:ext cx="3276600" cy="4525963"/>
          </a:xfrm>
        </p:spPr>
        <p:txBody>
          <a:bodyPr>
            <a:normAutofit fontScale="92500" lnSpcReduction="20000"/>
          </a:bodyPr>
          <a:lstStyle/>
          <a:p>
            <a:r>
              <a:rPr lang="en-US" dirty="0" smtClean="0"/>
              <a:t>Set “</a:t>
            </a:r>
            <a:r>
              <a:rPr lang="en-US" i="1" dirty="0" smtClean="0"/>
              <a:t>Load map at startup:”</a:t>
            </a:r>
            <a:r>
              <a:rPr lang="en-US" dirty="0" smtClean="0"/>
              <a:t> to the map you want to launch to</a:t>
            </a:r>
          </a:p>
          <a:p>
            <a:pPr lvl="1"/>
            <a:r>
              <a:rPr lang="en-US" dirty="0" smtClean="0"/>
              <a:t>The map you want to debug on maybe?</a:t>
            </a:r>
          </a:p>
          <a:p>
            <a:r>
              <a:rPr lang="en-US" dirty="0" smtClean="0"/>
              <a:t>Set </a:t>
            </a:r>
            <a:r>
              <a:rPr lang="en-US" i="1" dirty="0" smtClean="0"/>
              <a:t>“Start with specified game type:”</a:t>
            </a:r>
            <a:r>
              <a:rPr lang="en-US" dirty="0" smtClean="0"/>
              <a:t> to the game </a:t>
            </a:r>
          </a:p>
        </p:txBody>
      </p:sp>
      <p:pic>
        <p:nvPicPr>
          <p:cNvPr id="1026" name="Picture 2"/>
          <p:cNvPicPr>
            <a:picLocks noChangeAspect="1" noChangeArrowheads="1"/>
          </p:cNvPicPr>
          <p:nvPr/>
        </p:nvPicPr>
        <p:blipFill>
          <a:blip r:embed="rId2" cstate="print"/>
          <a:srcRect/>
          <a:stretch>
            <a:fillRect/>
          </a:stretch>
        </p:blipFill>
        <p:spPr bwMode="auto">
          <a:xfrm>
            <a:off x="228600" y="1371600"/>
            <a:ext cx="4724400" cy="38184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a:xfrm>
            <a:off x="5257800" y="1447800"/>
            <a:ext cx="3276600" cy="4525963"/>
          </a:xfrm>
        </p:spPr>
        <p:txBody>
          <a:bodyPr>
            <a:normAutofit fontScale="92500" lnSpcReduction="20000"/>
          </a:bodyPr>
          <a:lstStyle/>
          <a:p>
            <a:r>
              <a:rPr lang="en-US" dirty="0" smtClean="0"/>
              <a:t>Set “</a:t>
            </a:r>
            <a:r>
              <a:rPr lang="en-US" i="1" dirty="0" smtClean="0"/>
              <a:t>Load map at startup:”</a:t>
            </a:r>
            <a:r>
              <a:rPr lang="en-US" dirty="0" smtClean="0"/>
              <a:t> to the map you want to launch to</a:t>
            </a:r>
          </a:p>
          <a:p>
            <a:pPr lvl="1"/>
            <a:r>
              <a:rPr lang="en-US" dirty="0" smtClean="0"/>
              <a:t>The map you want to debug on maybe?</a:t>
            </a:r>
          </a:p>
          <a:p>
            <a:r>
              <a:rPr lang="en-US" dirty="0" smtClean="0"/>
              <a:t>Set </a:t>
            </a:r>
            <a:r>
              <a:rPr lang="en-US" i="1" dirty="0" smtClean="0"/>
              <a:t>“Start with specified game type:”</a:t>
            </a:r>
            <a:r>
              <a:rPr lang="en-US" dirty="0" smtClean="0"/>
              <a:t> to the game </a:t>
            </a:r>
          </a:p>
        </p:txBody>
      </p:sp>
      <p:pic>
        <p:nvPicPr>
          <p:cNvPr id="1026" name="Picture 2"/>
          <p:cNvPicPr>
            <a:picLocks noChangeAspect="1" noChangeArrowheads="1"/>
          </p:cNvPicPr>
          <p:nvPr/>
        </p:nvPicPr>
        <p:blipFill>
          <a:blip r:embed="rId2" cstate="print"/>
          <a:srcRect/>
          <a:stretch>
            <a:fillRect/>
          </a:stretch>
        </p:blipFill>
        <p:spPr bwMode="auto">
          <a:xfrm>
            <a:off x="228600" y="1371600"/>
            <a:ext cx="4724400" cy="38184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p:txBody>
          <a:bodyPr/>
          <a:lstStyle/>
          <a:p>
            <a:r>
              <a:rPr lang="en-US" dirty="0" smtClean="0"/>
              <a:t>It’s that simple. Now when we add more to the project you can run through debug to see what is wrong or what values you get at certain points in the game loop.</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`LOG!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Even if you have </a:t>
            </a:r>
            <a:r>
              <a:rPr lang="en-US" dirty="0" err="1" smtClean="0"/>
              <a:t>nFringe</a:t>
            </a:r>
            <a:r>
              <a:rPr lang="en-US" dirty="0" smtClean="0"/>
              <a:t> the log is a great tool to use.</a:t>
            </a:r>
          </a:p>
          <a:p>
            <a:pPr lvl="1"/>
            <a:r>
              <a:rPr lang="en-US" dirty="0" smtClean="0"/>
              <a:t>To call it</a:t>
            </a:r>
          </a:p>
          <a:p>
            <a:pPr lvl="2"/>
            <a:r>
              <a:rPr lang="en-US" dirty="0" smtClean="0"/>
              <a:t>`</a:t>
            </a:r>
            <a:r>
              <a:rPr lang="en-US" b="1" dirty="0" smtClean="0"/>
              <a:t>log</a:t>
            </a:r>
            <a:r>
              <a:rPr lang="en-US" dirty="0" smtClean="0"/>
              <a:t>(&lt;</a:t>
            </a:r>
            <a:r>
              <a:rPr lang="en-US" i="1" dirty="0" err="1" smtClean="0"/>
              <a:t>whatToDisplayInLog</a:t>
            </a:r>
            <a:r>
              <a:rPr lang="en-US" dirty="0" smtClean="0"/>
              <a:t>&gt;); </a:t>
            </a:r>
          </a:p>
          <a:p>
            <a:pPr lvl="3"/>
            <a:r>
              <a:rPr lang="en-US" dirty="0" smtClean="0"/>
              <a:t>That’s a </a:t>
            </a:r>
            <a:r>
              <a:rPr lang="en-US" dirty="0" err="1" smtClean="0"/>
              <a:t>backquote</a:t>
            </a:r>
            <a:r>
              <a:rPr lang="en-US" dirty="0" smtClean="0"/>
              <a:t> by the way.</a:t>
            </a:r>
          </a:p>
          <a:p>
            <a:pPr lvl="1"/>
            <a:r>
              <a:rPr lang="en-US" dirty="0" smtClean="0"/>
              <a:t>To see it</a:t>
            </a:r>
          </a:p>
          <a:p>
            <a:pPr lvl="2"/>
            <a:r>
              <a:rPr lang="en-US" dirty="0" smtClean="0"/>
              <a:t>Launch your game via Unreal Editor or building and running your game through </a:t>
            </a:r>
            <a:r>
              <a:rPr lang="en-US" dirty="0" err="1" smtClean="0"/>
              <a:t>nFringe</a:t>
            </a:r>
            <a:endParaRPr lang="en-US" dirty="0" smtClean="0"/>
          </a:p>
          <a:p>
            <a:pPr lvl="2"/>
            <a:r>
              <a:rPr lang="en-US" dirty="0" smtClean="0"/>
              <a:t>Hit the “~” key to open up the console</a:t>
            </a:r>
          </a:p>
          <a:p>
            <a:pPr lvl="3"/>
            <a:r>
              <a:rPr lang="en-US" dirty="0" smtClean="0"/>
              <a:t>Type in the console “</a:t>
            </a:r>
            <a:r>
              <a:rPr lang="en-US" dirty="0" err="1" smtClean="0">
                <a:latin typeface="Courier New" pitchFamily="49" charset="0"/>
                <a:cs typeface="Courier New" pitchFamily="49" charset="0"/>
              </a:rPr>
              <a:t>showlog</a:t>
            </a:r>
            <a:r>
              <a:rPr lang="en-US" dirty="0" smtClean="0"/>
              <a:t>”</a:t>
            </a:r>
          </a:p>
          <a:p>
            <a:pPr lvl="3"/>
            <a:r>
              <a:rPr lang="en-US" dirty="0" smtClean="0"/>
              <a:t>A new window will pop up and will display your log output.</a:t>
            </a:r>
          </a:p>
          <a:p>
            <a:pPr lvl="2"/>
            <a:r>
              <a:rPr lang="en-US" dirty="0" smtClean="0"/>
              <a:t>Also you can view your log output in your log text files</a:t>
            </a:r>
          </a:p>
          <a:p>
            <a:pPr lvl="3"/>
            <a:r>
              <a:rPr lang="en-US" dirty="0" smtClean="0"/>
              <a:t>&lt;</a:t>
            </a:r>
            <a:r>
              <a:rPr lang="en-US" dirty="0" err="1" smtClean="0"/>
              <a:t>UDKDirectory</a:t>
            </a:r>
            <a:r>
              <a:rPr lang="en-US" dirty="0" smtClean="0"/>
              <a:t>&gt;\</a:t>
            </a:r>
            <a:r>
              <a:rPr lang="en-US" dirty="0" err="1" smtClean="0"/>
              <a:t>UDKGame</a:t>
            </a:r>
            <a:r>
              <a:rPr lang="en-US" dirty="0" smtClean="0"/>
              <a:t>\Logs\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Let’s be honest </a:t>
            </a:r>
            <a:r>
              <a:rPr lang="en-US" dirty="0" err="1" smtClean="0"/>
              <a:t>nFringe</a:t>
            </a:r>
            <a:r>
              <a:rPr lang="en-US" dirty="0" smtClean="0"/>
              <a:t> isn’t perfect. You’re not perfect (sorry, truth). UDK isn’t perfect and wasn’t built to be perfect when creating unreal script. So you’re going to come across some silly errors.</a:t>
            </a:r>
          </a:p>
          <a:p>
            <a:r>
              <a:rPr lang="en-US" dirty="0" smtClean="0"/>
              <a:t>So we won’t go over syntax errors because really they’re expected and will be caught when you build your game.</a:t>
            </a:r>
          </a:p>
          <a:p>
            <a:pPr lvl="1"/>
            <a:r>
              <a:rPr lang="en-US" dirty="0" smtClean="0"/>
              <a:t>A tip when writing unreal script is to go slow because </a:t>
            </a:r>
            <a:r>
              <a:rPr lang="en-US" dirty="0" err="1" smtClean="0"/>
              <a:t>nFringe</a:t>
            </a:r>
            <a:r>
              <a:rPr lang="en-US" dirty="0" smtClean="0"/>
              <a:t> isn’t quick to pick up all of your changes. So make sure you properly pair up your braces, and declare variables properly. Those are the two more common syntax errors.</a:t>
            </a:r>
          </a:p>
          <a:p>
            <a:pPr lvl="1"/>
            <a:r>
              <a:rPr lang="en-US" dirty="0" smtClean="0"/>
              <a:t>When you build your game and you get errors that make no sense they usually are errors brought about by something being </a:t>
            </a:r>
            <a:r>
              <a:rPr lang="en-US" dirty="0" err="1" smtClean="0"/>
              <a:t>mispelled</a:t>
            </a:r>
            <a:r>
              <a:rPr lang="en-US" dirty="0" smtClean="0"/>
              <a:t>, a missing semi-colon, or a missing brace or parenthesis.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a:xfrm>
            <a:off x="457200" y="1371600"/>
            <a:ext cx="8229600" cy="4800600"/>
          </a:xfrm>
        </p:spPr>
        <p:txBody>
          <a:bodyPr>
            <a:noAutofit/>
          </a:bodyPr>
          <a:lstStyle/>
          <a:p>
            <a:r>
              <a:rPr lang="en-US" sz="2000" dirty="0" smtClean="0"/>
              <a:t>In this example</a:t>
            </a:r>
          </a:p>
          <a:p>
            <a:pPr lvl="1">
              <a:buNone/>
            </a:pPr>
            <a:r>
              <a:rPr lang="en-US" sz="1000" dirty="0" smtClean="0">
                <a:latin typeface="Courier New" pitchFamily="49" charset="0"/>
                <a:cs typeface="Courier New" pitchFamily="49" charset="0"/>
              </a:rPr>
              <a:t> </a:t>
            </a:r>
          </a:p>
          <a:p>
            <a:pPr lvl="1">
              <a:buNone/>
            </a:pPr>
            <a:r>
              <a:rPr lang="en-US" sz="1200" dirty="0" smtClean="0">
                <a:latin typeface="Courier New" pitchFamily="49" charset="0"/>
                <a:cs typeface="Courier New" pitchFamily="49" charset="0"/>
              </a:rPr>
              <a:t>  simulated function </a:t>
            </a:r>
            <a:r>
              <a:rPr lang="en-US" sz="1200" dirty="0" err="1" smtClean="0">
                <a:latin typeface="Courier New" pitchFamily="49" charset="0"/>
                <a:cs typeface="Courier New" pitchFamily="49" charset="0"/>
              </a:rPr>
              <a:t>ProcessTouch</a:t>
            </a:r>
            <a:r>
              <a:rPr lang="en-US" sz="1200" dirty="0" smtClean="0">
                <a:latin typeface="Courier New" pitchFamily="49" charset="0"/>
                <a:cs typeface="Courier New" pitchFamily="49" charset="0"/>
              </a:rPr>
              <a:t>(Actor Other, Vector </a:t>
            </a:r>
            <a:r>
              <a:rPr lang="en-US" sz="1200" dirty="0" err="1" smtClean="0">
                <a:latin typeface="Courier New" pitchFamily="49" charset="0"/>
                <a:cs typeface="Courier New" pitchFamily="49" charset="0"/>
              </a:rPr>
              <a:t>HitLocation</a:t>
            </a:r>
            <a:r>
              <a:rPr lang="en-US" sz="1200" dirty="0" smtClean="0">
                <a:latin typeface="Courier New" pitchFamily="49" charset="0"/>
                <a:cs typeface="Courier New" pitchFamily="49" charset="0"/>
              </a:rPr>
              <a:t>, Vector </a:t>
            </a:r>
            <a:r>
              <a:rPr lang="en-US" sz="1200" dirty="0" err="1" smtClean="0">
                <a:latin typeface="Courier New" pitchFamily="49" charset="0"/>
                <a:cs typeface="Courier New" pitchFamily="49" charset="0"/>
              </a:rPr>
              <a:t>HitNormal</a:t>
            </a:r>
            <a:r>
              <a:rPr lang="en-US" sz="1200" dirty="0" smtClean="0">
                <a:latin typeface="Courier New" pitchFamily="49" charset="0"/>
                <a:cs typeface="Courier New" pitchFamily="49" charset="0"/>
              </a:rPr>
              <a:t>)</a:t>
            </a:r>
          </a:p>
          <a:p>
            <a:pPr>
              <a:buNone/>
            </a:pPr>
            <a:r>
              <a:rPr lang="en-US" sz="1200" dirty="0" smtClean="0">
                <a:latin typeface="Courier New" pitchFamily="49" charset="0"/>
                <a:cs typeface="Courier New" pitchFamily="49" charset="0"/>
              </a:rPr>
              <a:t>         {</a:t>
            </a:r>
          </a:p>
          <a:p>
            <a:pPr>
              <a:buNone/>
            </a:pPr>
            <a:r>
              <a:rPr lang="en-US" sz="1200" dirty="0" smtClean="0">
                <a:latin typeface="Courier New" pitchFamily="49" charset="0"/>
                <a:cs typeface="Courier New" pitchFamily="49" charset="0"/>
              </a:rPr>
              <a:t>            // If the object isn't </a:t>
            </a:r>
            <a:r>
              <a:rPr lang="en-US" sz="1200" dirty="0" err="1" smtClean="0">
                <a:latin typeface="Courier New" pitchFamily="49" charset="0"/>
                <a:cs typeface="Courier New" pitchFamily="49" charset="0"/>
              </a:rPr>
              <a:t>ourself</a:t>
            </a:r>
            <a:endParaRPr lang="en-US" sz="1200" dirty="0" smtClean="0">
              <a:latin typeface="Courier New" pitchFamily="49" charset="0"/>
              <a:cs typeface="Courier New" pitchFamily="49" charset="0"/>
            </a:endParaRPr>
          </a:p>
          <a:p>
            <a:pPr>
              <a:buNone/>
            </a:pPr>
            <a:r>
              <a:rPr lang="en-US" sz="1200" dirty="0" smtClean="0">
                <a:latin typeface="Courier New" pitchFamily="49" charset="0"/>
                <a:cs typeface="Courier New" pitchFamily="49" charset="0"/>
              </a:rPr>
              <a:t>            if(Other != Instigator</a:t>
            </a:r>
          </a:p>
          <a:p>
            <a:pPr>
              <a:buNone/>
            </a:pPr>
            <a:r>
              <a:rPr lang="en-US" sz="1200" dirty="0" smtClean="0">
                <a:latin typeface="Courier New" pitchFamily="49" charset="0"/>
                <a:cs typeface="Courier New" pitchFamily="49" charset="0"/>
              </a:rPr>
              <a:t>            {</a:t>
            </a:r>
          </a:p>
          <a:p>
            <a:pPr>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Other.TakeDamage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Damage,InstigatorController,HitLocation,MomentumTransfer</a:t>
            </a:r>
            <a:r>
              <a:rPr lang="en-US" sz="1200" dirty="0" smtClean="0">
                <a:latin typeface="Courier New" pitchFamily="49" charset="0"/>
                <a:cs typeface="Courier New" pitchFamily="49" charset="0"/>
              </a:rPr>
              <a:t> * Normal(Velocity),  </a:t>
            </a:r>
            <a:r>
              <a:rPr lang="en-US" sz="1200" dirty="0" err="1" smtClean="0">
                <a:latin typeface="Courier New" pitchFamily="49" charset="0"/>
                <a:cs typeface="Courier New" pitchFamily="49" charset="0"/>
              </a:rPr>
              <a:t>MyDamageType</a:t>
            </a:r>
            <a:r>
              <a:rPr lang="en-US" sz="1200" dirty="0" smtClean="0">
                <a:latin typeface="Courier New" pitchFamily="49" charset="0"/>
                <a:cs typeface="Courier New" pitchFamily="49" charset="0"/>
              </a:rPr>
              <a:t>,, self);</a:t>
            </a:r>
          </a:p>
          <a:p>
            <a:pPr>
              <a:buNone/>
            </a:pPr>
            <a:r>
              <a:rPr lang="en-US" sz="1200" dirty="0" smtClean="0">
                <a:latin typeface="Courier New" pitchFamily="49" charset="0"/>
                <a:cs typeface="Courier New" pitchFamily="49" charset="0"/>
              </a:rPr>
              <a:t>                         Shutdown();</a:t>
            </a:r>
          </a:p>
          <a:p>
            <a:pPr>
              <a:buNone/>
            </a:pPr>
            <a:r>
              <a:rPr lang="en-US" sz="1200" dirty="0" smtClean="0">
                <a:latin typeface="Courier New" pitchFamily="49" charset="0"/>
                <a:cs typeface="Courier New" pitchFamily="49" charset="0"/>
              </a:rPr>
              <a:t>            }</a:t>
            </a:r>
          </a:p>
          <a:p>
            <a:pPr>
              <a:buNone/>
            </a:pPr>
            <a:r>
              <a:rPr lang="en-US" sz="1200" dirty="0" smtClean="0">
                <a:latin typeface="Courier New" pitchFamily="49" charset="0"/>
                <a:cs typeface="Courier New" pitchFamily="49" charset="0"/>
              </a:rPr>
              <a:t>         }</a:t>
            </a:r>
          </a:p>
          <a:p>
            <a:pPr lvl="2"/>
            <a:endParaRPr lang="en-US" sz="1400" dirty="0" smtClean="0"/>
          </a:p>
          <a:p>
            <a:r>
              <a:rPr lang="en-US" sz="2000" dirty="0" smtClean="0"/>
              <a:t>It threw this error:</a:t>
            </a:r>
          </a:p>
          <a:p>
            <a:pPr lvl="1"/>
            <a:r>
              <a:rPr lang="en-US" sz="1600" i="1" dirty="0" smtClean="0"/>
              <a:t>Error, Bad or missing expression for token: Instigator, in 'If‘</a:t>
            </a:r>
          </a:p>
          <a:p>
            <a:pPr lvl="2"/>
            <a:r>
              <a:rPr lang="en-US" sz="1400" dirty="0" smtClean="0"/>
              <a:t>What it was referring to was the fact that the </a:t>
            </a:r>
            <a:r>
              <a:rPr lang="en-US" sz="1400" i="1" dirty="0" smtClean="0"/>
              <a:t>if</a:t>
            </a:r>
            <a:r>
              <a:rPr lang="en-US" sz="1400" dirty="0" smtClean="0"/>
              <a:t> clause was missing a closing parenthesis around it’s condition block and </a:t>
            </a:r>
            <a:r>
              <a:rPr lang="en-US" sz="1400" dirty="0" err="1" smtClean="0"/>
              <a:t>nFringe</a:t>
            </a:r>
            <a:r>
              <a:rPr lang="en-US" sz="1400" dirty="0" smtClean="0"/>
              <a:t> didn’t detect it so I didn’t know about it until I compiled.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2400" dirty="0" smtClean="0"/>
              <a:t>Speaking of compiling, a huge error that usually comes up with different error codes is when you compile and you have the editor, frontend or the game itself running. </a:t>
            </a:r>
          </a:p>
          <a:p>
            <a:pPr marL="342900" lvl="1" indent="-342900">
              <a:buFont typeface="Arial" pitchFamily="34" charset="0"/>
              <a:buChar char="•"/>
            </a:pPr>
            <a:r>
              <a:rPr lang="en-US" sz="2400" dirty="0" smtClean="0"/>
              <a:t>This WILL throw an error EVERY TIME.</a:t>
            </a:r>
          </a:p>
          <a:p>
            <a:r>
              <a:rPr lang="en-US" sz="2400" dirty="0" smtClean="0"/>
              <a:t>What we will go over is your mindset for how you’ll attack the beast that is UDK.</a:t>
            </a:r>
          </a:p>
          <a:p>
            <a:r>
              <a:rPr lang="en-US" sz="2400" dirty="0" smtClean="0"/>
              <a:t>It seriously has so many code files to inherit from with thousands of lines of code that you couldn’t in a lifetime remember or read on your own. </a:t>
            </a:r>
          </a:p>
          <a:p>
            <a:r>
              <a:rPr lang="en-US" sz="2400" dirty="0" smtClean="0"/>
              <a:t>As long as you have the general understanding that you’re inheriting from a base class you’ll be okay. </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You should also know that you should explore that base class first. </a:t>
            </a:r>
          </a:p>
          <a:p>
            <a:r>
              <a:rPr lang="en-US" sz="3400" dirty="0" smtClean="0"/>
              <a:t>Sometimes you’ll assume class X has this method (like the </a:t>
            </a:r>
            <a:r>
              <a:rPr lang="en-US" sz="3400" dirty="0" err="1" smtClean="0"/>
              <a:t>rocketlauncher</a:t>
            </a:r>
            <a:r>
              <a:rPr lang="en-US" sz="3400" dirty="0" smtClean="0"/>
              <a:t> class has a fire function) because it makes sense that it would, but in reality it was the child class or it’s parent that owns that function, or variable, or property of some type.</a:t>
            </a:r>
          </a:p>
          <a:p>
            <a:r>
              <a:rPr lang="en-US" sz="3400" dirty="0" smtClean="0"/>
              <a:t> So you’ll save yourself a lot of work in the end if you look for what you want to use before you call it. </a:t>
            </a:r>
          </a:p>
          <a:p>
            <a:r>
              <a:rPr lang="en-US" sz="3400" dirty="0" smtClean="0"/>
              <a:t>Coming from experience this has saved my skin a few times. </a:t>
            </a:r>
          </a:p>
          <a:p>
            <a:r>
              <a:rPr lang="en-US" sz="3400" dirty="0" smtClean="0"/>
              <a:t>Another thing is don’t touch the original files! </a:t>
            </a:r>
          </a:p>
          <a:p>
            <a:r>
              <a:rPr lang="en-US" sz="3400" dirty="0" smtClean="0"/>
              <a:t>Even if you use correct code it can still throw errors.</a:t>
            </a:r>
          </a:p>
          <a:p>
            <a:r>
              <a:rPr lang="en-US" sz="3400" dirty="0" smtClean="0"/>
              <a:t>Not all of the time, but it’s a bug that Epic is still working out.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File Setup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Moving over the other script folders into your new project</a:t>
            </a:r>
          </a:p>
          <a:p>
            <a:pPr lvl="1"/>
            <a:r>
              <a:rPr lang="en-US" dirty="0" smtClean="0"/>
              <a:t>Open up your Development\</a:t>
            </a:r>
            <a:r>
              <a:rPr lang="en-US" dirty="0" err="1" smtClean="0"/>
              <a:t>Src</a:t>
            </a:r>
            <a:r>
              <a:rPr lang="en-US" dirty="0" smtClean="0"/>
              <a:t>\ and you should see your newly created project folder and inside you should see a few files that visual studio created for you</a:t>
            </a:r>
          </a:p>
          <a:p>
            <a:pPr lvl="1"/>
            <a:r>
              <a:rPr lang="en-US" dirty="0" smtClean="0"/>
              <a:t>In that folder (…\Development\</a:t>
            </a:r>
            <a:r>
              <a:rPr lang="en-US" dirty="0" err="1" smtClean="0"/>
              <a:t>Src</a:t>
            </a:r>
            <a:r>
              <a:rPr lang="en-US" dirty="0" smtClean="0"/>
              <a:t>\</a:t>
            </a:r>
            <a:r>
              <a:rPr lang="en-US" dirty="0" err="1" smtClean="0"/>
              <a:t>YourGame</a:t>
            </a:r>
            <a:r>
              <a:rPr lang="en-US" dirty="0" smtClean="0"/>
              <a:t>\) create a new folder called “Classes” this is where you’ll be saving your script files to</a:t>
            </a:r>
          </a:p>
          <a:p>
            <a:pPr lvl="2"/>
            <a:r>
              <a:rPr lang="en-US" dirty="0" smtClean="0"/>
              <a:t>This actually is the specific file name that the compiler looks for</a:t>
            </a:r>
          </a:p>
          <a:p>
            <a:pPr lvl="1"/>
            <a:r>
              <a:rPr lang="en-US" dirty="0" smtClean="0"/>
              <a:t>Cut and copy the .</a:t>
            </a:r>
            <a:r>
              <a:rPr lang="en-US" dirty="0" err="1" smtClean="0"/>
              <a:t>suo</a:t>
            </a:r>
            <a:r>
              <a:rPr lang="en-US" dirty="0" smtClean="0"/>
              <a:t>, .</a:t>
            </a:r>
            <a:r>
              <a:rPr lang="en-US" dirty="0" err="1" smtClean="0"/>
              <a:t>sln</a:t>
            </a:r>
            <a:r>
              <a:rPr lang="en-US" dirty="0" smtClean="0"/>
              <a:t>, and .</a:t>
            </a:r>
            <a:r>
              <a:rPr lang="en-US" dirty="0" err="1" smtClean="0"/>
              <a:t>ucproj</a:t>
            </a:r>
            <a:r>
              <a:rPr lang="en-US" dirty="0" smtClean="0"/>
              <a:t> files up into the parent directory (…\Development\</a:t>
            </a:r>
            <a:r>
              <a:rPr lang="en-US" dirty="0" err="1" smtClean="0"/>
              <a:t>Src</a:t>
            </a:r>
            <a:r>
              <a:rPr lang="en-US" dirty="0" smtClean="0"/>
              <a:t>\)</a:t>
            </a:r>
          </a:p>
          <a:p>
            <a:pPr lvl="2"/>
            <a:r>
              <a:rPr lang="en-US" dirty="0" smtClean="0"/>
              <a:t>This is so you can see all of the script files necessary for an unreal game</a:t>
            </a:r>
          </a:p>
          <a:p>
            <a:pPr lvl="2"/>
            <a:r>
              <a:rPr lang="en-US" dirty="0" smtClean="0"/>
              <a:t>If you can’t see the .</a:t>
            </a:r>
            <a:r>
              <a:rPr lang="en-US" dirty="0" err="1" smtClean="0"/>
              <a:t>suo</a:t>
            </a:r>
            <a:r>
              <a:rPr lang="en-US" dirty="0" smtClean="0"/>
              <a:t> file, make sure you’re able to see all hidden folders and their extensions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File Setup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Moving over the other script folders into your new project (cont’d)</a:t>
            </a:r>
          </a:p>
          <a:p>
            <a:pPr lvl="1"/>
            <a:r>
              <a:rPr lang="en-US" dirty="0" smtClean="0"/>
              <a:t>Back in the classes folder create a new text file and name it to “</a:t>
            </a:r>
            <a:r>
              <a:rPr lang="en-US" dirty="0" err="1" smtClean="0"/>
              <a:t>something.uc</a:t>
            </a:r>
            <a:r>
              <a:rPr lang="en-US" dirty="0" smtClean="0"/>
              <a:t>” and say yes to the dialog that pops up</a:t>
            </a:r>
          </a:p>
          <a:p>
            <a:pPr lvl="2"/>
            <a:r>
              <a:rPr lang="en-US" dirty="0" smtClean="0"/>
              <a:t>This is a temp file so you can view your project folder inside visual studio</a:t>
            </a:r>
          </a:p>
          <a:p>
            <a:pPr lvl="1"/>
            <a:r>
              <a:rPr lang="en-US" dirty="0" smtClean="0"/>
              <a:t>Double click your .</a:t>
            </a:r>
            <a:r>
              <a:rPr lang="en-US" dirty="0" err="1" smtClean="0"/>
              <a:t>ucproj</a:t>
            </a:r>
            <a:r>
              <a:rPr lang="en-US" dirty="0" smtClean="0"/>
              <a:t> folder, and when visual studio opens you should see a new list of folders in your solution explorer window including your project’s folder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the new project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visual studio with your project loaded, right-click your project in the solution explorer and click on </a:t>
            </a:r>
            <a:r>
              <a:rPr lang="en-US" i="1" dirty="0" smtClean="0"/>
              <a:t>properties </a:t>
            </a:r>
            <a:r>
              <a:rPr lang="en-US" dirty="0" smtClean="0"/>
              <a:t>and go to these tabs</a:t>
            </a:r>
          </a:p>
          <a:p>
            <a:pPr lvl="1"/>
            <a:r>
              <a:rPr lang="en-US" dirty="0" smtClean="0"/>
              <a:t>General</a:t>
            </a:r>
          </a:p>
          <a:p>
            <a:pPr lvl="2"/>
            <a:r>
              <a:rPr lang="en-US" dirty="0" smtClean="0"/>
              <a:t>Set the UCC Path to </a:t>
            </a:r>
            <a:r>
              <a:rPr lang="en-US" i="1" dirty="0" smtClean="0"/>
              <a:t>C:\UDK\UDK-2012-01\Binaries\Win32\UDK.exe</a:t>
            </a:r>
          </a:p>
          <a:p>
            <a:pPr lvl="1"/>
            <a:r>
              <a:rPr lang="en-US" dirty="0" smtClean="0"/>
              <a:t>Debug</a:t>
            </a:r>
          </a:p>
          <a:p>
            <a:pPr lvl="2"/>
            <a:r>
              <a:rPr lang="en-US" dirty="0" smtClean="0"/>
              <a:t>Set the Start Game Executable to </a:t>
            </a:r>
            <a:r>
              <a:rPr lang="en-US" i="1" dirty="0" smtClean="0"/>
              <a:t>C:\UDK\UDK-2012-01\Binaries\Win32\UDK.exe</a:t>
            </a:r>
          </a:p>
          <a:p>
            <a:pPr lvl="2"/>
            <a:r>
              <a:rPr lang="en-US" dirty="0" smtClean="0"/>
              <a:t>A thing to note here is that there are some options you can set to make things easier for debugging, for now just set these</a:t>
            </a:r>
          </a:p>
          <a:p>
            <a:pPr lvl="3"/>
            <a:r>
              <a:rPr lang="en-US" dirty="0" smtClean="0"/>
              <a:t>Check </a:t>
            </a:r>
            <a:r>
              <a:rPr lang="en-US" i="1" dirty="0" smtClean="0"/>
              <a:t>Disable startup movies, and </a:t>
            </a:r>
          </a:p>
          <a:p>
            <a:pPr lvl="3"/>
            <a:r>
              <a:rPr lang="en-US" i="1" dirty="0" smtClean="0"/>
              <a:t>Force windowed mode</a:t>
            </a:r>
          </a:p>
          <a:p>
            <a:pPr lvl="1"/>
            <a:r>
              <a:rPr lang="en-US" dirty="0" smtClean="0"/>
              <a:t>Make sure to save your project after you’ve changed these properties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5529</TotalTime>
  <Words>4256</Words>
  <Application>Microsoft Office PowerPoint</Application>
  <PresentationFormat>On-screen Show (4:3)</PresentationFormat>
  <Paragraphs>452</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Unreal Script: An Introduction Parts 1 to 4</vt:lpstr>
      <vt:lpstr> 1. Environment Setup</vt:lpstr>
      <vt:lpstr>File Structure</vt:lpstr>
      <vt:lpstr>File Structure</vt:lpstr>
      <vt:lpstr>File Structure</vt:lpstr>
      <vt:lpstr>Project File Setup</vt:lpstr>
      <vt:lpstr>Project File Setup</vt:lpstr>
      <vt:lpstr>Project File Setup</vt:lpstr>
      <vt:lpstr>Configuring the new project</vt:lpstr>
      <vt:lpstr>Configuring the new project</vt:lpstr>
      <vt:lpstr>Configuring the new project</vt:lpstr>
      <vt:lpstr>Hello World</vt:lpstr>
      <vt:lpstr>Hello World</vt:lpstr>
      <vt:lpstr>Hello World</vt:lpstr>
      <vt:lpstr>Hello world</vt:lpstr>
      <vt:lpstr>Hello world</vt:lpstr>
      <vt:lpstr>Hello World</vt:lpstr>
      <vt:lpstr>Hello World</vt:lpstr>
      <vt:lpstr>Compile your project</vt:lpstr>
      <vt:lpstr>Compile your project</vt:lpstr>
      <vt:lpstr>Source Control</vt:lpstr>
      <vt:lpstr>Source Control</vt:lpstr>
      <vt:lpstr>Source Control</vt:lpstr>
      <vt:lpstr>Putting it all together</vt:lpstr>
      <vt:lpstr>2. Language Overview</vt:lpstr>
      <vt:lpstr>Unreal Script features</vt:lpstr>
      <vt:lpstr>Unreal Script features</vt:lpstr>
      <vt:lpstr>Unreal Script features</vt:lpstr>
      <vt:lpstr>Variable Declaration</vt:lpstr>
      <vt:lpstr>Common Datatypes</vt:lpstr>
      <vt:lpstr>Strings</vt:lpstr>
      <vt:lpstr>Common Datatypes</vt:lpstr>
      <vt:lpstr>Common Datatypes</vt:lpstr>
      <vt:lpstr>Type casting</vt:lpstr>
      <vt:lpstr>Function definition</vt:lpstr>
      <vt:lpstr>Struct Declaration</vt:lpstr>
      <vt:lpstr>Uscript Control Structures</vt:lpstr>
      <vt:lpstr>Uscript Control Structures</vt:lpstr>
      <vt:lpstr>Uscript Control Structures</vt:lpstr>
      <vt:lpstr>Uscript classes</vt:lpstr>
      <vt:lpstr>Uscript classes</vt:lpstr>
      <vt:lpstr>Default properties</vt:lpstr>
      <vt:lpstr>Default properties</vt:lpstr>
      <vt:lpstr>Section 2 Summary</vt:lpstr>
      <vt:lpstr>3. Kismet</vt:lpstr>
      <vt:lpstr>Connect Uscript to Kismet</vt:lpstr>
      <vt:lpstr>Connect Uscript to Kismet</vt:lpstr>
      <vt:lpstr>Connect Uscript to Kismet</vt:lpstr>
      <vt:lpstr>Uscript to Kismet</vt:lpstr>
      <vt:lpstr>Uscript to Kismet</vt:lpstr>
      <vt:lpstr>Uscript to Kismet</vt:lpstr>
      <vt:lpstr>Uscript to Kismet</vt:lpstr>
      <vt:lpstr>Uscript to kismet</vt:lpstr>
      <vt:lpstr>Kismet</vt:lpstr>
      <vt:lpstr>Kismet</vt:lpstr>
      <vt:lpstr>4. Debugging</vt:lpstr>
      <vt:lpstr>Debugging</vt:lpstr>
      <vt:lpstr>Debugging</vt:lpstr>
      <vt:lpstr>Debugging</vt:lpstr>
      <vt:lpstr>Debugging</vt:lpstr>
      <vt:lpstr>Debugging</vt:lpstr>
      <vt:lpstr>Debugging</vt:lpstr>
      <vt:lpstr>Use the `LOG!</vt:lpstr>
      <vt:lpstr>Common errors</vt:lpstr>
      <vt:lpstr>Common errors</vt:lpstr>
      <vt:lpstr>Common Errors</vt:lpstr>
      <vt:lpstr>Common Errors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Unreal Script: An Introduction</dc:title>
  <dc:creator>William Wallace I</dc:creator>
  <cp:lastModifiedBy>bmaxim</cp:lastModifiedBy>
  <cp:revision>1291</cp:revision>
  <dcterms:created xsi:type="dcterms:W3CDTF">2012-05-16T12:38:32Z</dcterms:created>
  <dcterms:modified xsi:type="dcterms:W3CDTF">2013-02-13T01:34:10Z</dcterms:modified>
</cp:coreProperties>
</file>