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3" r:id="rId3"/>
    <p:sldId id="377" r:id="rId4"/>
    <p:sldId id="378" r:id="rId5"/>
    <p:sldId id="365" r:id="rId6"/>
    <p:sldId id="366" r:id="rId7"/>
    <p:sldId id="257" r:id="rId8"/>
    <p:sldId id="258" r:id="rId9"/>
    <p:sldId id="259" r:id="rId10"/>
    <p:sldId id="260" r:id="rId11"/>
    <p:sldId id="359" r:id="rId12"/>
    <p:sldId id="360" r:id="rId13"/>
    <p:sldId id="369" r:id="rId14"/>
    <p:sldId id="370" r:id="rId15"/>
    <p:sldId id="371" r:id="rId16"/>
    <p:sldId id="372" r:id="rId17"/>
    <p:sldId id="373" r:id="rId18"/>
    <p:sldId id="374" r:id="rId19"/>
    <p:sldId id="338" r:id="rId20"/>
    <p:sldId id="261" r:id="rId21"/>
    <p:sldId id="341" r:id="rId22"/>
    <p:sldId id="262" r:id="rId23"/>
    <p:sldId id="357" r:id="rId24"/>
    <p:sldId id="356" r:id="rId25"/>
    <p:sldId id="263" r:id="rId26"/>
    <p:sldId id="339" r:id="rId27"/>
    <p:sldId id="265" r:id="rId28"/>
    <p:sldId id="362" r:id="rId29"/>
    <p:sldId id="266" r:id="rId30"/>
    <p:sldId id="353" r:id="rId31"/>
    <p:sldId id="364" r:id="rId32"/>
    <p:sldId id="375" r:id="rId33"/>
    <p:sldId id="376" r:id="rId34"/>
    <p:sldId id="379" r:id="rId35"/>
    <p:sldId id="355" r:id="rId36"/>
    <p:sldId id="358" r:id="rId37"/>
    <p:sldId id="367" r:id="rId38"/>
    <p:sldId id="368" r:id="rId39"/>
    <p:sldId id="380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pPr>
              <a:defRPr/>
            </a:pPr>
            <a:fld id="{7C520F54-0748-4E5E-AFC9-A3DEF7E5FEBD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C136D791-E354-4624-87C8-E37FFFBCC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056614-B0C5-4E38-A1BE-EAC55A0B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72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437F0B58-746A-4711-8B90-AAFF15F3BA98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91CBF5E3-D970-40CF-8CD9-3F7EDC7D44AF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C23B6F0B-260A-44ED-8472-9DD23AAB5ABE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B641BD56-A613-4144-B787-AF71786199D0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DDCE2E9C-22E8-42CD-A1D3-163A5B684D21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8E8D63FB-2F77-4B66-A56D-CD7B6DFCEAA8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81579BE9-D461-4C0E-801A-60EDF6C9F5A3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351C83AA-7339-40EF-B13B-C5E3CD799BC2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D69A6579-96EB-4583-8570-C9439337F8C3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1EBA-048C-4CB5-B9EE-938E35EF4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66B4-C00A-45AA-9084-9A39E2DAE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DC395-86B1-49E6-A466-B2B3AD4E6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7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D4E3-56DD-4D2E-908E-9711EFA32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0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C264-7869-4986-B129-FDBA37E20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4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D92D-5A45-421D-9E79-946E0A4C9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59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014-48CB-4DDA-A88B-6A9CD7E03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6A01-37DC-4233-9140-334A03BED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183F-F7CC-4F47-B78B-39D6F02A7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7B787-0496-41DA-A1EF-DBA17E54A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B3DC-CB3E-40F9-8033-A00BB1A33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7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E09809-51F6-4168-8076-8A31C97B0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4A564A-BBDB-4F07-857D-6BDE63EDAA64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User Experience Design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Bruce R. Maxim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2400" dirty="0" smtClean="0"/>
              <a:t>CIS 487/587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UM-Dearborn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801D60-79A4-4658-A4C2-660BF19A19E8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Technical Usability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is not a matter of opinion or a list of things you are supposed to do</a:t>
            </a:r>
          </a:p>
          <a:p>
            <a:pPr eaLnBrk="1" hangingPunct="1"/>
            <a:r>
              <a:rPr lang="en-US" altLang="en-US"/>
              <a:t>Usability means easy to learn and easy to use</a:t>
            </a:r>
          </a:p>
          <a:p>
            <a:pPr eaLnBrk="1" hangingPunct="1"/>
            <a:r>
              <a:rPr lang="en-US" altLang="en-US"/>
              <a:t>If a system is hard to learn or hard to use, customers will eventually switch to other products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What is happening here?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9219" name="Picture 4" descr="vw usab tour080523_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9"/>
          <a:stretch>
            <a:fillRect/>
          </a:stretch>
        </p:blipFill>
        <p:spPr bwMode="auto">
          <a:xfrm>
            <a:off x="0" y="1371600"/>
            <a:ext cx="9144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What should the player do?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9" b="11304"/>
          <a:stretch>
            <a:fillRect/>
          </a:stretch>
        </p:blipFill>
        <p:spPr bwMode="auto">
          <a:xfrm>
            <a:off x="0" y="1371600"/>
            <a:ext cx="91440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hutterstock_752578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 descr="video_mentor_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8991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Guiding the Player</a:t>
            </a:r>
            <a:endParaRPr lang="en-US" altLang="en-US" sz="1800" b="0" smtClean="0"/>
          </a:p>
        </p:txBody>
      </p:sp>
      <p:sp>
        <p:nvSpPr>
          <p:cNvPr id="512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en-US" altLang="en-US" sz="2800" dirty="0" smtClean="0"/>
              <a:t>The more you work on a game, the more you internalize its systems and levels</a:t>
            </a:r>
          </a:p>
          <a:p>
            <a:pPr eaLnBrk="1"/>
            <a:r>
              <a:rPr lang="en-US" altLang="en-US" sz="2800" dirty="0" smtClean="0"/>
              <a:t>However, a new player won't have any of that knowledge</a:t>
            </a:r>
          </a:p>
          <a:p>
            <a:pPr eaLnBrk="1"/>
            <a:r>
              <a:rPr lang="en-US" altLang="en-US" sz="2800" dirty="0" smtClean="0"/>
              <a:t>You must ensure that players who have never seen your game before intuitively understand it</a:t>
            </a:r>
          </a:p>
          <a:p>
            <a:pPr eaLnBrk="1"/>
            <a:r>
              <a:rPr lang="en-US" altLang="en-US" sz="2800" dirty="0" smtClean="0"/>
              <a:t>This requires careful, sometimes invisible guidance</a:t>
            </a:r>
          </a:p>
        </p:txBody>
      </p:sp>
      <p:sp>
        <p:nvSpPr>
          <p:cNvPr id="6150" name="Rectangle 5"/>
          <p:cNvSpPr>
            <a:spLocks/>
          </p:cNvSpPr>
          <p:nvPr/>
        </p:nvSpPr>
        <p:spPr bwMode="auto">
          <a:xfrm>
            <a:off x="8361363" y="6461125"/>
            <a:ext cx="319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1pPr>
            <a:lvl2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2pPr>
            <a:lvl3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3pPr>
            <a:lvl4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4pPr>
            <a:lvl5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5pPr>
            <a:lvl6pPr marL="4968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6pPr>
            <a:lvl7pPr marL="9540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7pPr>
            <a:lvl8pPr marL="14112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8pPr>
            <a:lvl9pPr marL="18684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9pPr>
          </a:lstStyle>
          <a:p>
            <a:pPr marL="0" indent="0" algn="r" eaLnBrk="1"/>
            <a:fld id="{7814FC7A-A193-47CE-895C-4C9CA1D7FA49}" type="slidenum">
              <a:rPr lang="en-US" altLang="en-US" sz="1200" b="1">
                <a:solidFill>
                  <a:srgbClr val="FFFFFF"/>
                </a:solidFill>
                <a:latin typeface="Arial Black" pitchFamily="34" charset="0"/>
                <a:sym typeface="Arial Black" pitchFamily="34" charset="0"/>
              </a:rPr>
              <a:pPr marL="0" indent="0" algn="r" eaLnBrk="1"/>
              <a:t>13</a:t>
            </a:fld>
            <a:endParaRPr lang="en-US" altLang="en-US">
              <a:latin typeface="Arial Black" pitchFamily="34" charset="0"/>
              <a:sym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hutterstock_752578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 descr="video_mentor_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8991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Methods of Direct Guidance</a:t>
            </a:r>
            <a:endParaRPr lang="en-US" altLang="en-US" sz="1800" b="0" smtClean="0"/>
          </a:p>
        </p:txBody>
      </p:sp>
      <p:sp>
        <p:nvSpPr>
          <p:cNvPr id="614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en-US" altLang="en-US" sz="2800" dirty="0" smtClean="0"/>
              <a:t>Instructions (wordy and boring)</a:t>
            </a:r>
          </a:p>
          <a:p>
            <a:pPr lvl="1" eaLnBrk="1"/>
            <a:r>
              <a:rPr lang="en-US" altLang="en-US" sz="2400" dirty="0" smtClean="0"/>
              <a:t>Process Improvement Game</a:t>
            </a:r>
          </a:p>
          <a:p>
            <a:pPr eaLnBrk="1"/>
            <a:r>
              <a:rPr lang="en-US" altLang="en-US" sz="2800" dirty="0" smtClean="0"/>
              <a:t>Call to Action (game tells play what to do)</a:t>
            </a:r>
          </a:p>
          <a:p>
            <a:pPr lvl="1" eaLnBrk="1"/>
            <a:r>
              <a:rPr lang="en-US" altLang="en-US" sz="2400" dirty="0" smtClean="0"/>
              <a:t>Legend of Zelda</a:t>
            </a:r>
          </a:p>
          <a:p>
            <a:pPr eaLnBrk="1"/>
            <a:r>
              <a:rPr lang="en-US" altLang="en-US" sz="2800" dirty="0" smtClean="0"/>
              <a:t>Map or Guidance System (mindless play)</a:t>
            </a:r>
          </a:p>
          <a:p>
            <a:pPr lvl="1" eaLnBrk="1"/>
            <a:r>
              <a:rPr lang="en-US" altLang="en-US" sz="2400" dirty="0" smtClean="0"/>
              <a:t>Grand Theft Auto</a:t>
            </a:r>
          </a:p>
          <a:p>
            <a:pPr eaLnBrk="1"/>
            <a:r>
              <a:rPr lang="en-US" altLang="en-US" sz="2800" dirty="0" smtClean="0"/>
              <a:t>Pop-Ups (distracting)</a:t>
            </a:r>
          </a:p>
          <a:p>
            <a:pPr lvl="1" eaLnBrk="1"/>
            <a:r>
              <a:rPr lang="en-US" altLang="en-US" sz="2400" dirty="0" smtClean="0"/>
              <a:t>Assassin’s Creed</a:t>
            </a:r>
          </a:p>
          <a:p>
            <a:pPr eaLnBrk="1"/>
            <a:endParaRPr lang="en-US" altLang="en-US" dirty="0" smtClean="0"/>
          </a:p>
        </p:txBody>
      </p:sp>
      <p:sp>
        <p:nvSpPr>
          <p:cNvPr id="7174" name="Rectangle 5"/>
          <p:cNvSpPr>
            <a:spLocks/>
          </p:cNvSpPr>
          <p:nvPr/>
        </p:nvSpPr>
        <p:spPr bwMode="auto">
          <a:xfrm>
            <a:off x="8361363" y="6461125"/>
            <a:ext cx="319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1pPr>
            <a:lvl2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2pPr>
            <a:lvl3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3pPr>
            <a:lvl4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4pPr>
            <a:lvl5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5pPr>
            <a:lvl6pPr marL="4968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6pPr>
            <a:lvl7pPr marL="9540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7pPr>
            <a:lvl8pPr marL="14112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8pPr>
            <a:lvl9pPr marL="18684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9pPr>
          </a:lstStyle>
          <a:p>
            <a:pPr marL="0" indent="0" algn="r" eaLnBrk="1"/>
            <a:fld id="{614DCC34-1092-4E6B-A581-D071D1CE1D1F}" type="slidenum">
              <a:rPr lang="en-US" altLang="en-US" sz="1200" b="1">
                <a:solidFill>
                  <a:srgbClr val="FFFFFF"/>
                </a:solidFill>
                <a:latin typeface="Arial Black" pitchFamily="34" charset="0"/>
                <a:sym typeface="Arial Black" pitchFamily="34" charset="0"/>
              </a:rPr>
              <a:pPr marL="0" indent="0" algn="r" eaLnBrk="1"/>
              <a:t>14</a:t>
            </a:fld>
            <a:endParaRPr lang="en-US" altLang="en-US">
              <a:latin typeface="Arial Black" pitchFamily="34" charset="0"/>
              <a:sym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Direct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4911B4-4AE5-4E78-A8A4-AE786E9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z="2800" dirty="0"/>
              <a:t>What forms of direct guidance are you using in your 2D game?</a:t>
            </a:r>
          </a:p>
          <a:p>
            <a:pPr marL="0" indent="0" eaLnBrk="1">
              <a:buNone/>
              <a:defRPr/>
            </a:pPr>
            <a:endParaRPr lang="en-US" sz="2800" dirty="0"/>
          </a:p>
          <a:p>
            <a:pPr eaLnBrk="1">
              <a:defRPr/>
            </a:pPr>
            <a:r>
              <a:rPr lang="en-US" sz="2800" dirty="0"/>
              <a:t>How </a:t>
            </a:r>
            <a:r>
              <a:rPr lang="en-US" sz="2800" dirty="0" smtClean="0"/>
              <a:t>can you </a:t>
            </a:r>
            <a:r>
              <a:rPr lang="en-US" sz="2800" dirty="0"/>
              <a:t>tell if they are </a:t>
            </a:r>
            <a:r>
              <a:rPr lang="en-US" sz="2800" dirty="0" smtClean="0"/>
              <a:t>working in your 2D game?</a:t>
            </a:r>
            <a:endParaRPr lang="en-US" sz="2800" dirty="0"/>
          </a:p>
          <a:p>
            <a:pPr marL="750888" lvl="1" indent="-254000" eaLnBrk="1">
              <a:spcBef>
                <a:spcPts val="500"/>
              </a:spcBef>
              <a:buFontTx/>
              <a:buChar char="–"/>
              <a:defRPr/>
            </a:pPr>
            <a:endParaRPr lang="en-US" sz="2400" dirty="0"/>
          </a:p>
          <a:p>
            <a:pPr eaLnBrk="1">
              <a:defRPr/>
            </a:pPr>
            <a:r>
              <a:rPr lang="en-US" altLang="en-US" sz="2800" dirty="0"/>
              <a:t>How will you know your direct guidance is failing</a:t>
            </a:r>
            <a:r>
              <a:rPr lang="en-US" altLang="en-US" sz="2800" dirty="0" smtClean="0"/>
              <a:t>?</a:t>
            </a:r>
            <a:endParaRPr lang="en-US" altLang="en-US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hutterstock_752578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 descr="video_mentor_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8991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Indirect Guidance</a:t>
            </a:r>
            <a:endParaRPr lang="en-US" altLang="en-US" sz="1800" b="0" smtClean="0"/>
          </a:p>
        </p:txBody>
      </p:sp>
      <p:sp>
        <p:nvSpPr>
          <p:cNvPr id="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Constraints (players given explicit choices)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Menus listing choices</a:t>
            </a:r>
          </a:p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Goals (given or chosen by player)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err="1">
                <a:solidFill>
                  <a:srgbClr val="000000"/>
                </a:solidFill>
              </a:rPr>
              <a:t>Mindcraft</a:t>
            </a:r>
            <a:r>
              <a:rPr lang="en-US" altLang="en-US" sz="2400" dirty="0">
                <a:solidFill>
                  <a:srgbClr val="000000"/>
                </a:solidFill>
              </a:rPr>
              <a:t> – player can craft to get out of </a:t>
            </a:r>
            <a:r>
              <a:rPr lang="en-US" altLang="en-US" sz="2400" dirty="0" smtClean="0">
                <a:solidFill>
                  <a:srgbClr val="000000"/>
                </a:solidFill>
              </a:rPr>
              <a:t>danger</a:t>
            </a:r>
          </a:p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Physical Interface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Rumble strips in racing games</a:t>
            </a:r>
          </a:p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Visual Design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Light, camera, breadcrumbs, landmarks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8361363" y="6461125"/>
            <a:ext cx="319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1pPr>
            <a:lvl2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2pPr>
            <a:lvl3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3pPr>
            <a:lvl4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4pPr>
            <a:lvl5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5pPr>
            <a:lvl6pPr marL="4968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6pPr>
            <a:lvl7pPr marL="9540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7pPr>
            <a:lvl8pPr marL="14112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8pPr>
            <a:lvl9pPr marL="18684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9pPr>
          </a:lstStyle>
          <a:p>
            <a:pPr marL="0" indent="0" algn="r" eaLnBrk="1"/>
            <a:fld id="{863396C2-AA65-48C0-A436-4FBF3F6B8DDA}" type="slidenum">
              <a:rPr lang="en-US" altLang="en-US" sz="1200" b="1">
                <a:solidFill>
                  <a:srgbClr val="FFFFFF"/>
                </a:solidFill>
                <a:latin typeface="Arial Black" pitchFamily="34" charset="0"/>
                <a:sym typeface="Arial Black" pitchFamily="34" charset="0"/>
              </a:rPr>
              <a:pPr marL="0" indent="0" algn="r" eaLnBrk="1"/>
              <a:t>16</a:t>
            </a:fld>
            <a:endParaRPr lang="en-US" altLang="en-US">
              <a:latin typeface="Arial Black" pitchFamily="34" charset="0"/>
              <a:sym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hutterstock_752578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 descr="video_mentor_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8991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Indirect Guidance</a:t>
            </a:r>
            <a:endParaRPr lang="en-US" altLang="en-US" sz="1800" b="0" smtClean="0"/>
          </a:p>
        </p:txBody>
      </p:sp>
      <p:sp>
        <p:nvSpPr>
          <p:cNvPr id="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Audio Design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Music and sound effects</a:t>
            </a:r>
          </a:p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Player Avatar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Avatar characteristics may influence player actions (give her a sword she wants to hit things)</a:t>
            </a:r>
          </a:p>
          <a:p>
            <a:pPr marL="439738" eaLnBrk="1">
              <a:spcBef>
                <a:spcPts val="5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Non-Player Characters</a:t>
            </a:r>
          </a:p>
          <a:p>
            <a:pPr marL="839788" lvl="1" eaLnBrk="1">
              <a:spcBef>
                <a:spcPts val="500"/>
              </a:spcBef>
            </a:pPr>
            <a:r>
              <a:rPr lang="en-US" altLang="en-US" sz="2000" b="0" dirty="0" smtClean="0">
                <a:solidFill>
                  <a:srgbClr val="000000"/>
                </a:solidFill>
              </a:rPr>
              <a:t>Modeling behavior for player, emotional connections, 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8361363" y="6461125"/>
            <a:ext cx="319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1pPr>
            <a:lvl2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2pPr>
            <a:lvl3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3pPr>
            <a:lvl4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4pPr>
            <a:lvl5pPr defTabSz="584200"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5pPr>
            <a:lvl6pPr marL="4968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6pPr>
            <a:lvl7pPr marL="9540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7pPr>
            <a:lvl8pPr marL="14112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8pPr>
            <a:lvl9pPr marL="1868488" indent="1371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defRPr>
            </a:lvl9pPr>
          </a:lstStyle>
          <a:p>
            <a:pPr marL="0" indent="0" algn="r" eaLnBrk="1"/>
            <a:fld id="{863396C2-AA65-48C0-A436-4FBF3F6B8DDA}" type="slidenum">
              <a:rPr lang="en-US" altLang="en-US" sz="1200" b="1">
                <a:solidFill>
                  <a:srgbClr val="FFFFFF"/>
                </a:solidFill>
                <a:latin typeface="Arial Black" pitchFamily="34" charset="0"/>
                <a:sym typeface="Arial Black" pitchFamily="34" charset="0"/>
              </a:rPr>
              <a:pPr marL="0" indent="0" algn="r" eaLnBrk="1"/>
              <a:t>17</a:t>
            </a:fld>
            <a:endParaRPr lang="en-US" altLang="en-US">
              <a:latin typeface="Arial Black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44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Indirect Guidance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en-US" sz="2800" dirty="0" smtClean="0"/>
              <a:t>Write down the types of indirect guidance you are using in your 2D game?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Constraints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Goals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Physical Interface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Visual Design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Audio Design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Player Avatar</a:t>
            </a:r>
          </a:p>
          <a:p>
            <a:pPr marL="750888" lvl="1" indent="-254000" eaLnBrk="1">
              <a:spcBef>
                <a:spcPts val="5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Non-Player Characters</a:t>
            </a:r>
            <a:endParaRPr lang="en-US" altLang="en-US" sz="2400" dirty="0" smtClean="0"/>
          </a:p>
          <a:p>
            <a:pPr eaLnBrk="1"/>
            <a:r>
              <a:rPr lang="en-US" altLang="en-US" sz="2800" dirty="0" smtClean="0"/>
              <a:t>How will you know if they are w</a:t>
            </a:r>
            <a:r>
              <a:rPr lang="en-US" altLang="en-US" dirty="0" smtClean="0"/>
              <a:t>orking?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23888"/>
            <a:ext cx="3657600" cy="5651500"/>
          </a:xfrm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C4382B-A16F-4983-B61E-0C5BED19574E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914400"/>
            <a:ext cx="5203825" cy="5429250"/>
          </a:xfrm>
        </p:spPr>
      </p:pic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 eaLnBrk="1" hangingPunct="1"/>
            <a:fld id="{C15CF022-5C8A-44BF-80E0-1F1FD7E61B3B}" type="slidenum">
              <a:rPr lang="en-US" altLang="en-US" sz="1400" smtClean="0"/>
              <a:pPr eaLnBrk="1" hangingPunct="1"/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4F34D0-B30D-440D-A149-C94FA51D6057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Developing Usable Games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out the entertainment goal</a:t>
            </a:r>
          </a:p>
          <a:p>
            <a:pPr lvl="1" eaLnBrk="1" hangingPunct="1"/>
            <a:r>
              <a:rPr lang="en-US" altLang="en-US"/>
              <a:t>What makes the game entertaining?</a:t>
            </a:r>
          </a:p>
          <a:p>
            <a:pPr lvl="1" eaLnBrk="1" hangingPunct="1"/>
            <a:r>
              <a:rPr lang="en-US" altLang="en-US"/>
              <a:t>What needs to be difficult to make it fun?</a:t>
            </a:r>
          </a:p>
          <a:p>
            <a:pPr eaLnBrk="1" hangingPunct="1"/>
            <a:r>
              <a:rPr lang="en-US" altLang="en-US"/>
              <a:t>Identify difficulties that are not part of the entertainment goal and “fix” them using standard usability design concepts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077200" cy="5486400"/>
          </a:xfrm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738F04-2569-4EDC-8E11-FF013827008E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7EA8C-F3A6-4DDD-9585-280DA70CEC07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Usability Design Process - 1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 a task analysis</a:t>
            </a:r>
          </a:p>
          <a:p>
            <a:pPr lvl="1" eaLnBrk="1" hangingPunct="1"/>
            <a:r>
              <a:rPr lang="en-US" altLang="en-US"/>
              <a:t>What does the user need to do?</a:t>
            </a:r>
          </a:p>
          <a:p>
            <a:pPr lvl="1" eaLnBrk="1" hangingPunct="1"/>
            <a:r>
              <a:rPr lang="en-US" altLang="en-US"/>
              <a:t>Identify what the user really wants to do (goals not commands)</a:t>
            </a:r>
          </a:p>
          <a:p>
            <a:pPr eaLnBrk="1" hangingPunct="1"/>
            <a:r>
              <a:rPr lang="en-US" altLang="en-US"/>
              <a:t>Choose system functions to support then user’s task</a:t>
            </a:r>
          </a:p>
          <a:p>
            <a:pPr lvl="1" eaLnBrk="1" hangingPunct="1"/>
            <a:r>
              <a:rPr lang="en-US" altLang="en-US"/>
              <a:t>How can the system help the user do the task? (not always obvious)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(users) </a:t>
            </a:r>
            <a:r>
              <a:rPr lang="en-US" altLang="en-US" i="1" dirty="0"/>
              <a:t>goals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60563"/>
            <a:ext cx="7543800" cy="3067050"/>
          </a:xfrm>
        </p:spPr>
        <p:txBody>
          <a:bodyPr/>
          <a:lstStyle/>
          <a:p>
            <a:pPr lvl="1"/>
            <a:r>
              <a:rPr lang="en-US" altLang="en-US"/>
              <a:t>Buy a pair of (virtual) high heels</a:t>
            </a:r>
          </a:p>
          <a:p>
            <a:pPr lvl="1"/>
            <a:r>
              <a:rPr lang="en-US" altLang="en-US"/>
              <a:t>Learn how to ...</a:t>
            </a:r>
          </a:p>
          <a:p>
            <a:pPr lvl="1"/>
            <a:r>
              <a:rPr lang="en-US" altLang="en-US"/>
              <a:t>Have a good time</a:t>
            </a:r>
          </a:p>
          <a:p>
            <a:pPr lvl="1"/>
            <a:r>
              <a:rPr lang="en-US" altLang="en-US"/>
              <a:t>Meet other people</a:t>
            </a:r>
          </a:p>
          <a:p>
            <a:pPr lvl="2">
              <a:buFontTx/>
              <a:buNone/>
            </a:pPr>
            <a:r>
              <a:rPr lang="en-US" altLang="en-US"/>
              <a:t>etc. ...</a:t>
            </a:r>
          </a:p>
          <a:p>
            <a:pPr lvl="1">
              <a:buFont typeface="Wingdings 2" pitchFamily="-80" charset="2"/>
              <a:buNone/>
            </a:pPr>
            <a:endParaRPr lang="en-US" alt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Examples of (business) goals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6000"/>
            <a:ext cx="6629400" cy="3428999"/>
          </a:xfrm>
        </p:spPr>
        <p:txBody>
          <a:bodyPr/>
          <a:lstStyle/>
          <a:p>
            <a:pPr lvl="1"/>
            <a:r>
              <a:rPr lang="en-US" altLang="en-US" dirty="0"/>
              <a:t>Sell stuff</a:t>
            </a:r>
          </a:p>
          <a:p>
            <a:pPr lvl="1"/>
            <a:r>
              <a:rPr lang="en-US" altLang="en-US" dirty="0"/>
              <a:t>Teach visitors something</a:t>
            </a:r>
          </a:p>
          <a:p>
            <a:pPr lvl="1"/>
            <a:r>
              <a:rPr lang="en-US" altLang="en-US" dirty="0"/>
              <a:t>Keep people in my building</a:t>
            </a:r>
          </a:p>
          <a:p>
            <a:pPr lvl="1"/>
            <a:r>
              <a:rPr lang="en-US" altLang="en-US" dirty="0"/>
              <a:t>Present a brand favorably to visitors</a:t>
            </a:r>
          </a:p>
          <a:p>
            <a:pPr lvl="1"/>
            <a:r>
              <a:rPr lang="en-US" altLang="en-US" dirty="0"/>
              <a:t>Change their attitude</a:t>
            </a:r>
          </a:p>
          <a:p>
            <a:pPr lvl="1">
              <a:buFont typeface="Wingdings 2" pitchFamily="-80" charset="2"/>
              <a:buNone/>
            </a:pPr>
            <a:r>
              <a:rPr lang="en-US" altLang="en-US" dirty="0"/>
              <a:t>	etc. ...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84F499-38C7-40FC-A0C7-8BB204152CB4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Usability Design Process - 2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Set usability targets (e.g. learn basics in 15 minutes)</a:t>
            </a:r>
          </a:p>
          <a:p>
            <a:pPr eaLnBrk="1" hangingPunct="1"/>
            <a:r>
              <a:rPr lang="en-US" altLang="en-US" sz="2800"/>
              <a:t>Choose initial design for chosen functionality</a:t>
            </a:r>
          </a:p>
          <a:p>
            <a:pPr lvl="1" eaLnBrk="1" hangingPunct="1"/>
            <a:r>
              <a:rPr lang="en-US" altLang="en-US" sz="2400"/>
              <a:t>Ease of learning, speed, accuracy</a:t>
            </a:r>
          </a:p>
          <a:p>
            <a:pPr lvl="1" eaLnBrk="1" hangingPunct="1"/>
            <a:r>
              <a:rPr lang="en-US" altLang="en-US" sz="2400"/>
              <a:t>Usability guidelines</a:t>
            </a:r>
          </a:p>
          <a:p>
            <a:pPr eaLnBrk="1" hangingPunct="1"/>
            <a:r>
              <a:rPr lang="en-US" altLang="en-US" sz="2800"/>
              <a:t>Evaluate usability of the design</a:t>
            </a:r>
          </a:p>
          <a:p>
            <a:pPr eaLnBrk="1" hangingPunct="1"/>
            <a:r>
              <a:rPr lang="en-US" altLang="en-US" sz="2800"/>
              <a:t>Correct problems and repeat evaluation until no more problems identified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533400"/>
            <a:ext cx="7900987" cy="5748338"/>
          </a:xfrm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F1687C-CF80-457C-9224-646D266A99D4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39FCE5-5D57-4C43-BA8F-31F8E0A9E9C1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Principles of Good Design</a:t>
            </a:r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and action alternatives are visible</a:t>
            </a:r>
          </a:p>
          <a:p>
            <a:pPr eaLnBrk="1" hangingPunct="1"/>
            <a:r>
              <a:rPr lang="en-US" altLang="en-US"/>
              <a:t>Conceptual model is consistent with system image</a:t>
            </a:r>
          </a:p>
          <a:p>
            <a:pPr eaLnBrk="1" hangingPunct="1"/>
            <a:r>
              <a:rPr lang="en-US" altLang="en-US"/>
              <a:t>Interface should include mappings that reveal relationships among task stages</a:t>
            </a:r>
          </a:p>
          <a:p>
            <a:pPr eaLnBrk="1" hangingPunct="1"/>
            <a:r>
              <a:rPr lang="en-US" altLang="en-US"/>
              <a:t>User should receive continuous feedback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purpose here?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12291" name="Picture 3" descr="vwusabilitytour080526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/>
          <a:stretch>
            <a:fillRect/>
          </a:stretch>
        </p:blipFill>
        <p:spPr bwMode="auto">
          <a:xfrm>
            <a:off x="0" y="1371600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127C0B-B767-4F2A-A3AE-239EF2E22237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Where is failure likely as users try to accomplish task goals?</a:t>
            </a:r>
            <a:endParaRPr lang="en-US" alt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Users form inadequate goals</a:t>
            </a:r>
          </a:p>
          <a:p>
            <a:pPr eaLnBrk="1" hangingPunct="1"/>
            <a:r>
              <a:rPr lang="en-US" altLang="en-US" sz="2800"/>
              <a:t>Users fail to find the correct interface object due to poor labeling</a:t>
            </a:r>
          </a:p>
          <a:p>
            <a:pPr eaLnBrk="1" hangingPunct="1"/>
            <a:r>
              <a:rPr lang="en-US" altLang="en-US" sz="2800"/>
              <a:t>Users might not know how to specify or execute a desired action</a:t>
            </a:r>
          </a:p>
          <a:p>
            <a:pPr eaLnBrk="1" hangingPunct="1"/>
            <a:r>
              <a:rPr lang="en-US" altLang="en-US" sz="2800"/>
              <a:t>Users receive poor feedback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>
            <a:extLst>
              <a:ext uri="{FF2B5EF4-FFF2-40B4-BE49-F238E27FC236}">
                <a16:creationId xmlns="" xmlns:a16="http://schemas.microsoft.com/office/drawing/2014/main" id="{699B24D9-3ECF-4584-8F8E-EA720B5492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4EC42D-F7E5-4901-A548-2B7C118F4044}" type="datetime1">
              <a:rPr lang="en-US" altLang="en-US" sz="1400"/>
              <a:pPr eaLnBrk="1" hangingPunct="1"/>
              <a:t>10/10/2017</a:t>
            </a:fld>
            <a:endParaRPr lang="en-US" altLang="en-US" sz="1400"/>
          </a:p>
        </p:txBody>
      </p:sp>
      <p:sp>
        <p:nvSpPr>
          <p:cNvPr id="4099" name="Slide Number Placeholder 5">
            <a:extLst>
              <a:ext uri="{FF2B5EF4-FFF2-40B4-BE49-F238E27FC236}">
                <a16:creationId xmlns="" xmlns:a16="http://schemas.microsoft.com/office/drawing/2014/main" id="{87A176B7-866E-4D60-A379-5A2769BE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20DE83-535C-4C2B-8C8A-6DC19F636326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E8234646-A800-4914-B799-AF19090D6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Ambience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="" xmlns:a16="http://schemas.microsoft.com/office/drawing/2014/main" id="{AA867135-EB56-4C93-AEAD-9C2615F97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Everything that contributes to the innate look and feel of a 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Touch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Ambience all about figuring out how to tell a story without full motion videos or cut-scenes</a:t>
            </a:r>
          </a:p>
        </p:txBody>
      </p:sp>
    </p:spTree>
    <p:extLst>
      <p:ext uri="{BB962C8B-B14F-4D97-AF65-F5344CB8AC3E}">
        <p14:creationId xmlns:p14="http://schemas.microsoft.com/office/powerpoint/2010/main" val="77733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Goal is to Fulfill User Expectations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60563"/>
            <a:ext cx="8001000" cy="3943350"/>
          </a:xfrm>
        </p:spPr>
        <p:txBody>
          <a:bodyPr/>
          <a:lstStyle/>
          <a:p>
            <a:r>
              <a:rPr lang="en-US" altLang="en-US" sz="2800" dirty="0"/>
              <a:t>Something that looks like an avatar ...</a:t>
            </a:r>
            <a:br>
              <a:rPr lang="en-US" altLang="en-US" sz="2800" dirty="0"/>
            </a:br>
            <a:r>
              <a:rPr lang="en-US" altLang="en-US" sz="2800" dirty="0"/>
              <a:t>... should behave like an avatar</a:t>
            </a:r>
          </a:p>
          <a:p>
            <a:r>
              <a:rPr lang="en-US" altLang="en-US" sz="2800" dirty="0"/>
              <a:t>Something that looks like a car ...                    ... should behave like a car</a:t>
            </a:r>
          </a:p>
          <a:p>
            <a:r>
              <a:rPr lang="en-US" altLang="en-US" sz="2800" dirty="0"/>
              <a:t>However, do not micromanage the activity</a:t>
            </a:r>
          </a:p>
          <a:p>
            <a:r>
              <a:rPr lang="en-US" altLang="en-US" sz="2800" dirty="0"/>
              <a:t>And don’t overdo “creativity” in the UX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Make it simple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Tell your users, what you want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Tell your users, what they can </a:t>
            </a:r>
            <a:r>
              <a:rPr lang="en-US" altLang="en-US" dirty="0"/>
              <a:t>expect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3600" dirty="0"/>
              <a:t>What are your expectations here?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11267" name="Picture 3" descr="vwusabilitytour080526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>
            <a:fillRect/>
          </a:stretch>
        </p:blipFill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8267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>
            <a:extLst>
              <a:ext uri="{FF2B5EF4-FFF2-40B4-BE49-F238E27FC236}">
                <a16:creationId xmlns="" xmlns:a16="http://schemas.microsoft.com/office/drawing/2014/main" id="{DD0E0DA7-CCF6-4452-B913-7BFEAFC8E3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A04608-F5A2-47C6-8E95-AF6F11C4C2E7}" type="datetime1">
              <a:rPr lang="en-US" altLang="en-US" sz="1400"/>
              <a:pPr eaLnBrk="1" hangingPunct="1"/>
              <a:t>10/10/2017</a:t>
            </a:fld>
            <a:endParaRPr lang="en-US" altLang="en-US" sz="1400"/>
          </a:p>
        </p:txBody>
      </p:sp>
      <p:sp>
        <p:nvSpPr>
          <p:cNvPr id="8195" name="Slide Number Placeholder 5">
            <a:extLst>
              <a:ext uri="{FF2B5EF4-FFF2-40B4-BE49-F238E27FC236}">
                <a16:creationId xmlns="" xmlns:a16="http://schemas.microsoft.com/office/drawing/2014/main" id="{F5C8F011-A666-4ADF-AF09-A222935F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169307-6B2E-4ADA-8E6C-E877E9A37E9C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8196" name="Rectangle 2">
            <a:extLst>
              <a:ext uri="{FF2B5EF4-FFF2-40B4-BE49-F238E27FC236}">
                <a16:creationId xmlns="" xmlns:a16="http://schemas.microsoft.com/office/drawing/2014/main" id="{F45DCB54-57B9-4C37-93D6-CDC245AD4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Interface – 1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="" xmlns:a16="http://schemas.microsoft.com/office/drawing/2014/main" id="{21805FBA-9D59-4E68-8AB2-786524F01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Game interfaces should not interfere with the player’s game </a:t>
            </a:r>
            <a:r>
              <a:rPr lang="en-US" altLang="en-US" sz="2800" dirty="0" smtClean="0"/>
              <a:t>experience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A good user interface is easy to learn and easy to use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 </a:t>
            </a:r>
            <a:r>
              <a:rPr lang="en-US" altLang="en-US" sz="2800" dirty="0"/>
              <a:t>realistic user interface mirrors controls familiar to players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76895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="" xmlns:a16="http://schemas.microsoft.com/office/drawing/2014/main" id="{99D2D424-4269-42E9-A195-D9F04CA120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E31A03-1B6E-4D8C-B389-E34E29D244F6}" type="datetime1">
              <a:rPr lang="en-US" altLang="en-US" sz="1400"/>
              <a:pPr eaLnBrk="1" hangingPunct="1"/>
              <a:t>10/10/2017</a:t>
            </a:fld>
            <a:endParaRPr lang="en-US" altLang="en-US" sz="1400"/>
          </a:p>
        </p:txBody>
      </p:sp>
      <p:sp>
        <p:nvSpPr>
          <p:cNvPr id="9219" name="Slide Number Placeholder 5">
            <a:extLst>
              <a:ext uri="{FF2B5EF4-FFF2-40B4-BE49-F238E27FC236}">
                <a16:creationId xmlns="" xmlns:a16="http://schemas.microsoft.com/office/drawing/2014/main" id="{52383206-1FB8-47CA-A47A-687B2605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5971A3-EF9A-479D-BD1B-893DD78A45A3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="" xmlns:a16="http://schemas.microsoft.com/office/drawing/2014/main" id="{7AEAC31B-2337-44ED-963A-D34406A59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Interface - 2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="" xmlns:a16="http://schemas.microsoft.com/office/drawing/2014/main" id="{C6CCBE11-BBD1-4C08-A0EC-20208F534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Game controls should not intrude into the game </a:t>
            </a:r>
            <a:r>
              <a:rPr lang="en-US" altLang="en-US" sz="2800" dirty="0" smtClean="0"/>
              <a:t>display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Game controls can be designed so that they are context sensitive and “second” guess what the player want to do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Alternatively </a:t>
            </a:r>
            <a:r>
              <a:rPr lang="en-US" altLang="en-US" sz="2800" dirty="0"/>
              <a:t>the “guess” for control behavior could be based on what the player has done in the past</a:t>
            </a:r>
          </a:p>
        </p:txBody>
      </p:sp>
    </p:spTree>
    <p:extLst>
      <p:ext uri="{BB962C8B-B14F-4D97-AF65-F5344CB8AC3E}">
        <p14:creationId xmlns:p14="http://schemas.microsoft.com/office/powerpoint/2010/main" val="3757745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Draw a sketch of the user interface of the main screen of your 2D as it exists now.</a:t>
            </a:r>
          </a:p>
          <a:p>
            <a:r>
              <a:rPr lang="en-US" sz="2800" dirty="0" smtClean="0"/>
              <a:t>Draw a sketch of a HUD-less version of the interface of your 2D game</a:t>
            </a:r>
          </a:p>
          <a:p>
            <a:r>
              <a:rPr lang="en-US" sz="2800" dirty="0" smtClean="0"/>
              <a:t>Write down how you plan to communicate the HUD information from the current user interface in the HUD-less version</a:t>
            </a:r>
          </a:p>
          <a:p>
            <a:r>
              <a:rPr lang="en-US" sz="2800" dirty="0" smtClean="0"/>
              <a:t>If your original game was HUD-less design a version of using a HUD instead.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2D4E3-56DD-4D2E-908E-9711EFA32F1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4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of Thumb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60563"/>
            <a:ext cx="7543800" cy="4162425"/>
          </a:xfrm>
        </p:spPr>
        <p:txBody>
          <a:bodyPr/>
          <a:lstStyle/>
          <a:p>
            <a:r>
              <a:rPr lang="en-US" altLang="en-US"/>
              <a:t>Design for the Avatar, not for a human!</a:t>
            </a:r>
          </a:p>
          <a:p>
            <a:r>
              <a:rPr lang="en-US" altLang="en-US"/>
              <a:t>Do walk-throughs often!</a:t>
            </a:r>
          </a:p>
          <a:p>
            <a:r>
              <a:rPr lang="en-US" altLang="en-US"/>
              <a:t>Do fly-throughs, too!</a:t>
            </a:r>
          </a:p>
          <a:p>
            <a:r>
              <a:rPr lang="en-US" altLang="en-US"/>
              <a:t>Always make clear: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Where am I?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What can I do here?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Where can I go from here?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Where have I been?</a:t>
            </a:r>
          </a:p>
          <a:p>
            <a:r>
              <a:rPr lang="en-US" altLang="en-US"/>
              <a:t>Billboards are not necessarily evil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UX Testing Principles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60562"/>
            <a:ext cx="8229600" cy="4135437"/>
          </a:xfrm>
        </p:spPr>
        <p:txBody>
          <a:bodyPr/>
          <a:lstStyle/>
          <a:p>
            <a:pPr lvl="1"/>
            <a:r>
              <a:rPr lang="en-US" altLang="en-US" dirty="0"/>
              <a:t>You are Not the Audience!</a:t>
            </a:r>
          </a:p>
          <a:p>
            <a:pPr lvl="1"/>
            <a:r>
              <a:rPr lang="en-US" altLang="en-US" dirty="0"/>
              <a:t>Test early </a:t>
            </a:r>
          </a:p>
          <a:p>
            <a:pPr lvl="1"/>
            <a:r>
              <a:rPr lang="en-US" altLang="en-US" dirty="0"/>
              <a:t>Test often</a:t>
            </a:r>
          </a:p>
          <a:p>
            <a:pPr lvl="1"/>
            <a:r>
              <a:rPr lang="en-US" altLang="en-US" dirty="0"/>
              <a:t>Design test cases as you implement user stories</a:t>
            </a:r>
          </a:p>
          <a:p>
            <a:pPr lvl="1"/>
            <a:r>
              <a:rPr lang="en-US" altLang="en-US" dirty="0"/>
              <a:t>Use real users for your tests</a:t>
            </a:r>
          </a:p>
          <a:p>
            <a:pPr lvl="1"/>
            <a:r>
              <a:rPr lang="en-US" altLang="en-US" dirty="0"/>
              <a:t>Recruit them from your target audience</a:t>
            </a:r>
          </a:p>
          <a:p>
            <a:pPr lvl="1"/>
            <a:r>
              <a:rPr lang="en-US" altLang="en-US" dirty="0"/>
              <a:t>Believe your test results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4E330-A9C7-489D-9186-58F2B6728791}" type="slidenum">
              <a:rPr lang="en-US" altLang="en-US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Nokia Top 10</a:t>
            </a:r>
            <a:br>
              <a:rPr lang="en-US" altLang="en-US" sz="4000" smtClean="0"/>
            </a:br>
            <a:r>
              <a:rPr lang="en-US" altLang="en-US" sz="4000" smtClean="0"/>
              <a:t>Usability Recommendations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Provide a clear menu structure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Simplicity is key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Provide help when needed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Be relentlessly consistent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Don’t waste the user’s time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smtClean="0"/>
              <a:t>Allow user to skip introduction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smtClean="0"/>
              <a:t>Do not require re-entry of data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Use natural controls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9F0FD-C0CE-45C0-9D48-03096D12F83A}" type="slidenum">
              <a:rPr lang="en-US" altLang="en-US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Nokia Top 10</a:t>
            </a:r>
            <a:br>
              <a:rPr lang="en-US" altLang="en-US" sz="4000" smtClean="0"/>
            </a:br>
            <a:r>
              <a:rPr lang="en-US" altLang="en-US" sz="4000" smtClean="0"/>
              <a:t>Usability Recommendations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mtClean="0"/>
              <a:t>Enable save and pause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altLang="en-US" smtClean="0"/>
              <a:t>Conform to real-world expectations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Realistic physics model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altLang="en-US" smtClean="0"/>
              <a:t>Go easy on sound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Use for feedback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Allow it to be turned off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Make game playable with sound off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altLang="en-US" smtClean="0"/>
              <a:t>Implement a high score list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Write down three questions you want answered by the play testers of your 2D game paper prototype next week.</a:t>
            </a:r>
          </a:p>
          <a:p>
            <a:endParaRPr lang="en-US" sz="2800" dirty="0"/>
          </a:p>
          <a:p>
            <a:r>
              <a:rPr lang="en-US" sz="2800" dirty="0" smtClean="0"/>
              <a:t>Write a script you want your testers to follow to help you answer these questions about </a:t>
            </a:r>
            <a:r>
              <a:rPr lang="en-US" sz="2800" smtClean="0"/>
              <a:t>your game design.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2D4E3-56DD-4D2E-908E-9711EFA32F1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0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>
            <a:extLst>
              <a:ext uri="{FF2B5EF4-FFF2-40B4-BE49-F238E27FC236}">
                <a16:creationId xmlns="" xmlns:a16="http://schemas.microsoft.com/office/drawing/2014/main" id="{51B89B30-25B5-44FE-864D-AD22B13815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2898E5-1BAC-4BDC-AC08-B432A559AA94}" type="datetime1">
              <a:rPr lang="en-US" altLang="en-US" sz="1400"/>
              <a:pPr eaLnBrk="1" hangingPunct="1"/>
              <a:t>10/10/2017</a:t>
            </a:fld>
            <a:endParaRPr lang="en-US" altLang="en-US" sz="1400"/>
          </a:p>
        </p:txBody>
      </p:sp>
      <p:sp>
        <p:nvSpPr>
          <p:cNvPr id="7171" name="Slide Number Placeholder 5">
            <a:extLst>
              <a:ext uri="{FF2B5EF4-FFF2-40B4-BE49-F238E27FC236}">
                <a16:creationId xmlns="" xmlns:a16="http://schemas.microsoft.com/office/drawing/2014/main" id="{ADA286AE-3D0F-465A-BBEF-F6B4AA50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15797D-491C-4C05-B6D4-917020CA20BC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="" xmlns:a16="http://schemas.microsoft.com/office/drawing/2014/main" id="{91A6E585-55D5-41F3-A80F-8E13B8ABA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Touch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="" xmlns:a16="http://schemas.microsoft.com/office/drawing/2014/main" id="{6369A6F1-2DA0-4A01-AA50-77883B569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Touch refers to the game developers’ handling of the </a:t>
            </a:r>
            <a:r>
              <a:rPr lang="en-US" altLang="en-US" sz="2800" dirty="0" smtClean="0"/>
              <a:t>game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It is important to convey the physical feeling of the game environment from the player’s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90013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061FF-0EA4-443E-AA44-B9FF9CD8CC9F}" type="slidenum">
              <a:rPr lang="en-US" altLang="en-US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Establishing Focus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it about your game that makes it compelling?</a:t>
            </a:r>
          </a:p>
          <a:p>
            <a:pPr eaLnBrk="1" hangingPunct="1"/>
            <a:r>
              <a:rPr lang="en-US" altLang="en-US" dirty="0" smtClean="0"/>
              <a:t>What is your game trying to accomplish?</a:t>
            </a:r>
          </a:p>
          <a:p>
            <a:pPr eaLnBrk="1" hangingPunct="1"/>
            <a:r>
              <a:rPr lang="en-US" altLang="en-US" dirty="0" smtClean="0"/>
              <a:t>What sort of emotions is your game trying to evoke in the player?</a:t>
            </a:r>
          </a:p>
          <a:p>
            <a:pPr eaLnBrk="1" hangingPunct="1"/>
            <a:r>
              <a:rPr lang="en-US" altLang="en-US" dirty="0" smtClean="0"/>
              <a:t>What should the player take away from your game?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7ADB2-0138-4CA0-868D-5C61F9F04711}" type="slidenum">
              <a:rPr lang="en-US" altLang="en-US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Establishing Focus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should your 2D game be unique?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is it different from other 2D games?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What sort of control should the player have over your 2D world?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Note: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Answers to these question should be one page long.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You want every team member to carry these answers around in their head during development.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423F1-0298-432C-A526-AA2A531474CE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Desirable Properties for </a:t>
            </a:r>
            <a:br>
              <a:rPr lang="en-US" altLang="en-US" sz="4000"/>
            </a:br>
            <a:r>
              <a:rPr lang="en-US" altLang="en-US" sz="4000"/>
              <a:t>Game User Interfaces</a:t>
            </a:r>
            <a:r>
              <a:rPr lang="en-US" altLang="en-US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Attractiveness</a:t>
            </a:r>
          </a:p>
          <a:p>
            <a:pPr lvl="1" eaLnBrk="1" hangingPunct="1"/>
            <a:r>
              <a:rPr lang="en-US" altLang="en-US" sz="2400"/>
              <a:t>Graphics, sound, animation, etc.</a:t>
            </a:r>
          </a:p>
          <a:p>
            <a:pPr eaLnBrk="1" hangingPunct="1"/>
            <a:r>
              <a:rPr lang="en-US" altLang="en-US" sz="2800"/>
              <a:t>Usability</a:t>
            </a:r>
          </a:p>
          <a:p>
            <a:pPr lvl="1" eaLnBrk="1" hangingPunct="1"/>
            <a:r>
              <a:rPr lang="en-US" altLang="en-US" sz="2400"/>
              <a:t>Easy to learn</a:t>
            </a:r>
          </a:p>
          <a:p>
            <a:pPr lvl="1" eaLnBrk="1" hangingPunct="1"/>
            <a:r>
              <a:rPr lang="en-US" altLang="en-US" sz="2400"/>
              <a:t>Easy to use</a:t>
            </a:r>
          </a:p>
          <a:p>
            <a:pPr lvl="1" eaLnBrk="1" hangingPunct="1"/>
            <a:r>
              <a:rPr lang="en-US" altLang="en-US" sz="2400"/>
              <a:t>Related to playability</a:t>
            </a:r>
          </a:p>
          <a:p>
            <a:pPr eaLnBrk="1" hangingPunct="1"/>
            <a:r>
              <a:rPr lang="en-US" altLang="en-US" sz="2800"/>
              <a:t>Usability is no longer an art and there are technical solutions to usability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F83931-70C6-4400-BCD5-CDB5B4110191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vs Fun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is less productive if software is really hard to use</a:t>
            </a:r>
          </a:p>
          <a:p>
            <a:pPr eaLnBrk="1" hangingPunct="1"/>
            <a:r>
              <a:rPr lang="en-US" altLang="en-US"/>
              <a:t>Games are not fun unless some difficulty is involved</a:t>
            </a:r>
          </a:p>
          <a:p>
            <a:pPr eaLnBrk="1" hangingPunct="1"/>
            <a:r>
              <a:rPr lang="en-US" altLang="en-US"/>
              <a:t>A button marked “solve the problem”</a:t>
            </a:r>
          </a:p>
          <a:p>
            <a:pPr lvl="1" eaLnBrk="1" hangingPunct="1"/>
            <a:r>
              <a:rPr lang="en-US" altLang="en-US"/>
              <a:t>Great for work</a:t>
            </a:r>
          </a:p>
          <a:p>
            <a:pPr lvl="1" eaLnBrk="1" hangingPunct="1"/>
            <a:r>
              <a:rPr lang="en-US" altLang="en-US"/>
              <a:t>Worst possible game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5F314C-A9E6-43EA-A592-1A5295711987}" type="slidenum">
              <a:rPr lang="en-US" altLang="en-US" sz="1400" smtClean="0">
                <a:latin typeface="Times New Roman" pitchFamily="-80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itchFamily="-80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Wrong Ideas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Usability is not an issue for games, they are supposed to be challenging</a:t>
            </a:r>
          </a:p>
          <a:p>
            <a:pPr eaLnBrk="1" hangingPunct="1"/>
            <a:r>
              <a:rPr lang="en-US" altLang="en-US" dirty="0"/>
              <a:t>User can do whatever they want in games, so there are no goals</a:t>
            </a:r>
          </a:p>
          <a:p>
            <a:pPr eaLnBrk="1" hangingPunct="1"/>
            <a:r>
              <a:rPr lang="en-US" altLang="en-US" dirty="0"/>
              <a:t>If sales are good the UX must be OK</a:t>
            </a:r>
          </a:p>
          <a:p>
            <a:pPr eaLnBrk="1" hangingPunct="1"/>
            <a:r>
              <a:rPr lang="en-US" altLang="en-US" dirty="0"/>
              <a:t>No one is complaining, therefore there are no problems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1305</Words>
  <Application>Microsoft Office PowerPoint</Application>
  <PresentationFormat>On-screen Show (4:3)</PresentationFormat>
  <Paragraphs>247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User Experience Design</vt:lpstr>
      <vt:lpstr>PowerPoint Presentation</vt:lpstr>
      <vt:lpstr>Ambience</vt:lpstr>
      <vt:lpstr>Touch</vt:lpstr>
      <vt:lpstr>Establishing Focus</vt:lpstr>
      <vt:lpstr>Establishing Focus</vt:lpstr>
      <vt:lpstr>Desirable Properties for  Game User Interfaces </vt:lpstr>
      <vt:lpstr>Work vs Fun</vt:lpstr>
      <vt:lpstr>Wrong Ideas</vt:lpstr>
      <vt:lpstr>Technical Usability</vt:lpstr>
      <vt:lpstr> What is happening here? </vt:lpstr>
      <vt:lpstr> What should the player do? </vt:lpstr>
      <vt:lpstr>Guiding the Player</vt:lpstr>
      <vt:lpstr>Methods of Direct Guidance</vt:lpstr>
      <vt:lpstr>Direct Guidance</vt:lpstr>
      <vt:lpstr>Indirect Guidance</vt:lpstr>
      <vt:lpstr>Indirect Guidance</vt:lpstr>
      <vt:lpstr>Indirect Guidance</vt:lpstr>
      <vt:lpstr>PowerPoint Presentation</vt:lpstr>
      <vt:lpstr>Developing Usable Games</vt:lpstr>
      <vt:lpstr>PowerPoint Presentation</vt:lpstr>
      <vt:lpstr>Usability Design Process - 1</vt:lpstr>
      <vt:lpstr>Examples of (users) goals</vt:lpstr>
      <vt:lpstr>Examples of (business) goals</vt:lpstr>
      <vt:lpstr>Usability Design Process - 2</vt:lpstr>
      <vt:lpstr>PowerPoint Presentation</vt:lpstr>
      <vt:lpstr>Principles of Good Design</vt:lpstr>
      <vt:lpstr>What is the purpose here? </vt:lpstr>
      <vt:lpstr>Where is failure likely as users try to accomplish task goals?</vt:lpstr>
      <vt:lpstr>Goal is to Fulfill User Expectations</vt:lpstr>
      <vt:lpstr> What are your expectations here? </vt:lpstr>
      <vt:lpstr>Interface – 1</vt:lpstr>
      <vt:lpstr>Interface - 2</vt:lpstr>
      <vt:lpstr>Interface Design</vt:lpstr>
      <vt:lpstr>Rules of Thumb</vt:lpstr>
      <vt:lpstr>UX Testing Principles</vt:lpstr>
      <vt:lpstr>Nokia Top 10 Usability Recommendations</vt:lpstr>
      <vt:lpstr>Nokia Top 10 Usability Recommendations</vt:lpstr>
      <vt:lpstr>Plan for Next Week</vt:lpstr>
    </vt:vector>
  </TitlesOfParts>
  <Company>The University of Michigan - Dearborn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 Design</dc:title>
  <dc:creator>bmaxim</dc:creator>
  <cp:lastModifiedBy>bmaxim</cp:lastModifiedBy>
  <cp:revision>33</cp:revision>
  <cp:lastPrinted>2015-09-18T18:10:40Z</cp:lastPrinted>
  <dcterms:created xsi:type="dcterms:W3CDTF">2003-11-12T19:10:08Z</dcterms:created>
  <dcterms:modified xsi:type="dcterms:W3CDTF">2017-10-10T21:15:41Z</dcterms:modified>
</cp:coreProperties>
</file>