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p:sldMasterIdLst>
    <p:sldMasterId id="2147483648" r:id="rId1"/>
  </p:sldMasterIdLst>
  <p:notesMasterIdLst>
    <p:notesMasterId r:id="rId26"/>
  </p:notesMasterIdLst>
  <p:handoutMasterIdLst>
    <p:handoutMasterId r:id="rId27"/>
  </p:handout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 id="273" r:id="rId14"/>
    <p:sldId id="274" r:id="rId15"/>
    <p:sldId id="275" r:id="rId16"/>
    <p:sldId id="276" r:id="rId17"/>
    <p:sldId id="277" r:id="rId18"/>
    <p:sldId id="278" r:id="rId19"/>
    <p:sldId id="294" r:id="rId20"/>
    <p:sldId id="295" r:id="rId21"/>
    <p:sldId id="281" r:id="rId22"/>
    <p:sldId id="291" r:id="rId23"/>
    <p:sldId id="292" r:id="rId24"/>
    <p:sldId id="293" r:id="rId25"/>
  </p:sldIdLst>
  <p:sldSz cx="9144000" cy="6858000" type="screen4x3"/>
  <p:notesSz cx="7010400" cy="9296400"/>
  <p:defaultTextStyle>
    <a:defPPr>
      <a:defRPr lang="en-US"/>
    </a:defPPr>
    <a:lvl1pPr marL="39688" indent="-39688" algn="l" rtl="0" fontAlgn="base" hangingPunct="0">
      <a:spcBef>
        <a:spcPct val="0"/>
      </a:spcBef>
      <a:spcAft>
        <a:spcPct val="0"/>
      </a:spcAft>
      <a:defRPr kern="1200">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1pPr>
    <a:lvl2pPr marL="39688" indent="342900" algn="l" rtl="0" fontAlgn="base" hangingPunct="0">
      <a:spcBef>
        <a:spcPct val="0"/>
      </a:spcBef>
      <a:spcAft>
        <a:spcPct val="0"/>
      </a:spcAft>
      <a:defRPr kern="1200">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2pPr>
    <a:lvl3pPr marL="39688" indent="685800" algn="l" rtl="0" fontAlgn="base" hangingPunct="0">
      <a:spcBef>
        <a:spcPct val="0"/>
      </a:spcBef>
      <a:spcAft>
        <a:spcPct val="0"/>
      </a:spcAft>
      <a:defRPr kern="1200">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3pPr>
    <a:lvl4pPr marL="39688" indent="1028700" algn="l" rtl="0" fontAlgn="base" hangingPunct="0">
      <a:spcBef>
        <a:spcPct val="0"/>
      </a:spcBef>
      <a:spcAft>
        <a:spcPct val="0"/>
      </a:spcAft>
      <a:defRPr kern="1200">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4pPr>
    <a:lvl5pPr marL="39688" indent="1371600" algn="l" rtl="0" fontAlgn="base" hangingPunct="0">
      <a:spcBef>
        <a:spcPct val="0"/>
      </a:spcBef>
      <a:spcAft>
        <a:spcPct val="0"/>
      </a:spcAft>
      <a:defRPr kern="1200">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5pPr>
    <a:lvl6pPr marL="2286000" algn="l" defTabSz="914400" rtl="0" eaLnBrk="1" latinLnBrk="0" hangingPunct="1">
      <a:defRPr kern="1200">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6pPr>
    <a:lvl7pPr marL="2743200" algn="l" defTabSz="914400" rtl="0" eaLnBrk="1" latinLnBrk="0" hangingPunct="1">
      <a:defRPr kern="1200">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7pPr>
    <a:lvl8pPr marL="3200400" algn="l" defTabSz="914400" rtl="0" eaLnBrk="1" latinLnBrk="0" hangingPunct="1">
      <a:defRPr kern="1200">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8pPr>
    <a:lvl9pPr marL="3657600" algn="l" defTabSz="914400" rtl="0" eaLnBrk="1" latinLnBrk="0" hangingPunct="1">
      <a:defRPr kern="1200">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586" y="77"/>
      </p:cViewPr>
      <p:guideLst>
        <p:guide orient="horz" pos="2160"/>
        <p:guide pos="2880"/>
      </p:guideLst>
    </p:cSldViewPr>
  </p:slideViewPr>
  <p:notesTextViewPr>
    <p:cViewPr>
      <p:scale>
        <a:sx n="1" d="1"/>
        <a:sy n="1" d="1"/>
      </p:scale>
      <p:origin x="0" y="0"/>
    </p:cViewPr>
  </p:notesTextViewPr>
  <p:sorterViewPr>
    <p:cViewPr>
      <p:scale>
        <a:sx n="100" d="100"/>
        <a:sy n="100" d="100"/>
      </p:scale>
      <p:origin x="0" y="-320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B504D50-FE2E-4CF1-A2FC-9D58AFF29056}"/>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smtClean="0">
                <a:ea typeface="Helvetica" charset="0"/>
                <a:cs typeface="Helvetica" charset="0"/>
              </a:defRPr>
            </a:lvl1pPr>
          </a:lstStyle>
          <a:p>
            <a:pPr>
              <a:defRPr/>
            </a:pPr>
            <a:endParaRPr lang="en-US" dirty="0"/>
          </a:p>
        </p:txBody>
      </p:sp>
      <p:sp>
        <p:nvSpPr>
          <p:cNvPr id="3" name="Date Placeholder 2">
            <a:extLst>
              <a:ext uri="{FF2B5EF4-FFF2-40B4-BE49-F238E27FC236}">
                <a16:creationId xmlns:a16="http://schemas.microsoft.com/office/drawing/2014/main" id="{976A65F5-77FB-44A8-894F-A970724A9BEA}"/>
              </a:ext>
            </a:extLst>
          </p:cNvPr>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smtClean="0">
                <a:ea typeface="Helvetica" charset="0"/>
                <a:cs typeface="Helvetica" charset="0"/>
              </a:defRPr>
            </a:lvl1pPr>
          </a:lstStyle>
          <a:p>
            <a:pPr>
              <a:defRPr/>
            </a:pPr>
            <a:fld id="{FAE7AD0F-542C-470D-8AD6-8B32F918FFA3}" type="datetimeFigureOut">
              <a:rPr lang="en-US"/>
              <a:pPr>
                <a:defRPr/>
              </a:pPr>
              <a:t>9/10/2017</a:t>
            </a:fld>
            <a:endParaRPr lang="en-US" dirty="0"/>
          </a:p>
        </p:txBody>
      </p:sp>
      <p:sp>
        <p:nvSpPr>
          <p:cNvPr id="4" name="Footer Placeholder 3">
            <a:extLst>
              <a:ext uri="{FF2B5EF4-FFF2-40B4-BE49-F238E27FC236}">
                <a16:creationId xmlns:a16="http://schemas.microsoft.com/office/drawing/2014/main" id="{523B1226-1506-40D7-BB6B-0D96617C4968}"/>
              </a:ext>
            </a:extLst>
          </p:cNvPr>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smtClean="0">
                <a:ea typeface="Helvetica" charset="0"/>
                <a:cs typeface="Helvetica" charset="0"/>
              </a:defRPr>
            </a:lvl1pPr>
          </a:lstStyle>
          <a:p>
            <a:pPr>
              <a:defRPr/>
            </a:pPr>
            <a:endParaRPr lang="en-US" dirty="0"/>
          </a:p>
        </p:txBody>
      </p:sp>
      <p:sp>
        <p:nvSpPr>
          <p:cNvPr id="5" name="Slide Number Placeholder 4">
            <a:extLst>
              <a:ext uri="{FF2B5EF4-FFF2-40B4-BE49-F238E27FC236}">
                <a16:creationId xmlns:a16="http://schemas.microsoft.com/office/drawing/2014/main" id="{B375E28B-F245-40AC-B0E9-F0916B930A0D}"/>
              </a:ext>
            </a:extLst>
          </p:cNvPr>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8102F04E-9EB4-46A9-AC8F-F16D71C931B8}" type="slidenum">
              <a:rPr lang="en-US" altLang="en-US"/>
              <a:pPr/>
              <a:t>‹#›</a:t>
            </a:fld>
            <a:endParaRPr lang="en-US"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
            <a:extLst>
              <a:ext uri="{FF2B5EF4-FFF2-40B4-BE49-F238E27FC236}">
                <a16:creationId xmlns:a16="http://schemas.microsoft.com/office/drawing/2014/main" id="{8D1268C5-9DCC-43C0-94D1-9B3B4A2FD99A}"/>
              </a:ext>
            </a:extLst>
          </p:cNvPr>
          <p:cNvSpPr>
            <a:spLocks noGrp="1" noRot="1" noChangeAspect="1"/>
          </p:cNvSpPr>
          <p:nvPr>
            <p:ph type="sldImg"/>
          </p:nvPr>
        </p:nvSpPr>
        <p:spPr bwMode="auto">
          <a:xfrm>
            <a:off x="1181100" y="696913"/>
            <a:ext cx="4648200" cy="348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50" name="Rectangle 2">
            <a:extLst>
              <a:ext uri="{FF2B5EF4-FFF2-40B4-BE49-F238E27FC236}">
                <a16:creationId xmlns:a16="http://schemas.microsoft.com/office/drawing/2014/main" id="{0EF85AD6-C166-497F-BAF7-A61C0C24BED4}"/>
              </a:ext>
            </a:extLst>
          </p:cNvPr>
          <p:cNvSpPr>
            <a:spLocks noGrp="1"/>
          </p:cNvSpPr>
          <p:nvPr>
            <p:ph type="body" sz="quarter" idx="1"/>
          </p:nvPr>
        </p:nvSpPr>
        <p:spPr bwMode="auto">
          <a:xfrm>
            <a:off x="935038" y="4416425"/>
            <a:ext cx="5140325" cy="4183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bevel/>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noProof="0">
                <a:sym typeface="Lucida Grande" charset="0"/>
              </a:rPr>
              <a:t>Click to edit Master text styles</a:t>
            </a:r>
          </a:p>
          <a:p>
            <a:pPr lvl="1"/>
            <a:r>
              <a:rPr lang="en-US" altLang="en-US" noProof="0">
                <a:sym typeface="Lucida Grande" charset="0"/>
              </a:rPr>
              <a:t>Second level</a:t>
            </a:r>
          </a:p>
          <a:p>
            <a:pPr lvl="2"/>
            <a:r>
              <a:rPr lang="en-US" altLang="en-US" noProof="0">
                <a:sym typeface="Lucida Grande" charset="0"/>
              </a:rPr>
              <a:t>Third level</a:t>
            </a:r>
          </a:p>
          <a:p>
            <a:pPr lvl="3"/>
            <a:r>
              <a:rPr lang="en-US" altLang="en-US" noProof="0">
                <a:sym typeface="Lucida Grande" charset="0"/>
              </a:rPr>
              <a:t>Fourth level</a:t>
            </a:r>
          </a:p>
          <a:p>
            <a:pPr lvl="4"/>
            <a:r>
              <a:rPr lang="en-US" altLang="en-US" noProof="0">
                <a:sym typeface="Lucida Grande" charset="0"/>
              </a:rPr>
              <a:t>Fifth level</a:t>
            </a:r>
          </a:p>
        </p:txBody>
      </p:sp>
    </p:spTree>
  </p:cSld>
  <p:clrMap bg1="lt1" tx1="dk1" bg2="lt2" tx2="dk2" accent1="accent1" accent2="accent2" accent3="accent3" accent4="accent4" accent5="accent5" accent6="accent6" hlink="hlink" folHlink="folHlink"/>
  <p:notesStyle>
    <a:lvl1pPr algn="l" defTabSz="584200" rtl="0" eaLnBrk="0" fontAlgn="base" hangingPunct="0">
      <a:spcBef>
        <a:spcPct val="0"/>
      </a:spcBef>
      <a:spcAft>
        <a:spcPct val="0"/>
      </a:spcAft>
      <a:defRPr sz="2200" kern="1200">
        <a:solidFill>
          <a:srgbClr val="000000"/>
        </a:solidFill>
        <a:latin typeface="Lucida Grande" charset="0"/>
        <a:ea typeface="Lucida Grande" charset="0"/>
        <a:cs typeface="Lucida Grande" charset="0"/>
        <a:sym typeface="Lucida Grande" charset="0"/>
      </a:defRPr>
    </a:lvl1pPr>
    <a:lvl2pPr indent="228600" algn="l" defTabSz="584200" rtl="0" eaLnBrk="0" fontAlgn="base" hangingPunct="0">
      <a:spcBef>
        <a:spcPct val="0"/>
      </a:spcBef>
      <a:spcAft>
        <a:spcPct val="0"/>
      </a:spcAft>
      <a:defRPr sz="2200" kern="1200">
        <a:solidFill>
          <a:srgbClr val="000000"/>
        </a:solidFill>
        <a:latin typeface="Lucida Grande" charset="0"/>
        <a:ea typeface="Lucida Grande" charset="0"/>
        <a:cs typeface="Lucida Grande" charset="0"/>
        <a:sym typeface="Lucida Grande" charset="0"/>
      </a:defRPr>
    </a:lvl2pPr>
    <a:lvl3pPr indent="457200" algn="l" defTabSz="584200" rtl="0" eaLnBrk="0" fontAlgn="base" hangingPunct="0">
      <a:spcBef>
        <a:spcPct val="0"/>
      </a:spcBef>
      <a:spcAft>
        <a:spcPct val="0"/>
      </a:spcAft>
      <a:defRPr sz="2200" kern="1200">
        <a:solidFill>
          <a:srgbClr val="000000"/>
        </a:solidFill>
        <a:latin typeface="Lucida Grande" charset="0"/>
        <a:ea typeface="Lucida Grande" charset="0"/>
        <a:cs typeface="Lucida Grande" charset="0"/>
        <a:sym typeface="Lucida Grande" charset="0"/>
      </a:defRPr>
    </a:lvl3pPr>
    <a:lvl4pPr indent="685800" algn="l" defTabSz="584200" rtl="0" eaLnBrk="0" fontAlgn="base" hangingPunct="0">
      <a:spcBef>
        <a:spcPct val="0"/>
      </a:spcBef>
      <a:spcAft>
        <a:spcPct val="0"/>
      </a:spcAft>
      <a:defRPr sz="2200" kern="1200">
        <a:solidFill>
          <a:srgbClr val="000000"/>
        </a:solidFill>
        <a:latin typeface="Lucida Grande" charset="0"/>
        <a:ea typeface="Lucida Grande" charset="0"/>
        <a:cs typeface="Lucida Grande" charset="0"/>
        <a:sym typeface="Lucida Grande" charset="0"/>
      </a:defRPr>
    </a:lvl4pPr>
    <a:lvl5pPr indent="914400" algn="l" defTabSz="584200" rtl="0" eaLnBrk="0" fontAlgn="base" hangingPunct="0">
      <a:spcBef>
        <a:spcPct val="0"/>
      </a:spcBef>
      <a:spcAft>
        <a:spcPct val="0"/>
      </a:spcAft>
      <a:defRPr sz="2200" kern="1200">
        <a:solidFill>
          <a:srgbClr val="000000"/>
        </a:solidFill>
        <a:latin typeface="Lucida Grande" charset="0"/>
        <a:ea typeface="Lucida Grande" charset="0"/>
        <a:cs typeface="Lucida Grande" charset="0"/>
        <a:sym typeface="Lucida Grande"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a:extLst>
              <a:ext uri="{FF2B5EF4-FFF2-40B4-BE49-F238E27FC236}">
                <a16:creationId xmlns:a16="http://schemas.microsoft.com/office/drawing/2014/main" id="{00AEDA7D-0B9D-4748-9320-344D4E5D0ECB}"/>
              </a:ext>
            </a:extLst>
          </p:cNvPr>
          <p:cNvSpPr>
            <a:spLocks noGrp="1"/>
          </p:cNvSpPr>
          <p:nvPr>
            <p:ph type="sldNum" sz="quarter" idx="10"/>
          </p:nvPr>
        </p:nvSpPr>
        <p:spPr>
          <a:ln/>
        </p:spPr>
        <p:txBody>
          <a:bodyPr/>
          <a:lstStyle>
            <a:lvl1pPr>
              <a:defRPr/>
            </a:lvl1pPr>
          </a:lstStyle>
          <a:p>
            <a:fld id="{96120A74-A35B-4D37-9038-AD0673DE743D}" type="slidenum">
              <a:rPr lang="en-US" altLang="en-US"/>
              <a:pPr/>
              <a:t>‹#›</a:t>
            </a:fld>
            <a:endParaRPr lang="en-US" altLang="en-US" dirty="0"/>
          </a:p>
        </p:txBody>
      </p:sp>
    </p:spTree>
    <p:extLst>
      <p:ext uri="{BB962C8B-B14F-4D97-AF65-F5344CB8AC3E}">
        <p14:creationId xmlns:p14="http://schemas.microsoft.com/office/powerpoint/2010/main" val="1321269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BD1CAE6F-898A-4FE6-A33B-0C3D3F7D1801}"/>
              </a:ext>
            </a:extLst>
          </p:cNvPr>
          <p:cNvSpPr>
            <a:spLocks noGrp="1"/>
          </p:cNvSpPr>
          <p:nvPr>
            <p:ph type="sldNum" sz="quarter" idx="10"/>
          </p:nvPr>
        </p:nvSpPr>
        <p:spPr>
          <a:ln/>
        </p:spPr>
        <p:txBody>
          <a:bodyPr/>
          <a:lstStyle>
            <a:lvl1pPr>
              <a:defRPr/>
            </a:lvl1pPr>
          </a:lstStyle>
          <a:p>
            <a:fld id="{F15B4BA8-E2F5-4AB3-863A-23557EDE0827}" type="slidenum">
              <a:rPr lang="en-US" altLang="en-US"/>
              <a:pPr/>
              <a:t>‹#›</a:t>
            </a:fld>
            <a:endParaRPr lang="en-US" altLang="en-US" dirty="0"/>
          </a:p>
        </p:txBody>
      </p:sp>
    </p:spTree>
    <p:extLst>
      <p:ext uri="{BB962C8B-B14F-4D97-AF65-F5344CB8AC3E}">
        <p14:creationId xmlns:p14="http://schemas.microsoft.com/office/powerpoint/2010/main" val="3679057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1588"/>
            <a:ext cx="2247900" cy="63738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 y="1588"/>
            <a:ext cx="6591300" cy="63738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ADC1EA77-158E-42E7-A23A-775BDD4D8AC0}"/>
              </a:ext>
            </a:extLst>
          </p:cNvPr>
          <p:cNvSpPr>
            <a:spLocks noGrp="1"/>
          </p:cNvSpPr>
          <p:nvPr>
            <p:ph type="sldNum" sz="quarter" idx="10"/>
          </p:nvPr>
        </p:nvSpPr>
        <p:spPr>
          <a:ln/>
        </p:spPr>
        <p:txBody>
          <a:bodyPr/>
          <a:lstStyle>
            <a:lvl1pPr>
              <a:defRPr/>
            </a:lvl1pPr>
          </a:lstStyle>
          <a:p>
            <a:fld id="{37996548-9CD6-47CF-8403-2EFD7E1DD515}" type="slidenum">
              <a:rPr lang="en-US" altLang="en-US"/>
              <a:pPr/>
              <a:t>‹#›</a:t>
            </a:fld>
            <a:endParaRPr lang="en-US" altLang="en-US" dirty="0"/>
          </a:p>
        </p:txBody>
      </p:sp>
    </p:spTree>
    <p:extLst>
      <p:ext uri="{BB962C8B-B14F-4D97-AF65-F5344CB8AC3E}">
        <p14:creationId xmlns:p14="http://schemas.microsoft.com/office/powerpoint/2010/main" val="2620707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FB57D7AC-DA3D-42C1-BC13-2FAAA0692539}"/>
              </a:ext>
            </a:extLst>
          </p:cNvPr>
          <p:cNvSpPr>
            <a:spLocks noGrp="1"/>
          </p:cNvSpPr>
          <p:nvPr>
            <p:ph type="sldNum" sz="quarter" idx="10"/>
          </p:nvPr>
        </p:nvSpPr>
        <p:spPr>
          <a:ln/>
        </p:spPr>
        <p:txBody>
          <a:bodyPr/>
          <a:lstStyle>
            <a:lvl1pPr>
              <a:defRPr/>
            </a:lvl1pPr>
          </a:lstStyle>
          <a:p>
            <a:fld id="{752A1065-64B8-4942-9768-FE52405784C0}" type="slidenum">
              <a:rPr lang="en-US" altLang="en-US"/>
              <a:pPr/>
              <a:t>‹#›</a:t>
            </a:fld>
            <a:endParaRPr lang="en-US" altLang="en-US" dirty="0"/>
          </a:p>
        </p:txBody>
      </p:sp>
    </p:spTree>
    <p:extLst>
      <p:ext uri="{BB962C8B-B14F-4D97-AF65-F5344CB8AC3E}">
        <p14:creationId xmlns:p14="http://schemas.microsoft.com/office/powerpoint/2010/main" val="2571859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id="{21649EB0-3A1A-4545-891E-E3286638A00D}"/>
              </a:ext>
            </a:extLst>
          </p:cNvPr>
          <p:cNvSpPr>
            <a:spLocks noGrp="1"/>
          </p:cNvSpPr>
          <p:nvPr>
            <p:ph type="sldNum" sz="quarter" idx="10"/>
          </p:nvPr>
        </p:nvSpPr>
        <p:spPr>
          <a:ln/>
        </p:spPr>
        <p:txBody>
          <a:bodyPr/>
          <a:lstStyle>
            <a:lvl1pPr>
              <a:defRPr/>
            </a:lvl1pPr>
          </a:lstStyle>
          <a:p>
            <a:fld id="{64E6923A-FF85-49F9-8BC9-F5742F0D3F01}" type="slidenum">
              <a:rPr lang="en-US" altLang="en-US"/>
              <a:pPr/>
              <a:t>‹#›</a:t>
            </a:fld>
            <a:endParaRPr lang="en-US" altLang="en-US" dirty="0"/>
          </a:p>
        </p:txBody>
      </p:sp>
    </p:spTree>
    <p:extLst>
      <p:ext uri="{BB962C8B-B14F-4D97-AF65-F5344CB8AC3E}">
        <p14:creationId xmlns:p14="http://schemas.microsoft.com/office/powerpoint/2010/main" val="2192410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054100"/>
            <a:ext cx="4038600" cy="532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054100"/>
            <a:ext cx="4038600" cy="532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230A3C71-6718-4D58-B829-E9EA73E18396}"/>
              </a:ext>
            </a:extLst>
          </p:cNvPr>
          <p:cNvSpPr>
            <a:spLocks noGrp="1"/>
          </p:cNvSpPr>
          <p:nvPr>
            <p:ph type="sldNum" sz="quarter" idx="10"/>
          </p:nvPr>
        </p:nvSpPr>
        <p:spPr>
          <a:ln/>
        </p:spPr>
        <p:txBody>
          <a:bodyPr/>
          <a:lstStyle>
            <a:lvl1pPr>
              <a:defRPr/>
            </a:lvl1pPr>
          </a:lstStyle>
          <a:p>
            <a:fld id="{02381214-5B31-4EAB-A10D-C6BD67A0FCE0}" type="slidenum">
              <a:rPr lang="en-US" altLang="en-US"/>
              <a:pPr/>
              <a:t>‹#›</a:t>
            </a:fld>
            <a:endParaRPr lang="en-US" altLang="en-US" dirty="0"/>
          </a:p>
        </p:txBody>
      </p:sp>
    </p:spTree>
    <p:extLst>
      <p:ext uri="{BB962C8B-B14F-4D97-AF65-F5344CB8AC3E}">
        <p14:creationId xmlns:p14="http://schemas.microsoft.com/office/powerpoint/2010/main" val="3167226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035ABFE4-48BE-414E-A645-56BEA6D976B2}"/>
              </a:ext>
            </a:extLst>
          </p:cNvPr>
          <p:cNvSpPr>
            <a:spLocks noGrp="1"/>
          </p:cNvSpPr>
          <p:nvPr>
            <p:ph type="sldNum" sz="quarter" idx="10"/>
          </p:nvPr>
        </p:nvSpPr>
        <p:spPr>
          <a:ln/>
        </p:spPr>
        <p:txBody>
          <a:bodyPr/>
          <a:lstStyle>
            <a:lvl1pPr>
              <a:defRPr/>
            </a:lvl1pPr>
          </a:lstStyle>
          <a:p>
            <a:fld id="{59773F8F-A5E6-426A-95E9-50C9E7B0060E}" type="slidenum">
              <a:rPr lang="en-US" altLang="en-US"/>
              <a:pPr/>
              <a:t>‹#›</a:t>
            </a:fld>
            <a:endParaRPr lang="en-US" altLang="en-US" dirty="0"/>
          </a:p>
        </p:txBody>
      </p:sp>
    </p:spTree>
    <p:extLst>
      <p:ext uri="{BB962C8B-B14F-4D97-AF65-F5344CB8AC3E}">
        <p14:creationId xmlns:p14="http://schemas.microsoft.com/office/powerpoint/2010/main" val="3937755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0151CD80-9EC4-41AA-ACE4-AF1707248FCE}"/>
              </a:ext>
            </a:extLst>
          </p:cNvPr>
          <p:cNvSpPr>
            <a:spLocks noGrp="1"/>
          </p:cNvSpPr>
          <p:nvPr>
            <p:ph type="sldNum" sz="quarter" idx="10"/>
          </p:nvPr>
        </p:nvSpPr>
        <p:spPr>
          <a:ln/>
        </p:spPr>
        <p:txBody>
          <a:bodyPr/>
          <a:lstStyle>
            <a:lvl1pPr>
              <a:defRPr/>
            </a:lvl1pPr>
          </a:lstStyle>
          <a:p>
            <a:fld id="{9E577682-20B6-42AC-8981-80EE339A9B73}" type="slidenum">
              <a:rPr lang="en-US" altLang="en-US"/>
              <a:pPr/>
              <a:t>‹#›</a:t>
            </a:fld>
            <a:endParaRPr lang="en-US" altLang="en-US" dirty="0"/>
          </a:p>
        </p:txBody>
      </p:sp>
    </p:spTree>
    <p:extLst>
      <p:ext uri="{BB962C8B-B14F-4D97-AF65-F5344CB8AC3E}">
        <p14:creationId xmlns:p14="http://schemas.microsoft.com/office/powerpoint/2010/main" val="3345483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86468618-6A31-487C-A6EF-A6F816FC049E}"/>
              </a:ext>
            </a:extLst>
          </p:cNvPr>
          <p:cNvSpPr>
            <a:spLocks noGrp="1"/>
          </p:cNvSpPr>
          <p:nvPr>
            <p:ph type="sldNum" sz="quarter" idx="10"/>
          </p:nvPr>
        </p:nvSpPr>
        <p:spPr>
          <a:ln/>
        </p:spPr>
        <p:txBody>
          <a:bodyPr/>
          <a:lstStyle>
            <a:lvl1pPr>
              <a:defRPr/>
            </a:lvl1pPr>
          </a:lstStyle>
          <a:p>
            <a:fld id="{BD25EEDB-C1BB-45E6-879F-F766DFAA3B37}" type="slidenum">
              <a:rPr lang="en-US" altLang="en-US"/>
              <a:pPr/>
              <a:t>‹#›</a:t>
            </a:fld>
            <a:endParaRPr lang="en-US" altLang="en-US" dirty="0"/>
          </a:p>
        </p:txBody>
      </p:sp>
    </p:spTree>
    <p:extLst>
      <p:ext uri="{BB962C8B-B14F-4D97-AF65-F5344CB8AC3E}">
        <p14:creationId xmlns:p14="http://schemas.microsoft.com/office/powerpoint/2010/main" val="3782258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82BEB52D-AE61-4636-AC0D-7BA8AB3AB6A4}"/>
              </a:ext>
            </a:extLst>
          </p:cNvPr>
          <p:cNvSpPr>
            <a:spLocks noGrp="1"/>
          </p:cNvSpPr>
          <p:nvPr>
            <p:ph type="sldNum" sz="quarter" idx="10"/>
          </p:nvPr>
        </p:nvSpPr>
        <p:spPr>
          <a:ln/>
        </p:spPr>
        <p:txBody>
          <a:bodyPr/>
          <a:lstStyle>
            <a:lvl1pPr>
              <a:defRPr/>
            </a:lvl1pPr>
          </a:lstStyle>
          <a:p>
            <a:fld id="{83FBEF41-FE7E-4C08-968D-A842CE7355D9}" type="slidenum">
              <a:rPr lang="en-US" altLang="en-US"/>
              <a:pPr/>
              <a:t>‹#›</a:t>
            </a:fld>
            <a:endParaRPr lang="en-US" altLang="en-US" dirty="0"/>
          </a:p>
        </p:txBody>
      </p:sp>
    </p:spTree>
    <p:extLst>
      <p:ext uri="{BB962C8B-B14F-4D97-AF65-F5344CB8AC3E}">
        <p14:creationId xmlns:p14="http://schemas.microsoft.com/office/powerpoint/2010/main" val="2018100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Helvetic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00B10E33-1103-48AD-9402-4BEBE4C92C96}"/>
              </a:ext>
            </a:extLst>
          </p:cNvPr>
          <p:cNvSpPr>
            <a:spLocks noGrp="1"/>
          </p:cNvSpPr>
          <p:nvPr>
            <p:ph type="sldNum" sz="quarter" idx="10"/>
          </p:nvPr>
        </p:nvSpPr>
        <p:spPr>
          <a:ln/>
        </p:spPr>
        <p:txBody>
          <a:bodyPr/>
          <a:lstStyle>
            <a:lvl1pPr>
              <a:defRPr/>
            </a:lvl1pPr>
          </a:lstStyle>
          <a:p>
            <a:fld id="{A99C380C-D5B4-475A-9633-9355462A74D8}" type="slidenum">
              <a:rPr lang="en-US" altLang="en-US"/>
              <a:pPr/>
              <a:t>‹#›</a:t>
            </a:fld>
            <a:endParaRPr lang="en-US" altLang="en-US" dirty="0"/>
          </a:p>
        </p:txBody>
      </p:sp>
    </p:spTree>
    <p:extLst>
      <p:ext uri="{BB962C8B-B14F-4D97-AF65-F5344CB8AC3E}">
        <p14:creationId xmlns:p14="http://schemas.microsoft.com/office/powerpoint/2010/main" val="2812639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pic>
        <p:nvPicPr>
          <p:cNvPr id="1026" name="Picture 1" descr="shutterstock_75257899.png">
            <a:extLst>
              <a:ext uri="{FF2B5EF4-FFF2-40B4-BE49-F238E27FC236}">
                <a16:creationId xmlns:a16="http://schemas.microsoft.com/office/drawing/2014/main" id="{57C87826-03BD-4861-AC3C-6FE662EDEC4F}"/>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27" name="Picture 2" descr="video_mentor_bar.png">
            <a:extLst>
              <a:ext uri="{FF2B5EF4-FFF2-40B4-BE49-F238E27FC236}">
                <a16:creationId xmlns:a16="http://schemas.microsoft.com/office/drawing/2014/main" id="{ADD87AB2-0693-44A2-BA11-E9E4D6AEAC80}"/>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6388100"/>
            <a:ext cx="8991600"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8" name="Rectangle 3">
            <a:extLst>
              <a:ext uri="{FF2B5EF4-FFF2-40B4-BE49-F238E27FC236}">
                <a16:creationId xmlns:a16="http://schemas.microsoft.com/office/drawing/2014/main" id="{24DD09AA-F7B7-46A9-AD7E-E4796881BCBA}"/>
              </a:ext>
            </a:extLst>
          </p:cNvPr>
          <p:cNvSpPr>
            <a:spLocks noGrp="1"/>
          </p:cNvSpPr>
          <p:nvPr>
            <p:ph type="title"/>
          </p:nvPr>
        </p:nvSpPr>
        <p:spPr bwMode="auto">
          <a:xfrm>
            <a:off x="76200" y="1588"/>
            <a:ext cx="89916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p>
            <a:pPr lvl="0"/>
            <a:r>
              <a:rPr lang="en-US" altLang="en-US">
                <a:sym typeface="Helvetica" panose="020B0604020202020204" pitchFamily="34" charset="0"/>
              </a:rPr>
              <a:t>Click to edit Master title style</a:t>
            </a:r>
          </a:p>
        </p:txBody>
      </p:sp>
      <p:sp>
        <p:nvSpPr>
          <p:cNvPr id="1029" name="Rectangle 4">
            <a:extLst>
              <a:ext uri="{FF2B5EF4-FFF2-40B4-BE49-F238E27FC236}">
                <a16:creationId xmlns:a16="http://schemas.microsoft.com/office/drawing/2014/main" id="{A9BC15A1-8390-4E58-8464-3C44015E1E50}"/>
              </a:ext>
            </a:extLst>
          </p:cNvPr>
          <p:cNvSpPr>
            <a:spLocks noGrp="1"/>
          </p:cNvSpPr>
          <p:nvPr>
            <p:ph type="body" idx="1"/>
          </p:nvPr>
        </p:nvSpPr>
        <p:spPr bwMode="auto">
          <a:xfrm>
            <a:off x="457200" y="1054100"/>
            <a:ext cx="8229600" cy="532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lvl="0"/>
            <a:r>
              <a:rPr lang="en-US" altLang="en-US">
                <a:sym typeface="Helvetica" panose="020B0604020202020204" pitchFamily="34" charset="0"/>
              </a:rPr>
              <a:t>Click to edit Master text styles</a:t>
            </a:r>
          </a:p>
          <a:p>
            <a:pPr lvl="1"/>
            <a:r>
              <a:rPr lang="en-US" altLang="en-US">
                <a:sym typeface="Helvetica" panose="020B0604020202020204" pitchFamily="34" charset="0"/>
              </a:rPr>
              <a:t>Second level</a:t>
            </a:r>
          </a:p>
          <a:p>
            <a:pPr lvl="2"/>
            <a:r>
              <a:rPr lang="en-US" altLang="en-US">
                <a:sym typeface="Helvetica" panose="020B0604020202020204" pitchFamily="34" charset="0"/>
              </a:rPr>
              <a:t>Third level</a:t>
            </a:r>
          </a:p>
          <a:p>
            <a:pPr lvl="3"/>
            <a:r>
              <a:rPr lang="en-US" altLang="en-US">
                <a:sym typeface="Helvetica" panose="020B0604020202020204" pitchFamily="34" charset="0"/>
              </a:rPr>
              <a:t>Fourth level</a:t>
            </a:r>
          </a:p>
          <a:p>
            <a:pPr lvl="4"/>
            <a:r>
              <a:rPr lang="en-US" altLang="en-US">
                <a:sym typeface="Helvetica" panose="020B0604020202020204" pitchFamily="34" charset="0"/>
              </a:rPr>
              <a:t>Fifth level</a:t>
            </a:r>
          </a:p>
        </p:txBody>
      </p:sp>
      <p:sp>
        <p:nvSpPr>
          <p:cNvPr id="2" name="Rectangle 5">
            <a:extLst>
              <a:ext uri="{FF2B5EF4-FFF2-40B4-BE49-F238E27FC236}">
                <a16:creationId xmlns:a16="http://schemas.microsoft.com/office/drawing/2014/main" id="{750F8977-CB8C-4685-8B6E-52B2009DEF31}"/>
              </a:ext>
            </a:extLst>
          </p:cNvPr>
          <p:cNvSpPr>
            <a:spLocks noGrp="1"/>
          </p:cNvSpPr>
          <p:nvPr>
            <p:ph type="sldNum" sz="quarter" idx="2"/>
          </p:nvPr>
        </p:nvSpPr>
        <p:spPr bwMode="auto">
          <a:xfrm>
            <a:off x="8361363" y="6461125"/>
            <a:ext cx="319087"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0" tIns="0" rIns="0" bIns="0" numCol="1" anchor="t" anchorCtr="0" compatLnSpc="1">
            <a:prstTxWarp prst="textNoShape">
              <a:avLst/>
            </a:prstTxWarp>
          </a:bodyPr>
          <a:lstStyle>
            <a:lvl1pPr marL="0" indent="0" algn="r" defTabSz="584200">
              <a:defRPr sz="1200" b="1">
                <a:solidFill>
                  <a:srgbClr val="FFFFFF"/>
                </a:solidFill>
                <a:latin typeface="Arial Black" panose="020B0A04020102020204" pitchFamily="34" charset="0"/>
                <a:cs typeface="Arial" panose="020B0604020202020204" pitchFamily="34" charset="0"/>
                <a:sym typeface="Arial Black" panose="020B0A04020102020204" pitchFamily="34" charset="0"/>
              </a:defRPr>
            </a:lvl1pPr>
          </a:lstStyle>
          <a:p>
            <a:fld id="{B58CF8DC-1544-437E-8C39-3FAAB8E6E5CC}"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39688" algn="ctr" rtl="0" eaLnBrk="0" fontAlgn="base" hangingPunct="0">
        <a:lnSpc>
          <a:spcPts val="3600"/>
        </a:lnSpc>
        <a:spcBef>
          <a:spcPct val="0"/>
        </a:spcBef>
        <a:spcAft>
          <a:spcPct val="0"/>
        </a:spcAft>
        <a:defRPr sz="3400" b="1">
          <a:solidFill>
            <a:srgbClr val="000000"/>
          </a:solidFill>
          <a:latin typeface="+mj-lt"/>
          <a:ea typeface="+mj-ea"/>
          <a:cs typeface="+mj-cs"/>
          <a:sym typeface="Helvetica" panose="020B0604020202020204" pitchFamily="34" charset="0"/>
        </a:defRPr>
      </a:lvl1pPr>
      <a:lvl2pPr marL="39688" algn="ctr" rtl="0" eaLnBrk="0" fontAlgn="base" hangingPunct="0">
        <a:lnSpc>
          <a:spcPts val="3600"/>
        </a:lnSpc>
        <a:spcBef>
          <a:spcPct val="0"/>
        </a:spcBef>
        <a:spcAft>
          <a:spcPct val="0"/>
        </a:spcAft>
        <a:defRPr sz="3400" b="1">
          <a:solidFill>
            <a:srgbClr val="000000"/>
          </a:solidFill>
          <a:latin typeface="Helvetica" charset="0"/>
          <a:ea typeface="Helvetica" charset="0"/>
          <a:cs typeface="Helvetica" charset="0"/>
          <a:sym typeface="Helvetica" panose="020B0604020202020204" pitchFamily="34" charset="0"/>
        </a:defRPr>
      </a:lvl2pPr>
      <a:lvl3pPr marL="39688" algn="ctr" rtl="0" eaLnBrk="0" fontAlgn="base" hangingPunct="0">
        <a:lnSpc>
          <a:spcPts val="3600"/>
        </a:lnSpc>
        <a:spcBef>
          <a:spcPct val="0"/>
        </a:spcBef>
        <a:spcAft>
          <a:spcPct val="0"/>
        </a:spcAft>
        <a:defRPr sz="3400" b="1">
          <a:solidFill>
            <a:srgbClr val="000000"/>
          </a:solidFill>
          <a:latin typeface="Helvetica" charset="0"/>
          <a:ea typeface="Helvetica" charset="0"/>
          <a:cs typeface="Helvetica" charset="0"/>
          <a:sym typeface="Helvetica" panose="020B0604020202020204" pitchFamily="34" charset="0"/>
        </a:defRPr>
      </a:lvl3pPr>
      <a:lvl4pPr marL="39688" algn="ctr" rtl="0" eaLnBrk="0" fontAlgn="base" hangingPunct="0">
        <a:lnSpc>
          <a:spcPts val="3600"/>
        </a:lnSpc>
        <a:spcBef>
          <a:spcPct val="0"/>
        </a:spcBef>
        <a:spcAft>
          <a:spcPct val="0"/>
        </a:spcAft>
        <a:defRPr sz="3400" b="1">
          <a:solidFill>
            <a:srgbClr val="000000"/>
          </a:solidFill>
          <a:latin typeface="Helvetica" charset="0"/>
          <a:ea typeface="Helvetica" charset="0"/>
          <a:cs typeface="Helvetica" charset="0"/>
          <a:sym typeface="Helvetica" panose="020B0604020202020204" pitchFamily="34" charset="0"/>
        </a:defRPr>
      </a:lvl4pPr>
      <a:lvl5pPr marL="39688" algn="ctr" rtl="0" eaLnBrk="0" fontAlgn="base" hangingPunct="0">
        <a:lnSpc>
          <a:spcPts val="3600"/>
        </a:lnSpc>
        <a:spcBef>
          <a:spcPct val="0"/>
        </a:spcBef>
        <a:spcAft>
          <a:spcPct val="0"/>
        </a:spcAft>
        <a:defRPr sz="3400" b="1">
          <a:solidFill>
            <a:srgbClr val="000000"/>
          </a:solidFill>
          <a:latin typeface="Helvetica" charset="0"/>
          <a:ea typeface="Helvetica" charset="0"/>
          <a:cs typeface="Helvetica" charset="0"/>
          <a:sym typeface="Helvetica" panose="020B0604020202020204" pitchFamily="34" charset="0"/>
        </a:defRPr>
      </a:lvl5pPr>
      <a:lvl6pPr marL="496888" algn="ctr" rtl="0" fontAlgn="base" hangingPunct="0">
        <a:lnSpc>
          <a:spcPts val="3600"/>
        </a:lnSpc>
        <a:spcBef>
          <a:spcPct val="0"/>
        </a:spcBef>
        <a:spcAft>
          <a:spcPct val="0"/>
        </a:spcAft>
        <a:defRPr sz="3400" b="1">
          <a:solidFill>
            <a:srgbClr val="000000"/>
          </a:solidFill>
          <a:latin typeface="Helvetica" charset="0"/>
          <a:ea typeface="Helvetica" charset="0"/>
          <a:cs typeface="Helvetica" charset="0"/>
          <a:sym typeface="Helvetica" charset="0"/>
        </a:defRPr>
      </a:lvl6pPr>
      <a:lvl7pPr marL="954088" algn="ctr" rtl="0" fontAlgn="base" hangingPunct="0">
        <a:lnSpc>
          <a:spcPts val="3600"/>
        </a:lnSpc>
        <a:spcBef>
          <a:spcPct val="0"/>
        </a:spcBef>
        <a:spcAft>
          <a:spcPct val="0"/>
        </a:spcAft>
        <a:defRPr sz="3400" b="1">
          <a:solidFill>
            <a:srgbClr val="000000"/>
          </a:solidFill>
          <a:latin typeface="Helvetica" charset="0"/>
          <a:ea typeface="Helvetica" charset="0"/>
          <a:cs typeface="Helvetica" charset="0"/>
          <a:sym typeface="Helvetica" charset="0"/>
        </a:defRPr>
      </a:lvl7pPr>
      <a:lvl8pPr marL="1411288" algn="ctr" rtl="0" fontAlgn="base" hangingPunct="0">
        <a:lnSpc>
          <a:spcPts val="3600"/>
        </a:lnSpc>
        <a:spcBef>
          <a:spcPct val="0"/>
        </a:spcBef>
        <a:spcAft>
          <a:spcPct val="0"/>
        </a:spcAft>
        <a:defRPr sz="3400" b="1">
          <a:solidFill>
            <a:srgbClr val="000000"/>
          </a:solidFill>
          <a:latin typeface="Helvetica" charset="0"/>
          <a:ea typeface="Helvetica" charset="0"/>
          <a:cs typeface="Helvetica" charset="0"/>
          <a:sym typeface="Helvetica" charset="0"/>
        </a:defRPr>
      </a:lvl8pPr>
      <a:lvl9pPr marL="1868488" algn="ctr" rtl="0" fontAlgn="base" hangingPunct="0">
        <a:lnSpc>
          <a:spcPts val="3600"/>
        </a:lnSpc>
        <a:spcBef>
          <a:spcPct val="0"/>
        </a:spcBef>
        <a:spcAft>
          <a:spcPct val="0"/>
        </a:spcAft>
        <a:defRPr sz="3400" b="1">
          <a:solidFill>
            <a:srgbClr val="000000"/>
          </a:solidFill>
          <a:latin typeface="Helvetica" charset="0"/>
          <a:ea typeface="Helvetica" charset="0"/>
          <a:cs typeface="Helvetica" charset="0"/>
          <a:sym typeface="Helvetica" charset="0"/>
        </a:defRPr>
      </a:lvl9pPr>
    </p:titleStyle>
    <p:bodyStyle>
      <a:lvl1pPr marL="344488" indent="-304800" algn="l" rtl="0" eaLnBrk="0" fontAlgn="base" hangingPunct="0">
        <a:spcBef>
          <a:spcPts val="900"/>
        </a:spcBef>
        <a:spcAft>
          <a:spcPct val="0"/>
        </a:spcAft>
        <a:buSzPct val="100000"/>
        <a:buFont typeface="Wingdings" panose="05000000000000000000" pitchFamily="2" charset="2"/>
        <a:buChar char=""/>
        <a:defRPr sz="2400" b="1">
          <a:solidFill>
            <a:srgbClr val="963566"/>
          </a:solidFill>
          <a:latin typeface="+mn-lt"/>
          <a:ea typeface="+mn-ea"/>
          <a:cs typeface="+mn-cs"/>
          <a:sym typeface="Helvetica" panose="020B0604020202020204" pitchFamily="34" charset="0"/>
        </a:defRPr>
      </a:lvl1pPr>
      <a:lvl2pPr marL="801688" indent="-304800" algn="l" rtl="0" eaLnBrk="0" fontAlgn="base" hangingPunct="0">
        <a:spcBef>
          <a:spcPts val="900"/>
        </a:spcBef>
        <a:spcAft>
          <a:spcPct val="0"/>
        </a:spcAft>
        <a:buSzPct val="100000"/>
        <a:buFont typeface="Wingdings" panose="05000000000000000000" pitchFamily="2" charset="2"/>
        <a:buChar char=""/>
        <a:defRPr sz="2400" b="1">
          <a:solidFill>
            <a:srgbClr val="963566"/>
          </a:solidFill>
          <a:latin typeface="+mn-lt"/>
          <a:ea typeface="+mn-ea"/>
          <a:cs typeface="+mn-cs"/>
          <a:sym typeface="Helvetica" panose="020B0604020202020204" pitchFamily="34" charset="0"/>
        </a:defRPr>
      </a:lvl2pPr>
      <a:lvl3pPr marL="1157288" indent="-203200" algn="l" rtl="0" eaLnBrk="0" fontAlgn="base" hangingPunct="0">
        <a:spcBef>
          <a:spcPts val="900"/>
        </a:spcBef>
        <a:spcAft>
          <a:spcPct val="0"/>
        </a:spcAft>
        <a:buSzPct val="100000"/>
        <a:buFont typeface="Wingdings" panose="05000000000000000000" pitchFamily="2" charset="2"/>
        <a:buChar char=""/>
        <a:defRPr sz="2400" b="1">
          <a:solidFill>
            <a:srgbClr val="963566"/>
          </a:solidFill>
          <a:latin typeface="+mn-lt"/>
          <a:ea typeface="+mn-ea"/>
          <a:cs typeface="+mn-cs"/>
          <a:sym typeface="Helvetica" panose="020B0604020202020204" pitchFamily="34" charset="0"/>
        </a:defRPr>
      </a:lvl3pPr>
      <a:lvl4pPr marL="1716088" indent="-304800" algn="l" rtl="0" eaLnBrk="0" fontAlgn="base" hangingPunct="0">
        <a:spcBef>
          <a:spcPts val="900"/>
        </a:spcBef>
        <a:spcAft>
          <a:spcPct val="0"/>
        </a:spcAft>
        <a:buSzPct val="100000"/>
        <a:buFont typeface="Wingdings" panose="05000000000000000000" pitchFamily="2" charset="2"/>
        <a:buChar char=""/>
        <a:defRPr sz="2400" b="1">
          <a:solidFill>
            <a:srgbClr val="963566"/>
          </a:solidFill>
          <a:latin typeface="+mn-lt"/>
          <a:ea typeface="+mn-ea"/>
          <a:cs typeface="+mn-cs"/>
          <a:sym typeface="Helvetica" panose="020B0604020202020204" pitchFamily="34" charset="0"/>
        </a:defRPr>
      </a:lvl4pPr>
      <a:lvl5pPr marL="2097088" indent="-228600" algn="l" rtl="0" eaLnBrk="0" fontAlgn="base" hangingPunct="0">
        <a:spcBef>
          <a:spcPts val="900"/>
        </a:spcBef>
        <a:spcAft>
          <a:spcPct val="0"/>
        </a:spcAft>
        <a:buSzPct val="100000"/>
        <a:buFont typeface="Wingdings" panose="05000000000000000000" pitchFamily="2" charset="2"/>
        <a:buChar char=""/>
        <a:defRPr sz="2400" b="1">
          <a:solidFill>
            <a:srgbClr val="963566"/>
          </a:solidFill>
          <a:latin typeface="+mn-lt"/>
          <a:ea typeface="+mn-ea"/>
          <a:cs typeface="+mn-cs"/>
          <a:sym typeface="Helvetica" panose="020B0604020202020204" pitchFamily="34" charset="0"/>
        </a:defRPr>
      </a:lvl5pPr>
      <a:lvl6pPr marL="2554288" indent="-228600" algn="l" rtl="0" fontAlgn="base" hangingPunct="0">
        <a:spcBef>
          <a:spcPts val="900"/>
        </a:spcBef>
        <a:spcAft>
          <a:spcPct val="0"/>
        </a:spcAft>
        <a:buSzPct val="100000"/>
        <a:buFont typeface="Wingdings" pitchFamily="2" charset="2"/>
        <a:buChar char=""/>
        <a:defRPr sz="2400" b="1">
          <a:solidFill>
            <a:srgbClr val="963566"/>
          </a:solidFill>
          <a:latin typeface="+mn-lt"/>
          <a:ea typeface="+mn-ea"/>
          <a:cs typeface="+mn-cs"/>
          <a:sym typeface="Helvetica" charset="0"/>
        </a:defRPr>
      </a:lvl6pPr>
      <a:lvl7pPr marL="3011488" indent="-228600" algn="l" rtl="0" fontAlgn="base" hangingPunct="0">
        <a:spcBef>
          <a:spcPts val="900"/>
        </a:spcBef>
        <a:spcAft>
          <a:spcPct val="0"/>
        </a:spcAft>
        <a:buSzPct val="100000"/>
        <a:buFont typeface="Wingdings" pitchFamily="2" charset="2"/>
        <a:buChar char=""/>
        <a:defRPr sz="2400" b="1">
          <a:solidFill>
            <a:srgbClr val="963566"/>
          </a:solidFill>
          <a:latin typeface="+mn-lt"/>
          <a:ea typeface="+mn-ea"/>
          <a:cs typeface="+mn-cs"/>
          <a:sym typeface="Helvetica" charset="0"/>
        </a:defRPr>
      </a:lvl7pPr>
      <a:lvl8pPr marL="3468688" indent="-228600" algn="l" rtl="0" fontAlgn="base" hangingPunct="0">
        <a:spcBef>
          <a:spcPts val="900"/>
        </a:spcBef>
        <a:spcAft>
          <a:spcPct val="0"/>
        </a:spcAft>
        <a:buSzPct val="100000"/>
        <a:buFont typeface="Wingdings" pitchFamily="2" charset="2"/>
        <a:buChar char=""/>
        <a:defRPr sz="2400" b="1">
          <a:solidFill>
            <a:srgbClr val="963566"/>
          </a:solidFill>
          <a:latin typeface="+mn-lt"/>
          <a:ea typeface="+mn-ea"/>
          <a:cs typeface="+mn-cs"/>
          <a:sym typeface="Helvetica" charset="0"/>
        </a:defRPr>
      </a:lvl8pPr>
      <a:lvl9pPr marL="3925888" indent="-228600" algn="l" rtl="0" fontAlgn="base" hangingPunct="0">
        <a:spcBef>
          <a:spcPts val="900"/>
        </a:spcBef>
        <a:spcAft>
          <a:spcPct val="0"/>
        </a:spcAft>
        <a:buSzPct val="100000"/>
        <a:buFont typeface="Wingdings" pitchFamily="2" charset="2"/>
        <a:buChar char=""/>
        <a:defRPr sz="2400" b="1">
          <a:solidFill>
            <a:srgbClr val="963566"/>
          </a:solidFill>
          <a:latin typeface="+mn-lt"/>
          <a:ea typeface="+mn-ea"/>
          <a:cs typeface="+mn-cs"/>
          <a:sym typeface="Helvetic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descr="shutterstock_75257899.png">
            <a:extLst>
              <a:ext uri="{FF2B5EF4-FFF2-40B4-BE49-F238E27FC236}">
                <a16:creationId xmlns:a16="http://schemas.microsoft.com/office/drawing/2014/main" id="{0F7ACEF0-55DF-4D58-8DA5-0E0397911B6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51" name="Picture 2" descr="video_mentor_bar.png">
            <a:extLst>
              <a:ext uri="{FF2B5EF4-FFF2-40B4-BE49-F238E27FC236}">
                <a16:creationId xmlns:a16="http://schemas.microsoft.com/office/drawing/2014/main" id="{B2DD25EE-80B2-42DB-8D9B-8E2BF39B608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88100"/>
            <a:ext cx="8991600"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2" name="Rectangle 3">
            <a:extLst>
              <a:ext uri="{FF2B5EF4-FFF2-40B4-BE49-F238E27FC236}">
                <a16:creationId xmlns:a16="http://schemas.microsoft.com/office/drawing/2014/main" id="{FD2A4670-C451-4A35-9EE6-530419098700}"/>
              </a:ext>
            </a:extLst>
          </p:cNvPr>
          <p:cNvSpPr>
            <a:spLocks noGrp="1" noChangeArrowheads="1"/>
          </p:cNvSpPr>
          <p:nvPr>
            <p:ph type="title"/>
          </p:nvPr>
        </p:nvSpPr>
        <p:spPr>
          <a:xfrm>
            <a:off x="76200" y="2282825"/>
            <a:ext cx="8991600" cy="1511300"/>
          </a:xfrm>
        </p:spPr>
        <p:txBody>
          <a:bodyPr/>
          <a:lstStyle/>
          <a:p>
            <a:pPr eaLnBrk="1"/>
            <a:r>
              <a:rPr lang="en-US" altLang="en-US" dirty="0"/>
              <a:t>PUZZLES</a:t>
            </a:r>
            <a:endParaRPr lang="en-US" altLang="en-US" sz="1800" b="0" dirty="0"/>
          </a:p>
        </p:txBody>
      </p:sp>
      <p:sp>
        <p:nvSpPr>
          <p:cNvPr id="2053" name="Rectangle 4">
            <a:extLst>
              <a:ext uri="{FF2B5EF4-FFF2-40B4-BE49-F238E27FC236}">
                <a16:creationId xmlns:a16="http://schemas.microsoft.com/office/drawing/2014/main" id="{99023637-3772-43A1-BC83-95AD531E382A}"/>
              </a:ext>
            </a:extLst>
          </p:cNvPr>
          <p:cNvSpPr>
            <a:spLocks noGrp="1" noChangeArrowheads="1"/>
          </p:cNvSpPr>
          <p:nvPr>
            <p:ph type="body" idx="1"/>
          </p:nvPr>
        </p:nvSpPr>
        <p:spPr>
          <a:xfrm>
            <a:off x="0" y="12700"/>
            <a:ext cx="9144000" cy="1866900"/>
          </a:xfrm>
        </p:spPr>
        <p:txBody>
          <a:bodyPr/>
          <a:lstStyle/>
          <a:p>
            <a:pPr marL="0" indent="0" algn="r" eaLnBrk="1">
              <a:spcBef>
                <a:spcPts val="1500"/>
              </a:spcBef>
              <a:buSzTx/>
              <a:buFont typeface="Wingdings" panose="05000000000000000000" pitchFamily="2" charset="2"/>
              <a:buNone/>
            </a:pPr>
            <a:endParaRPr lang="en-US" altLang="en-US" sz="1800" b="0" dirty="0">
              <a:solidFill>
                <a:srgbClr val="000000"/>
              </a:solidFill>
            </a:endParaRPr>
          </a:p>
        </p:txBody>
      </p:sp>
      <p:sp>
        <p:nvSpPr>
          <p:cNvPr id="2054" name="Rectangle 5">
            <a:extLst>
              <a:ext uri="{FF2B5EF4-FFF2-40B4-BE49-F238E27FC236}">
                <a16:creationId xmlns:a16="http://schemas.microsoft.com/office/drawing/2014/main" id="{317E7860-54D4-423D-BB8D-6BA340383583}"/>
              </a:ext>
            </a:extLst>
          </p:cNvPr>
          <p:cNvSpPr>
            <a:spLocks/>
          </p:cNvSpPr>
          <p:nvPr/>
        </p:nvSpPr>
        <p:spPr bwMode="auto">
          <a:xfrm>
            <a:off x="8361363" y="6461125"/>
            <a:ext cx="319087"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1pPr>
            <a:lvl2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2pPr>
            <a:lvl3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3pPr>
            <a:lvl4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4pPr>
            <a:lvl5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5pPr>
            <a:lvl6pPr marL="4968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6pPr>
            <a:lvl7pPr marL="9540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7pPr>
            <a:lvl8pPr marL="14112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8pPr>
            <a:lvl9pPr marL="18684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9pPr>
          </a:lstStyle>
          <a:p>
            <a:pPr marL="0" indent="0" algn="r" eaLnBrk="1"/>
            <a:fld id="{AB81568B-2181-4FC3-91AE-EBFE67082163}" type="slidenum">
              <a:rPr lang="en-US" altLang="en-US" sz="1200" b="1">
                <a:solidFill>
                  <a:srgbClr val="FFFFFF"/>
                </a:solidFill>
                <a:latin typeface="Arial Black" panose="020B0A04020102020204" pitchFamily="34" charset="0"/>
                <a:sym typeface="Arial Black" panose="020B0A04020102020204" pitchFamily="34" charset="0"/>
              </a:rPr>
              <a:pPr marL="0" indent="0" algn="r" eaLnBrk="1"/>
              <a:t>1</a:t>
            </a:fld>
            <a:endParaRPr lang="en-US" altLang="en-US" dirty="0">
              <a:latin typeface="Arial Black" panose="020B0A04020102020204" pitchFamily="34" charset="0"/>
              <a:sym typeface="Arial Black" panose="020B0A04020102020204" pitchFamily="34" charset="0"/>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3314" name="Picture 1" descr="shutterstock_75257899.png">
            <a:extLst>
              <a:ext uri="{FF2B5EF4-FFF2-40B4-BE49-F238E27FC236}">
                <a16:creationId xmlns:a16="http://schemas.microsoft.com/office/drawing/2014/main" id="{D5E04DA2-02B9-4178-A6A0-8CE7BB4A861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3315" name="Picture 2" descr="video_mentor_bar.png">
            <a:extLst>
              <a:ext uri="{FF2B5EF4-FFF2-40B4-BE49-F238E27FC236}">
                <a16:creationId xmlns:a16="http://schemas.microsoft.com/office/drawing/2014/main" id="{42C6F2F7-0F2A-4C45-8B06-20ACE61755B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88100"/>
            <a:ext cx="8991600"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316" name="Rectangle 3">
            <a:extLst>
              <a:ext uri="{FF2B5EF4-FFF2-40B4-BE49-F238E27FC236}">
                <a16:creationId xmlns:a16="http://schemas.microsoft.com/office/drawing/2014/main" id="{3E8E98AC-8ACD-4D5F-B1D3-C3711C739951}"/>
              </a:ext>
            </a:extLst>
          </p:cNvPr>
          <p:cNvSpPr>
            <a:spLocks noGrp="1" noChangeArrowheads="1"/>
          </p:cNvSpPr>
          <p:nvPr>
            <p:ph type="title"/>
          </p:nvPr>
        </p:nvSpPr>
        <p:spPr/>
        <p:txBody>
          <a:bodyPr/>
          <a:lstStyle/>
          <a:p>
            <a:pPr eaLnBrk="1"/>
            <a:r>
              <a:rPr lang="en-US" altLang="en-US"/>
              <a:t>Four Major Reasons People Play Puzzles</a:t>
            </a:r>
            <a:endParaRPr lang="en-US" altLang="en-US" sz="1800" b="0"/>
          </a:p>
        </p:txBody>
      </p:sp>
      <p:sp>
        <p:nvSpPr>
          <p:cNvPr id="14340" name="Rectangle 4">
            <a:extLst>
              <a:ext uri="{FF2B5EF4-FFF2-40B4-BE49-F238E27FC236}">
                <a16:creationId xmlns:a16="http://schemas.microsoft.com/office/drawing/2014/main" id="{84665BB1-676C-470F-9CA9-BD096811D117}"/>
              </a:ext>
            </a:extLst>
          </p:cNvPr>
          <p:cNvSpPr>
            <a:spLocks noGrp="1" noChangeArrowheads="1"/>
          </p:cNvSpPr>
          <p:nvPr>
            <p:ph type="body" idx="1"/>
          </p:nvPr>
        </p:nvSpPr>
        <p:spPr>
          <a:xfrm>
            <a:off x="457200" y="1054100"/>
            <a:ext cx="8356600" cy="5321300"/>
          </a:xfrm>
        </p:spPr>
        <p:txBody>
          <a:bodyPr/>
          <a:lstStyle/>
          <a:p>
            <a:pPr eaLnBrk="1"/>
            <a:r>
              <a:rPr lang="en-US" altLang="en-US"/>
              <a:t>Challenge</a:t>
            </a:r>
          </a:p>
          <a:p>
            <a:pPr marL="750888" lvl="1" indent="-254000" eaLnBrk="1">
              <a:spcBef>
                <a:spcPts val="500"/>
              </a:spcBef>
              <a:buFontTx/>
              <a:buChar char="–"/>
            </a:pPr>
            <a:r>
              <a:rPr lang="en-US" altLang="en-US" sz="2000">
                <a:solidFill>
                  <a:srgbClr val="000000"/>
                </a:solidFill>
              </a:rPr>
              <a:t>People like to feel challenged and the joy of overcoming those challenges</a:t>
            </a:r>
          </a:p>
          <a:p>
            <a:pPr marL="750888" lvl="1" indent="-254000" eaLnBrk="1">
              <a:spcBef>
                <a:spcPts val="500"/>
              </a:spcBef>
              <a:buFontTx/>
              <a:buChar char="–"/>
            </a:pPr>
            <a:r>
              <a:rPr lang="en-US" altLang="en-US" sz="2000">
                <a:solidFill>
                  <a:srgbClr val="000000"/>
                </a:solidFill>
              </a:rPr>
              <a:t>Puzzles are an easy way for players to feel a sense of achievement, accomplishment, and progress.</a:t>
            </a:r>
          </a:p>
          <a:p>
            <a:pPr eaLnBrk="1"/>
            <a:r>
              <a:rPr lang="en-US" altLang="en-US"/>
              <a:t>Mindless distraction</a:t>
            </a:r>
          </a:p>
          <a:p>
            <a:pPr marL="750888" lvl="1" indent="-254000" eaLnBrk="1">
              <a:spcBef>
                <a:spcPts val="500"/>
              </a:spcBef>
              <a:buFontTx/>
              <a:buChar char="–"/>
            </a:pPr>
            <a:r>
              <a:rPr lang="en-US" altLang="en-US" sz="2000">
                <a:solidFill>
                  <a:srgbClr val="000000"/>
                </a:solidFill>
              </a:rPr>
              <a:t>Some people are more interested in having something interesting to do to pass the time</a:t>
            </a:r>
          </a:p>
          <a:p>
            <a:pPr marL="750888" lvl="1" indent="-254000" eaLnBrk="1">
              <a:spcBef>
                <a:spcPts val="500"/>
              </a:spcBef>
              <a:buFontTx/>
              <a:buChar char="–"/>
            </a:pPr>
            <a:r>
              <a:rPr lang="en-US" altLang="en-US" sz="2000">
                <a:solidFill>
                  <a:srgbClr val="000000"/>
                </a:solidFill>
              </a:rPr>
              <a:t>Puzzles like </a:t>
            </a:r>
            <a:r>
              <a:rPr lang="en-US" altLang="en-US" sz="2000" i="1">
                <a:solidFill>
                  <a:srgbClr val="000000"/>
                </a:solidFill>
              </a:rPr>
              <a:t>Bejeweled</a:t>
            </a:r>
            <a:r>
              <a:rPr lang="en-US" altLang="en-US" sz="2000">
                <a:solidFill>
                  <a:srgbClr val="000000"/>
                </a:solidFill>
              </a:rPr>
              <a:t> and </a:t>
            </a:r>
            <a:r>
              <a:rPr lang="en-US" altLang="en-US" sz="2000" i="1">
                <a:solidFill>
                  <a:srgbClr val="000000"/>
                </a:solidFill>
              </a:rPr>
              <a:t>Angry Birds</a:t>
            </a:r>
            <a:r>
              <a:rPr lang="en-US" altLang="en-US" sz="2000">
                <a:solidFill>
                  <a:srgbClr val="000000"/>
                </a:solidFill>
              </a:rPr>
              <a:t> don't provide the player with a big challenge but rather a low-stress interesting distraction</a:t>
            </a:r>
          </a:p>
          <a:p>
            <a:pPr marL="750888" lvl="1" indent="-254000" eaLnBrk="1">
              <a:spcBef>
                <a:spcPts val="500"/>
              </a:spcBef>
              <a:buFontTx/>
              <a:buChar char="–"/>
            </a:pPr>
            <a:r>
              <a:rPr lang="en-US" altLang="en-US" sz="2000">
                <a:solidFill>
                  <a:srgbClr val="000000"/>
                </a:solidFill>
              </a:rPr>
              <a:t>Puzzle games of this type should be relatively simple and repetitive rather than relying on a specific insight (as is common in puzzles played for challenge).</a:t>
            </a:r>
            <a:endParaRPr lang="en-US" altLang="en-US" sz="1800" b="0">
              <a:solidFill>
                <a:srgbClr val="000000"/>
              </a:solidFill>
            </a:endParaRPr>
          </a:p>
        </p:txBody>
      </p:sp>
      <p:sp>
        <p:nvSpPr>
          <p:cNvPr id="13318" name="Rectangle 5">
            <a:extLst>
              <a:ext uri="{FF2B5EF4-FFF2-40B4-BE49-F238E27FC236}">
                <a16:creationId xmlns:a16="http://schemas.microsoft.com/office/drawing/2014/main" id="{55D92320-3573-4FAE-B46C-6D085B08E07A}"/>
              </a:ext>
            </a:extLst>
          </p:cNvPr>
          <p:cNvSpPr>
            <a:spLocks/>
          </p:cNvSpPr>
          <p:nvPr/>
        </p:nvSpPr>
        <p:spPr bwMode="auto">
          <a:xfrm>
            <a:off x="8361363" y="6461125"/>
            <a:ext cx="319087"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1pPr>
            <a:lvl2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2pPr>
            <a:lvl3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3pPr>
            <a:lvl4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4pPr>
            <a:lvl5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5pPr>
            <a:lvl6pPr marL="4968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6pPr>
            <a:lvl7pPr marL="9540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7pPr>
            <a:lvl8pPr marL="14112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8pPr>
            <a:lvl9pPr marL="18684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9pPr>
          </a:lstStyle>
          <a:p>
            <a:pPr marL="0" indent="0" algn="r" eaLnBrk="1"/>
            <a:fld id="{2DE61FD1-2A56-4FBA-9B92-120CD9D5D8C8}" type="slidenum">
              <a:rPr lang="en-US" altLang="en-US" sz="1200" b="1">
                <a:solidFill>
                  <a:srgbClr val="FFFFFF"/>
                </a:solidFill>
                <a:latin typeface="Arial Black" panose="020B0A04020102020204" pitchFamily="34" charset="0"/>
                <a:sym typeface="Arial Black" panose="020B0A04020102020204" pitchFamily="34" charset="0"/>
              </a:rPr>
              <a:pPr marL="0" indent="0" algn="r" eaLnBrk="1"/>
              <a:t>10</a:t>
            </a:fld>
            <a:endParaRPr lang="en-US" altLang="en-US">
              <a:latin typeface="Arial Black" panose="020B0A04020102020204" pitchFamily="34" charset="0"/>
              <a:sym typeface="Arial Black" panose="020B0A040201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34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34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34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34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4340">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4340">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434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bldLvl="5"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4338" name="Picture 1" descr="shutterstock_75257899.png">
            <a:extLst>
              <a:ext uri="{FF2B5EF4-FFF2-40B4-BE49-F238E27FC236}">
                <a16:creationId xmlns:a16="http://schemas.microsoft.com/office/drawing/2014/main" id="{BD0588FB-B88B-4E6A-AD45-7861414B863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339" name="Picture 2" descr="video_mentor_bar.png">
            <a:extLst>
              <a:ext uri="{FF2B5EF4-FFF2-40B4-BE49-F238E27FC236}">
                <a16:creationId xmlns:a16="http://schemas.microsoft.com/office/drawing/2014/main" id="{00F4C172-B8A9-4146-8F89-8BFFC6443D3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88100"/>
            <a:ext cx="8991600"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340" name="Rectangle 3">
            <a:extLst>
              <a:ext uri="{FF2B5EF4-FFF2-40B4-BE49-F238E27FC236}">
                <a16:creationId xmlns:a16="http://schemas.microsoft.com/office/drawing/2014/main" id="{219205DB-7440-4B8C-B3F4-825E28886DDF}"/>
              </a:ext>
            </a:extLst>
          </p:cNvPr>
          <p:cNvSpPr>
            <a:spLocks noGrp="1" noChangeArrowheads="1"/>
          </p:cNvSpPr>
          <p:nvPr>
            <p:ph type="title"/>
          </p:nvPr>
        </p:nvSpPr>
        <p:spPr/>
        <p:txBody>
          <a:bodyPr/>
          <a:lstStyle/>
          <a:p>
            <a:pPr eaLnBrk="1"/>
            <a:r>
              <a:rPr lang="en-US" altLang="en-US"/>
              <a:t>Four Major Reasons People Play Puzzles</a:t>
            </a:r>
            <a:endParaRPr lang="en-US" altLang="en-US" sz="1800" b="0"/>
          </a:p>
        </p:txBody>
      </p:sp>
      <p:sp>
        <p:nvSpPr>
          <p:cNvPr id="15364" name="Rectangle 4">
            <a:extLst>
              <a:ext uri="{FF2B5EF4-FFF2-40B4-BE49-F238E27FC236}">
                <a16:creationId xmlns:a16="http://schemas.microsoft.com/office/drawing/2014/main" id="{688FD0BD-4022-4389-BB5D-D88BE1060950}"/>
              </a:ext>
            </a:extLst>
          </p:cNvPr>
          <p:cNvSpPr>
            <a:spLocks noGrp="1" noChangeArrowheads="1"/>
          </p:cNvSpPr>
          <p:nvPr>
            <p:ph type="body" idx="1"/>
          </p:nvPr>
        </p:nvSpPr>
        <p:spPr>
          <a:xfrm>
            <a:off x="457200" y="1054100"/>
            <a:ext cx="8521700" cy="5321300"/>
          </a:xfrm>
        </p:spPr>
        <p:txBody>
          <a:bodyPr/>
          <a:lstStyle/>
          <a:p>
            <a:pPr eaLnBrk="1"/>
            <a:r>
              <a:rPr lang="en-US" altLang="en-US"/>
              <a:t>Character and Environment</a:t>
            </a:r>
          </a:p>
          <a:p>
            <a:pPr marL="750888" lvl="1" indent="-254000" eaLnBrk="1">
              <a:spcBef>
                <a:spcPts val="500"/>
              </a:spcBef>
              <a:buFontTx/>
              <a:buChar char="–"/>
            </a:pPr>
            <a:r>
              <a:rPr lang="en-US" altLang="en-US" sz="2000">
                <a:solidFill>
                  <a:srgbClr val="000000"/>
                </a:solidFill>
              </a:rPr>
              <a:t>People like great stories and characters, beautiful images, and interesting environments</a:t>
            </a:r>
          </a:p>
          <a:p>
            <a:pPr marL="750888" lvl="1" indent="-254000" eaLnBrk="1">
              <a:spcBef>
                <a:spcPts val="500"/>
              </a:spcBef>
              <a:buFontTx/>
              <a:buChar char="–"/>
            </a:pPr>
            <a:r>
              <a:rPr lang="en-US" altLang="en-US" sz="2000">
                <a:solidFill>
                  <a:srgbClr val="000000"/>
                </a:solidFill>
              </a:rPr>
              <a:t>Puzzle games like </a:t>
            </a:r>
            <a:r>
              <a:rPr lang="en-US" altLang="en-US" sz="2000" i="1">
                <a:solidFill>
                  <a:srgbClr val="000000"/>
                </a:solidFill>
              </a:rPr>
              <a:t>Myst</a:t>
            </a:r>
            <a:r>
              <a:rPr lang="en-US" altLang="en-US" sz="2000">
                <a:solidFill>
                  <a:srgbClr val="000000"/>
                </a:solidFill>
              </a:rPr>
              <a:t>, </a:t>
            </a:r>
            <a:r>
              <a:rPr lang="en-US" altLang="en-US" sz="2000" i="1">
                <a:solidFill>
                  <a:srgbClr val="000000"/>
                </a:solidFill>
              </a:rPr>
              <a:t>The Journeyman Project</a:t>
            </a:r>
            <a:r>
              <a:rPr lang="en-US" altLang="en-US" sz="2000">
                <a:solidFill>
                  <a:srgbClr val="000000"/>
                </a:solidFill>
              </a:rPr>
              <a:t>, the </a:t>
            </a:r>
            <a:r>
              <a:rPr lang="en-US" altLang="en-US" sz="2000" i="1">
                <a:solidFill>
                  <a:srgbClr val="000000"/>
                </a:solidFill>
              </a:rPr>
              <a:t>Professor Layton</a:t>
            </a:r>
            <a:r>
              <a:rPr lang="en-US" altLang="en-US" sz="2000">
                <a:solidFill>
                  <a:srgbClr val="000000"/>
                </a:solidFill>
              </a:rPr>
              <a:t> series, and </a:t>
            </a:r>
            <a:r>
              <a:rPr lang="en-US" altLang="en-US" sz="2000" i="1">
                <a:solidFill>
                  <a:srgbClr val="000000"/>
                </a:solidFill>
              </a:rPr>
              <a:t>The Room</a:t>
            </a:r>
            <a:r>
              <a:rPr lang="en-US" altLang="en-US" sz="2000">
                <a:solidFill>
                  <a:srgbClr val="000000"/>
                </a:solidFill>
              </a:rPr>
              <a:t> series rely on their stories and art to propel the player through the game</a:t>
            </a:r>
          </a:p>
          <a:p>
            <a:pPr eaLnBrk="1"/>
            <a:r>
              <a:rPr lang="en-US" altLang="en-US"/>
              <a:t>Spiritual journey</a:t>
            </a:r>
          </a:p>
          <a:p>
            <a:pPr marL="750888" lvl="1" indent="-254000" eaLnBrk="1">
              <a:spcBef>
                <a:spcPts val="500"/>
              </a:spcBef>
              <a:buFontTx/>
              <a:buChar char="–"/>
            </a:pPr>
            <a:r>
              <a:rPr lang="en-US" altLang="en-US" sz="2000">
                <a:solidFill>
                  <a:srgbClr val="000000"/>
                </a:solidFill>
              </a:rPr>
              <a:t>Some puzzles mimic spiritual journeys in a couple of different ways</a:t>
            </a:r>
          </a:p>
          <a:p>
            <a:pPr marL="1106488" lvl="2" indent="-152400" eaLnBrk="1">
              <a:spcBef>
                <a:spcPts val="100"/>
              </a:spcBef>
              <a:buFontTx/>
              <a:buChar char="•"/>
            </a:pPr>
            <a:r>
              <a:rPr lang="en-US" altLang="en-US" sz="1800" b="0">
                <a:solidFill>
                  <a:srgbClr val="000000"/>
                </a:solidFill>
              </a:rPr>
              <a:t>A </a:t>
            </a:r>
            <a:r>
              <a:rPr lang="en-US" altLang="en-US" sz="1800" b="0" i="1">
                <a:solidFill>
                  <a:srgbClr val="000000"/>
                </a:solidFill>
              </a:rPr>
              <a:t>Rubik's Cube</a:t>
            </a:r>
            <a:r>
              <a:rPr lang="en-US" altLang="en-US" sz="1800" b="0">
                <a:solidFill>
                  <a:srgbClr val="000000"/>
                </a:solidFill>
              </a:rPr>
              <a:t> and many mazes can be seen as rites of passage</a:t>
            </a:r>
          </a:p>
          <a:p>
            <a:pPr marL="1614488" lvl="3" indent="-203200" eaLnBrk="1">
              <a:spcBef>
                <a:spcPct val="0"/>
              </a:spcBef>
              <a:buFontTx/>
              <a:buChar char="–"/>
            </a:pPr>
            <a:r>
              <a:rPr lang="en-US" altLang="en-US" sz="1600" b="0">
                <a:solidFill>
                  <a:srgbClr val="000000"/>
                </a:solidFill>
              </a:rPr>
              <a:t>Either you've solved them or you haven't</a:t>
            </a:r>
          </a:p>
          <a:p>
            <a:pPr marL="1106488" lvl="2" indent="-152400" eaLnBrk="1">
              <a:spcBef>
                <a:spcPts val="100"/>
              </a:spcBef>
              <a:buFontTx/>
              <a:buChar char="•"/>
            </a:pPr>
            <a:r>
              <a:rPr lang="en-US" altLang="en-US" sz="1800" b="0">
                <a:solidFill>
                  <a:srgbClr val="000000"/>
                </a:solidFill>
              </a:rPr>
              <a:t>Puzzles can mimic the archetypical hero's journey</a:t>
            </a:r>
          </a:p>
          <a:p>
            <a:pPr marL="1614488" lvl="3" indent="-203200" eaLnBrk="1">
              <a:spcBef>
                <a:spcPct val="0"/>
              </a:spcBef>
              <a:buFontTx/>
              <a:buChar char="–"/>
            </a:pPr>
            <a:r>
              <a:rPr lang="en-US" altLang="en-US" sz="1600" b="0">
                <a:solidFill>
                  <a:srgbClr val="000000"/>
                </a:solidFill>
              </a:rPr>
              <a:t>The player starts in regular life and encounters a puzzle that sends her into a realm of struggle</a:t>
            </a:r>
          </a:p>
          <a:p>
            <a:pPr marL="1614488" lvl="3" indent="-203200" eaLnBrk="1">
              <a:spcBef>
                <a:spcPct val="0"/>
              </a:spcBef>
              <a:buFontTx/>
              <a:buChar char="–"/>
            </a:pPr>
            <a:r>
              <a:rPr lang="en-US" altLang="en-US" sz="1600" b="0">
                <a:solidFill>
                  <a:srgbClr val="000000"/>
                </a:solidFill>
              </a:rPr>
              <a:t>She fights against the puzzle for a while, gains an epiphany of insight, and then can easily defeat the puzzle that had stymied her just moments earlier</a:t>
            </a:r>
            <a:endParaRPr lang="en-US" altLang="en-US" sz="1800" b="0">
              <a:solidFill>
                <a:srgbClr val="000000"/>
              </a:solidFill>
            </a:endParaRPr>
          </a:p>
        </p:txBody>
      </p:sp>
      <p:sp>
        <p:nvSpPr>
          <p:cNvPr id="14342" name="Rectangle 5">
            <a:extLst>
              <a:ext uri="{FF2B5EF4-FFF2-40B4-BE49-F238E27FC236}">
                <a16:creationId xmlns:a16="http://schemas.microsoft.com/office/drawing/2014/main" id="{9E61946B-9F3D-49BA-8103-BE849699DFF1}"/>
              </a:ext>
            </a:extLst>
          </p:cNvPr>
          <p:cNvSpPr>
            <a:spLocks/>
          </p:cNvSpPr>
          <p:nvPr/>
        </p:nvSpPr>
        <p:spPr bwMode="auto">
          <a:xfrm>
            <a:off x="8361363" y="6461125"/>
            <a:ext cx="319087"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1pPr>
            <a:lvl2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2pPr>
            <a:lvl3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3pPr>
            <a:lvl4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4pPr>
            <a:lvl5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5pPr>
            <a:lvl6pPr marL="4968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6pPr>
            <a:lvl7pPr marL="9540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7pPr>
            <a:lvl8pPr marL="14112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8pPr>
            <a:lvl9pPr marL="18684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9pPr>
          </a:lstStyle>
          <a:p>
            <a:pPr marL="0" indent="0" algn="r" eaLnBrk="1"/>
            <a:fld id="{5D8176E1-0A4B-42E4-9766-4CAD93E9DD3A}" type="slidenum">
              <a:rPr lang="en-US" altLang="en-US" sz="1200" b="1">
                <a:solidFill>
                  <a:srgbClr val="FFFFFF"/>
                </a:solidFill>
                <a:latin typeface="Arial Black" panose="020B0A04020102020204" pitchFamily="34" charset="0"/>
                <a:sym typeface="Arial Black" panose="020B0A04020102020204" pitchFamily="34" charset="0"/>
              </a:rPr>
              <a:pPr marL="0" indent="0" algn="r" eaLnBrk="1"/>
              <a:t>11</a:t>
            </a:fld>
            <a:endParaRPr lang="en-US" altLang="en-US">
              <a:latin typeface="Arial Black" panose="020B0A04020102020204" pitchFamily="34" charset="0"/>
              <a:sym typeface="Arial Black" panose="020B0A040201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36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36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36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36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5364">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5364">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5364">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5364">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5364">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536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build="p" bldLvl="5"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5362" name="Picture 1" descr="shutterstock_75257899.png">
            <a:extLst>
              <a:ext uri="{FF2B5EF4-FFF2-40B4-BE49-F238E27FC236}">
                <a16:creationId xmlns:a16="http://schemas.microsoft.com/office/drawing/2014/main" id="{4049A68D-549D-41D2-BD32-B9F73EFEBD9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5363" name="Picture 2" descr="video_mentor_bar.png">
            <a:extLst>
              <a:ext uri="{FF2B5EF4-FFF2-40B4-BE49-F238E27FC236}">
                <a16:creationId xmlns:a16="http://schemas.microsoft.com/office/drawing/2014/main" id="{BCAA9386-EE5B-4B77-A1E1-FC56F441A6A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88100"/>
            <a:ext cx="8991600"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364" name="Rectangle 3">
            <a:extLst>
              <a:ext uri="{FF2B5EF4-FFF2-40B4-BE49-F238E27FC236}">
                <a16:creationId xmlns:a16="http://schemas.microsoft.com/office/drawing/2014/main" id="{40E8E6BE-B073-4380-8B3F-951D589F7ED5}"/>
              </a:ext>
            </a:extLst>
          </p:cNvPr>
          <p:cNvSpPr>
            <a:spLocks noGrp="1" noChangeArrowheads="1"/>
          </p:cNvSpPr>
          <p:nvPr>
            <p:ph type="title"/>
          </p:nvPr>
        </p:nvSpPr>
        <p:spPr/>
        <p:txBody>
          <a:bodyPr/>
          <a:lstStyle/>
          <a:p>
            <a:pPr eaLnBrk="1"/>
            <a:r>
              <a:rPr lang="en-US" altLang="en-US"/>
              <a:t>Modes of Thought Required by Puzzles</a:t>
            </a:r>
            <a:endParaRPr lang="en-US" altLang="en-US" sz="1800" b="0"/>
          </a:p>
        </p:txBody>
      </p:sp>
      <p:sp>
        <p:nvSpPr>
          <p:cNvPr id="16388" name="Rectangle 4">
            <a:extLst>
              <a:ext uri="{FF2B5EF4-FFF2-40B4-BE49-F238E27FC236}">
                <a16:creationId xmlns:a16="http://schemas.microsoft.com/office/drawing/2014/main" id="{4E9749F2-8E0D-41C0-9F5E-24E9BA6CC23D}"/>
              </a:ext>
            </a:extLst>
          </p:cNvPr>
          <p:cNvSpPr>
            <a:spLocks noGrp="1" noChangeArrowheads="1"/>
          </p:cNvSpPr>
          <p:nvPr>
            <p:ph type="body" idx="1"/>
          </p:nvPr>
        </p:nvSpPr>
        <p:spPr>
          <a:xfrm>
            <a:off x="457200" y="1054100"/>
            <a:ext cx="8521700" cy="5321300"/>
          </a:xfrm>
        </p:spPr>
        <p:txBody>
          <a:bodyPr/>
          <a:lstStyle/>
          <a:p>
            <a:pPr eaLnBrk="1"/>
            <a:r>
              <a:rPr lang="en-US" altLang="en-US"/>
              <a:t>Puzzles require players to think in different ways to solve them</a:t>
            </a:r>
          </a:p>
          <a:p>
            <a:pPr eaLnBrk="1"/>
            <a:r>
              <a:rPr lang="en-US" altLang="en-US"/>
              <a:t>Most players have a preferred mode of thought</a:t>
            </a:r>
            <a:endParaRPr lang="en-US" altLang="en-US" sz="1800" b="0">
              <a:solidFill>
                <a:srgbClr val="000000"/>
              </a:solidFill>
            </a:endParaRPr>
          </a:p>
        </p:txBody>
      </p:sp>
      <p:sp>
        <p:nvSpPr>
          <p:cNvPr id="15366" name="Rectangle 5">
            <a:extLst>
              <a:ext uri="{FF2B5EF4-FFF2-40B4-BE49-F238E27FC236}">
                <a16:creationId xmlns:a16="http://schemas.microsoft.com/office/drawing/2014/main" id="{5C1DC5E6-33F7-46BE-B49C-0612FB50D7C7}"/>
              </a:ext>
            </a:extLst>
          </p:cNvPr>
          <p:cNvSpPr>
            <a:spLocks/>
          </p:cNvSpPr>
          <p:nvPr/>
        </p:nvSpPr>
        <p:spPr bwMode="auto">
          <a:xfrm>
            <a:off x="8361363" y="6461125"/>
            <a:ext cx="319087"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1pPr>
            <a:lvl2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2pPr>
            <a:lvl3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3pPr>
            <a:lvl4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4pPr>
            <a:lvl5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5pPr>
            <a:lvl6pPr marL="4968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6pPr>
            <a:lvl7pPr marL="9540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7pPr>
            <a:lvl8pPr marL="14112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8pPr>
            <a:lvl9pPr marL="18684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9pPr>
          </a:lstStyle>
          <a:p>
            <a:pPr marL="0" indent="0" algn="r" eaLnBrk="1"/>
            <a:fld id="{90FC38BA-EAB4-456E-A165-D1511BC7491A}" type="slidenum">
              <a:rPr lang="en-US" altLang="en-US" sz="1200" b="1">
                <a:solidFill>
                  <a:srgbClr val="FFFFFF"/>
                </a:solidFill>
                <a:latin typeface="Arial Black" panose="020B0A04020102020204" pitchFamily="34" charset="0"/>
                <a:sym typeface="Arial Black" panose="020B0A04020102020204" pitchFamily="34" charset="0"/>
              </a:rPr>
              <a:pPr marL="0" indent="0" algn="r" eaLnBrk="1"/>
              <a:t>12</a:t>
            </a:fld>
            <a:endParaRPr lang="en-US" altLang="en-US">
              <a:latin typeface="Arial Black" panose="020B0A04020102020204" pitchFamily="34" charset="0"/>
              <a:sym typeface="Arial Black" panose="020B0A04020102020204" pitchFamily="34" charset="0"/>
            </a:endParaRPr>
          </a:p>
        </p:txBody>
      </p:sp>
      <p:pic>
        <p:nvPicPr>
          <p:cNvPr id="16390" name="Picture 6" descr="f12.02-Modes of Thought.png">
            <a:extLst>
              <a:ext uri="{FF2B5EF4-FFF2-40B4-BE49-F238E27FC236}">
                <a16:creationId xmlns:a16="http://schemas.microsoft.com/office/drawing/2014/main" id="{A7FAE330-948D-4987-B2DC-44311221713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470150" y="2273300"/>
            <a:ext cx="4202113" cy="4103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8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38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63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build="p" bldLvl="5"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 descr="shutterstock_75257899.png">
            <a:extLst>
              <a:ext uri="{FF2B5EF4-FFF2-40B4-BE49-F238E27FC236}">
                <a16:creationId xmlns:a16="http://schemas.microsoft.com/office/drawing/2014/main" id="{FA9D2F19-2543-4AE4-ABA0-B5BD3A58BB1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9459" name="Picture 2" descr="video_mentor_bar.png">
            <a:extLst>
              <a:ext uri="{FF2B5EF4-FFF2-40B4-BE49-F238E27FC236}">
                <a16:creationId xmlns:a16="http://schemas.microsoft.com/office/drawing/2014/main" id="{CBE2EF03-4C71-41E2-9DB2-510B285185F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88100"/>
            <a:ext cx="8991600"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9460" name="Rectangle 3">
            <a:extLst>
              <a:ext uri="{FF2B5EF4-FFF2-40B4-BE49-F238E27FC236}">
                <a16:creationId xmlns:a16="http://schemas.microsoft.com/office/drawing/2014/main" id="{A70C3FBD-ED6D-4862-999C-E02437408BE1}"/>
              </a:ext>
            </a:extLst>
          </p:cNvPr>
          <p:cNvSpPr>
            <a:spLocks noGrp="1" noChangeArrowheads="1"/>
          </p:cNvSpPr>
          <p:nvPr>
            <p:ph type="title"/>
          </p:nvPr>
        </p:nvSpPr>
        <p:spPr/>
        <p:txBody>
          <a:bodyPr/>
          <a:lstStyle/>
          <a:p>
            <a:pPr eaLnBrk="1"/>
            <a:r>
              <a:rPr lang="en-US" altLang="en-US"/>
              <a:t>Examples of Mixed-Mode Puzzles</a:t>
            </a:r>
            <a:endParaRPr lang="en-US" altLang="en-US" sz="1800" b="0"/>
          </a:p>
        </p:txBody>
      </p:sp>
      <p:sp>
        <p:nvSpPr>
          <p:cNvPr id="19461" name="Rectangle 4">
            <a:extLst>
              <a:ext uri="{FF2B5EF4-FFF2-40B4-BE49-F238E27FC236}">
                <a16:creationId xmlns:a16="http://schemas.microsoft.com/office/drawing/2014/main" id="{E2894215-D757-4036-8C53-7DC3E3566E28}"/>
              </a:ext>
            </a:extLst>
          </p:cNvPr>
          <p:cNvSpPr>
            <a:spLocks/>
          </p:cNvSpPr>
          <p:nvPr/>
        </p:nvSpPr>
        <p:spPr bwMode="auto">
          <a:xfrm>
            <a:off x="8361363" y="6461125"/>
            <a:ext cx="319087"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1pPr>
            <a:lvl2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2pPr>
            <a:lvl3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3pPr>
            <a:lvl4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4pPr>
            <a:lvl5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5pPr>
            <a:lvl6pPr marL="4968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6pPr>
            <a:lvl7pPr marL="9540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7pPr>
            <a:lvl8pPr marL="14112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8pPr>
            <a:lvl9pPr marL="18684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9pPr>
          </a:lstStyle>
          <a:p>
            <a:pPr marL="0" indent="0" algn="r" eaLnBrk="1"/>
            <a:fld id="{6C9AABD3-015E-4E46-8C6A-1161CB8353A4}" type="slidenum">
              <a:rPr lang="en-US" altLang="en-US" sz="1200" b="1">
                <a:solidFill>
                  <a:srgbClr val="FFFFFF"/>
                </a:solidFill>
                <a:latin typeface="Arial Black" panose="020B0A04020102020204" pitchFamily="34" charset="0"/>
                <a:sym typeface="Arial Black" panose="020B0A04020102020204" pitchFamily="34" charset="0"/>
              </a:rPr>
              <a:pPr marL="0" indent="0" algn="r" eaLnBrk="1"/>
              <a:t>13</a:t>
            </a:fld>
            <a:endParaRPr lang="en-US" altLang="en-US">
              <a:latin typeface="Arial Black" panose="020B0A04020102020204" pitchFamily="34" charset="0"/>
              <a:sym typeface="Arial Black" panose="020B0A04020102020204" pitchFamily="34" charset="0"/>
            </a:endParaRPr>
          </a:p>
        </p:txBody>
      </p:sp>
      <p:pic>
        <p:nvPicPr>
          <p:cNvPr id="19462" name="Picture 5" descr="f12.03-Mixed Mode Puzzles.png">
            <a:extLst>
              <a:ext uri="{FF2B5EF4-FFF2-40B4-BE49-F238E27FC236}">
                <a16:creationId xmlns:a16="http://schemas.microsoft.com/office/drawing/2014/main" id="{21299132-7890-4848-BD52-4E3957C309F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73163" y="717550"/>
            <a:ext cx="6796087" cy="5664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482" name="Picture 1" descr="shutterstock_75257899.png">
            <a:extLst>
              <a:ext uri="{FF2B5EF4-FFF2-40B4-BE49-F238E27FC236}">
                <a16:creationId xmlns:a16="http://schemas.microsoft.com/office/drawing/2014/main" id="{3D727CE3-6780-4847-8640-E2666A9C80C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483" name="Picture 2" descr="video_mentor_bar.png">
            <a:extLst>
              <a:ext uri="{FF2B5EF4-FFF2-40B4-BE49-F238E27FC236}">
                <a16:creationId xmlns:a16="http://schemas.microsoft.com/office/drawing/2014/main" id="{E1793E25-A3A7-4012-AAE7-AF4BBBC6799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88100"/>
            <a:ext cx="8991600"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484" name="Rectangle 3">
            <a:extLst>
              <a:ext uri="{FF2B5EF4-FFF2-40B4-BE49-F238E27FC236}">
                <a16:creationId xmlns:a16="http://schemas.microsoft.com/office/drawing/2014/main" id="{7AE8395B-7183-4158-A283-DC0C1807FAD8}"/>
              </a:ext>
            </a:extLst>
          </p:cNvPr>
          <p:cNvSpPr>
            <a:spLocks noGrp="1" noChangeArrowheads="1"/>
          </p:cNvSpPr>
          <p:nvPr>
            <p:ph type="title"/>
          </p:nvPr>
        </p:nvSpPr>
        <p:spPr/>
        <p:txBody>
          <a:bodyPr/>
          <a:lstStyle/>
          <a:p>
            <a:pPr eaLnBrk="1"/>
            <a:r>
              <a:rPr lang="en-US" altLang="en-US"/>
              <a:t>Kim's Eight Steps of Digital Puzzle Design</a:t>
            </a:r>
            <a:endParaRPr lang="en-US" altLang="en-US" sz="1800" b="0"/>
          </a:p>
        </p:txBody>
      </p:sp>
      <p:sp>
        <p:nvSpPr>
          <p:cNvPr id="21508" name="Rectangle 4">
            <a:extLst>
              <a:ext uri="{FF2B5EF4-FFF2-40B4-BE49-F238E27FC236}">
                <a16:creationId xmlns:a16="http://schemas.microsoft.com/office/drawing/2014/main" id="{88487A13-A3E8-4509-8BE1-9561B7A041DC}"/>
              </a:ext>
            </a:extLst>
          </p:cNvPr>
          <p:cNvSpPr>
            <a:spLocks noGrp="1" noChangeArrowheads="1"/>
          </p:cNvSpPr>
          <p:nvPr>
            <p:ph type="body" idx="1"/>
          </p:nvPr>
        </p:nvSpPr>
        <p:spPr>
          <a:xfrm>
            <a:off x="457200" y="1054100"/>
            <a:ext cx="8521700" cy="5321300"/>
          </a:xfrm>
        </p:spPr>
        <p:txBody>
          <a:bodyPr/>
          <a:lstStyle/>
          <a:p>
            <a:pPr eaLnBrk="1"/>
            <a:r>
              <a:rPr lang="en-US" altLang="en-US"/>
              <a:t>Step 1 – Inspiration</a:t>
            </a:r>
          </a:p>
          <a:p>
            <a:pPr marL="750888" lvl="1" indent="-254000" eaLnBrk="1">
              <a:spcBef>
                <a:spcPts val="500"/>
              </a:spcBef>
              <a:buFontTx/>
              <a:buChar char="–"/>
            </a:pPr>
            <a:r>
              <a:rPr lang="en-US" altLang="en-US" sz="2000">
                <a:solidFill>
                  <a:srgbClr val="000000"/>
                </a:solidFill>
              </a:rPr>
              <a:t>Inspiration for a puzzle can come from anywhere</a:t>
            </a:r>
          </a:p>
          <a:p>
            <a:pPr marL="750888" lvl="1" indent="-254000" eaLnBrk="1">
              <a:spcBef>
                <a:spcPts val="500"/>
              </a:spcBef>
              <a:buFontTx/>
              <a:buChar char="–"/>
            </a:pPr>
            <a:r>
              <a:rPr lang="en-US" altLang="en-US" sz="2000">
                <a:solidFill>
                  <a:srgbClr val="000000"/>
                </a:solidFill>
              </a:rPr>
              <a:t>Alexey Pajitnov says his inspiration for Tetris was the mathematician Solomon Golomb's concept of pentominoes</a:t>
            </a:r>
          </a:p>
          <a:p>
            <a:pPr marL="1106488" lvl="2" indent="-152400" eaLnBrk="1">
              <a:spcBef>
                <a:spcPts val="100"/>
              </a:spcBef>
              <a:buFontTx/>
              <a:buChar char="•"/>
            </a:pPr>
            <a:r>
              <a:rPr lang="en-US" altLang="en-US" sz="1800" b="0">
                <a:solidFill>
                  <a:srgbClr val="000000"/>
                </a:solidFill>
              </a:rPr>
              <a:t>12 different shapes, each made of five blocks, that could be fit together into an optimal space-filling puzzle</a:t>
            </a:r>
          </a:p>
          <a:p>
            <a:pPr marL="1106488" lvl="2" indent="-152400" eaLnBrk="1">
              <a:spcBef>
                <a:spcPts val="100"/>
              </a:spcBef>
              <a:buFontTx/>
              <a:buChar char="•"/>
            </a:pPr>
            <a:r>
              <a:rPr lang="en-US" altLang="en-US" sz="1800" b="0">
                <a:solidFill>
                  <a:srgbClr val="000000"/>
                </a:solidFill>
              </a:rPr>
              <a:t>Pajitnov wanted to use them in an action game</a:t>
            </a:r>
          </a:p>
          <a:p>
            <a:pPr eaLnBrk="1"/>
            <a:r>
              <a:rPr lang="en-US" altLang="en-US"/>
              <a:t>Step 2 — Simplification</a:t>
            </a:r>
          </a:p>
          <a:p>
            <a:pPr marL="750888" lvl="1" indent="-254000" eaLnBrk="1">
              <a:spcBef>
                <a:spcPts val="500"/>
              </a:spcBef>
              <a:buFontTx/>
              <a:buChar char="–"/>
            </a:pPr>
            <a:r>
              <a:rPr lang="en-US" altLang="en-US" sz="2000">
                <a:solidFill>
                  <a:srgbClr val="000000"/>
                </a:solidFill>
              </a:rPr>
              <a:t>Usually need to simplify to get from your original inspiration to a playable puzzle</a:t>
            </a:r>
            <a:endParaRPr lang="en-US" altLang="en-US" sz="1800" b="0">
              <a:solidFill>
                <a:srgbClr val="000000"/>
              </a:solidFill>
            </a:endParaRPr>
          </a:p>
          <a:p>
            <a:pPr marL="1106488" lvl="2" indent="-152400" eaLnBrk="1">
              <a:spcBef>
                <a:spcPts val="100"/>
              </a:spcBef>
              <a:buFontTx/>
              <a:buChar char="•"/>
            </a:pPr>
            <a:r>
              <a:rPr lang="en-US" altLang="en-US" sz="1800" b="0">
                <a:solidFill>
                  <a:srgbClr val="000000"/>
                </a:solidFill>
              </a:rPr>
              <a:t>Pajitnov felt there were too many different five-block pentomino shapes</a:t>
            </a:r>
          </a:p>
          <a:p>
            <a:pPr marL="1106488" lvl="2" indent="-152400" eaLnBrk="1">
              <a:spcBef>
                <a:spcPts val="100"/>
              </a:spcBef>
              <a:buFontTx/>
              <a:buChar char="•"/>
            </a:pPr>
            <a:r>
              <a:rPr lang="en-US" altLang="en-US" sz="1800" b="0">
                <a:solidFill>
                  <a:srgbClr val="000000"/>
                </a:solidFill>
              </a:rPr>
              <a:t>He reduced it to the seven four-block tetrominoes found in Tetris</a:t>
            </a:r>
          </a:p>
        </p:txBody>
      </p:sp>
      <p:sp>
        <p:nvSpPr>
          <p:cNvPr id="20486" name="Rectangle 5">
            <a:extLst>
              <a:ext uri="{FF2B5EF4-FFF2-40B4-BE49-F238E27FC236}">
                <a16:creationId xmlns:a16="http://schemas.microsoft.com/office/drawing/2014/main" id="{3452F4D4-782F-4621-976E-95BA498DE56D}"/>
              </a:ext>
            </a:extLst>
          </p:cNvPr>
          <p:cNvSpPr>
            <a:spLocks/>
          </p:cNvSpPr>
          <p:nvPr/>
        </p:nvSpPr>
        <p:spPr bwMode="auto">
          <a:xfrm>
            <a:off x="8361363" y="6461125"/>
            <a:ext cx="319087"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1pPr>
            <a:lvl2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2pPr>
            <a:lvl3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3pPr>
            <a:lvl4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4pPr>
            <a:lvl5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5pPr>
            <a:lvl6pPr marL="4968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6pPr>
            <a:lvl7pPr marL="9540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7pPr>
            <a:lvl8pPr marL="14112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8pPr>
            <a:lvl9pPr marL="18684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9pPr>
          </a:lstStyle>
          <a:p>
            <a:pPr marL="0" indent="0" algn="r" eaLnBrk="1"/>
            <a:fld id="{70B9C1DC-CD94-4158-97E5-DE77F5C888F6}" type="slidenum">
              <a:rPr lang="en-US" altLang="en-US" sz="1200" b="1">
                <a:solidFill>
                  <a:srgbClr val="FFFFFF"/>
                </a:solidFill>
                <a:latin typeface="Arial Black" panose="020B0A04020102020204" pitchFamily="34" charset="0"/>
                <a:sym typeface="Arial Black" panose="020B0A04020102020204" pitchFamily="34" charset="0"/>
              </a:rPr>
              <a:pPr marL="0" indent="0" algn="r" eaLnBrk="1"/>
              <a:t>14</a:t>
            </a:fld>
            <a:endParaRPr lang="en-US" altLang="en-US">
              <a:latin typeface="Arial Black" panose="020B0A04020102020204" pitchFamily="34" charset="0"/>
              <a:sym typeface="Arial Black" panose="020B0A040201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50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50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50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1508">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1508">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1508">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1508">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1508">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150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build="p" bldLvl="5"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1506" name="Picture 1" descr="shutterstock_75257899.png">
            <a:extLst>
              <a:ext uri="{FF2B5EF4-FFF2-40B4-BE49-F238E27FC236}">
                <a16:creationId xmlns:a16="http://schemas.microsoft.com/office/drawing/2014/main" id="{95238E54-EF41-4A8F-83B4-024EB9AFE82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1507" name="Picture 2" descr="video_mentor_bar.png">
            <a:extLst>
              <a:ext uri="{FF2B5EF4-FFF2-40B4-BE49-F238E27FC236}">
                <a16:creationId xmlns:a16="http://schemas.microsoft.com/office/drawing/2014/main" id="{08A1B815-F454-4D5A-8B90-AEA659F7AF3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88100"/>
            <a:ext cx="8991600"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1508" name="Rectangle 3">
            <a:extLst>
              <a:ext uri="{FF2B5EF4-FFF2-40B4-BE49-F238E27FC236}">
                <a16:creationId xmlns:a16="http://schemas.microsoft.com/office/drawing/2014/main" id="{688AFD24-A7A4-49A1-ADD0-1D4010037CA7}"/>
              </a:ext>
            </a:extLst>
          </p:cNvPr>
          <p:cNvSpPr>
            <a:spLocks noGrp="1" noChangeArrowheads="1"/>
          </p:cNvSpPr>
          <p:nvPr>
            <p:ph type="title"/>
          </p:nvPr>
        </p:nvSpPr>
        <p:spPr/>
        <p:txBody>
          <a:bodyPr/>
          <a:lstStyle/>
          <a:p>
            <a:pPr eaLnBrk="1"/>
            <a:r>
              <a:rPr lang="en-US" altLang="en-US"/>
              <a:t>Kim's Eight Steps of Digital Puzzle Design</a:t>
            </a:r>
            <a:endParaRPr lang="en-US" altLang="en-US" sz="1800" b="0"/>
          </a:p>
        </p:txBody>
      </p:sp>
      <p:sp>
        <p:nvSpPr>
          <p:cNvPr id="22532" name="Rectangle 4">
            <a:extLst>
              <a:ext uri="{FF2B5EF4-FFF2-40B4-BE49-F238E27FC236}">
                <a16:creationId xmlns:a16="http://schemas.microsoft.com/office/drawing/2014/main" id="{5ABEC522-5D70-40D3-AA2B-CDA2B8E30447}"/>
              </a:ext>
            </a:extLst>
          </p:cNvPr>
          <p:cNvSpPr>
            <a:spLocks noGrp="1" noChangeArrowheads="1"/>
          </p:cNvSpPr>
          <p:nvPr>
            <p:ph type="body" idx="1"/>
          </p:nvPr>
        </p:nvSpPr>
        <p:spPr>
          <a:xfrm>
            <a:off x="457200" y="1054100"/>
            <a:ext cx="8521700" cy="5321300"/>
          </a:xfrm>
        </p:spPr>
        <p:txBody>
          <a:bodyPr/>
          <a:lstStyle/>
          <a:p>
            <a:pPr eaLnBrk="1"/>
            <a:r>
              <a:rPr lang="en-US" altLang="en-US"/>
              <a:t>Step 2 — Simplification (continued)</a:t>
            </a:r>
          </a:p>
          <a:p>
            <a:pPr marL="750888" lvl="1" indent="-254000" eaLnBrk="1">
              <a:spcBef>
                <a:spcPts val="500"/>
              </a:spcBef>
              <a:buFontTx/>
              <a:buChar char="–"/>
            </a:pPr>
            <a:r>
              <a:rPr lang="en-US" altLang="en-US" sz="2000">
                <a:solidFill>
                  <a:srgbClr val="000000"/>
                </a:solidFill>
              </a:rPr>
              <a:t>Identify the core puzzle mechanic, the essential tricky skill required.</a:t>
            </a:r>
          </a:p>
          <a:p>
            <a:pPr marL="750888" lvl="1" indent="-254000" eaLnBrk="1">
              <a:spcBef>
                <a:spcPts val="500"/>
              </a:spcBef>
              <a:buFontTx/>
              <a:buChar char="–"/>
            </a:pPr>
            <a:r>
              <a:rPr lang="en-US" altLang="en-US" sz="2000">
                <a:solidFill>
                  <a:srgbClr val="000000"/>
                </a:solidFill>
              </a:rPr>
              <a:t>Eliminate any irrelevant details, narrow the focus.</a:t>
            </a:r>
          </a:p>
          <a:p>
            <a:pPr marL="750888" lvl="1" indent="-254000" eaLnBrk="1">
              <a:spcBef>
                <a:spcPts val="500"/>
              </a:spcBef>
              <a:buFontTx/>
              <a:buChar char="–"/>
            </a:pPr>
            <a:r>
              <a:rPr lang="en-US" altLang="en-US" sz="2000">
                <a:solidFill>
                  <a:srgbClr val="000000"/>
                </a:solidFill>
              </a:rPr>
              <a:t>Make pieces uniform</a:t>
            </a:r>
          </a:p>
          <a:p>
            <a:pPr marL="1106488" lvl="2" indent="-152400" eaLnBrk="1">
              <a:spcBef>
                <a:spcPts val="100"/>
              </a:spcBef>
              <a:buFontTx/>
              <a:buChar char="•"/>
            </a:pPr>
            <a:r>
              <a:rPr lang="en-US" altLang="en-US" sz="1800" b="0">
                <a:solidFill>
                  <a:srgbClr val="000000"/>
                </a:solidFill>
              </a:rPr>
              <a:t>Example: In a construction puzzle, move the pieces onto a uniform grid</a:t>
            </a:r>
          </a:p>
          <a:p>
            <a:pPr marL="750888" lvl="1" indent="-254000" eaLnBrk="1">
              <a:spcBef>
                <a:spcPts val="500"/>
              </a:spcBef>
              <a:buFontTx/>
              <a:buChar char="–"/>
            </a:pPr>
            <a:r>
              <a:rPr lang="en-US" altLang="en-US" sz="2000">
                <a:solidFill>
                  <a:srgbClr val="000000"/>
                </a:solidFill>
              </a:rPr>
              <a:t>Simplify the controls</a:t>
            </a:r>
          </a:p>
          <a:p>
            <a:pPr marL="1106488" lvl="2" indent="-152400" eaLnBrk="1">
              <a:spcBef>
                <a:spcPts val="100"/>
              </a:spcBef>
              <a:buFontTx/>
              <a:buChar char="•"/>
            </a:pPr>
            <a:r>
              <a:rPr lang="en-US" altLang="en-US" sz="1800" b="0">
                <a:solidFill>
                  <a:srgbClr val="000000"/>
                </a:solidFill>
              </a:rPr>
              <a:t>Ensure the controls for the puzzle are appropriate to the interface</a:t>
            </a:r>
          </a:p>
          <a:p>
            <a:pPr marL="1106488" lvl="2" indent="-152400" eaLnBrk="1">
              <a:spcBef>
                <a:spcPts val="100"/>
              </a:spcBef>
              <a:buFontTx/>
              <a:buChar char="•"/>
            </a:pPr>
            <a:r>
              <a:rPr lang="en-US" altLang="en-US" sz="1800" b="0">
                <a:solidFill>
                  <a:srgbClr val="000000"/>
                </a:solidFill>
              </a:rPr>
              <a:t>A Rubik's Cube feels in real life but how terrible it would be to manipulate a digital version with a mouse and keyboard</a:t>
            </a:r>
          </a:p>
          <a:p>
            <a:pPr eaLnBrk="1"/>
            <a:r>
              <a:rPr lang="en-US" altLang="en-US"/>
              <a:t>Step 3 – Construction Set</a:t>
            </a:r>
          </a:p>
          <a:p>
            <a:pPr marL="750888" lvl="1" indent="-254000" eaLnBrk="1">
              <a:spcBef>
                <a:spcPts val="500"/>
              </a:spcBef>
              <a:buFontTx/>
              <a:buChar char="–"/>
            </a:pPr>
            <a:r>
              <a:rPr lang="en-US" altLang="en-US" sz="2000">
                <a:solidFill>
                  <a:srgbClr val="000000"/>
                </a:solidFill>
              </a:rPr>
              <a:t>Build a tool that makes construction of puzzles quick and easy</a:t>
            </a:r>
          </a:p>
          <a:p>
            <a:pPr marL="750888" lvl="1" indent="-254000" eaLnBrk="1">
              <a:spcBef>
                <a:spcPts val="500"/>
              </a:spcBef>
              <a:buFontTx/>
              <a:buChar char="–"/>
            </a:pPr>
            <a:r>
              <a:rPr lang="en-US" altLang="en-US" sz="2000">
                <a:solidFill>
                  <a:srgbClr val="000000"/>
                </a:solidFill>
              </a:rPr>
              <a:t>Many puzzles can be built and tested as paper prototypes</a:t>
            </a:r>
          </a:p>
          <a:p>
            <a:pPr marL="1106488" lvl="2" indent="-152400" eaLnBrk="1">
              <a:spcBef>
                <a:spcPts val="100"/>
              </a:spcBef>
              <a:buFontTx/>
              <a:buChar char="•"/>
            </a:pPr>
            <a:r>
              <a:rPr lang="en-US" altLang="en-US" sz="1800" b="0">
                <a:solidFill>
                  <a:srgbClr val="000000"/>
                </a:solidFill>
              </a:rPr>
              <a:t>If that isn't the case for your puzzle, this is the first place that you will need to do some programming</a:t>
            </a:r>
          </a:p>
        </p:txBody>
      </p:sp>
      <p:sp>
        <p:nvSpPr>
          <p:cNvPr id="21510" name="Rectangle 5">
            <a:extLst>
              <a:ext uri="{FF2B5EF4-FFF2-40B4-BE49-F238E27FC236}">
                <a16:creationId xmlns:a16="http://schemas.microsoft.com/office/drawing/2014/main" id="{C764C2D1-E868-41A6-9D67-21C1CBE1F345}"/>
              </a:ext>
            </a:extLst>
          </p:cNvPr>
          <p:cNvSpPr>
            <a:spLocks/>
          </p:cNvSpPr>
          <p:nvPr/>
        </p:nvSpPr>
        <p:spPr bwMode="auto">
          <a:xfrm>
            <a:off x="8361363" y="6461125"/>
            <a:ext cx="319087"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1pPr>
            <a:lvl2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2pPr>
            <a:lvl3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3pPr>
            <a:lvl4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4pPr>
            <a:lvl5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5pPr>
            <a:lvl6pPr marL="4968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6pPr>
            <a:lvl7pPr marL="9540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7pPr>
            <a:lvl8pPr marL="14112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8pPr>
            <a:lvl9pPr marL="18684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9pPr>
          </a:lstStyle>
          <a:p>
            <a:pPr marL="0" indent="0" algn="r" eaLnBrk="1"/>
            <a:fld id="{EC0319C9-6EF6-4829-8A4F-669E6F9D8843}" type="slidenum">
              <a:rPr lang="en-US" altLang="en-US" sz="1200" b="1">
                <a:solidFill>
                  <a:srgbClr val="FFFFFF"/>
                </a:solidFill>
                <a:latin typeface="Arial Black" panose="020B0A04020102020204" pitchFamily="34" charset="0"/>
                <a:sym typeface="Arial Black" panose="020B0A04020102020204" pitchFamily="34" charset="0"/>
              </a:rPr>
              <a:pPr marL="0" indent="0" algn="r" eaLnBrk="1"/>
              <a:t>15</a:t>
            </a:fld>
            <a:endParaRPr lang="en-US" altLang="en-US">
              <a:latin typeface="Arial Black" panose="020B0A04020102020204" pitchFamily="34" charset="0"/>
              <a:sym typeface="Arial Black" panose="020B0A040201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53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53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53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253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253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253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2532">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2532">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2532">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22532">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22532">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2253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build="p" bldLvl="5"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2530" name="Picture 1" descr="shutterstock_75257899.png">
            <a:extLst>
              <a:ext uri="{FF2B5EF4-FFF2-40B4-BE49-F238E27FC236}">
                <a16:creationId xmlns:a16="http://schemas.microsoft.com/office/drawing/2014/main" id="{7B04D86B-55E6-448C-97A7-2C6E2EE5595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2531" name="Picture 2" descr="video_mentor_bar.png">
            <a:extLst>
              <a:ext uri="{FF2B5EF4-FFF2-40B4-BE49-F238E27FC236}">
                <a16:creationId xmlns:a16="http://schemas.microsoft.com/office/drawing/2014/main" id="{7C3488CA-9D00-4FD2-A368-5F8CE918435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88100"/>
            <a:ext cx="8991600"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2532" name="Rectangle 3">
            <a:extLst>
              <a:ext uri="{FF2B5EF4-FFF2-40B4-BE49-F238E27FC236}">
                <a16:creationId xmlns:a16="http://schemas.microsoft.com/office/drawing/2014/main" id="{2712E2CE-054B-45B5-A613-9E40E6A888C9}"/>
              </a:ext>
            </a:extLst>
          </p:cNvPr>
          <p:cNvSpPr>
            <a:spLocks noGrp="1" noChangeArrowheads="1"/>
          </p:cNvSpPr>
          <p:nvPr>
            <p:ph type="title"/>
          </p:nvPr>
        </p:nvSpPr>
        <p:spPr/>
        <p:txBody>
          <a:bodyPr/>
          <a:lstStyle/>
          <a:p>
            <a:pPr eaLnBrk="1"/>
            <a:r>
              <a:rPr lang="en-US" altLang="en-US"/>
              <a:t>Kim's Eight Steps of Digital Puzzle Design</a:t>
            </a:r>
            <a:endParaRPr lang="en-US" altLang="en-US" sz="1800" b="0"/>
          </a:p>
        </p:txBody>
      </p:sp>
      <p:sp>
        <p:nvSpPr>
          <p:cNvPr id="23556" name="Rectangle 4">
            <a:extLst>
              <a:ext uri="{FF2B5EF4-FFF2-40B4-BE49-F238E27FC236}">
                <a16:creationId xmlns:a16="http://schemas.microsoft.com/office/drawing/2014/main" id="{CC1EA1E0-B24C-492D-BB8F-7AC9F6E1C3D8}"/>
              </a:ext>
            </a:extLst>
          </p:cNvPr>
          <p:cNvSpPr>
            <a:spLocks noGrp="1" noChangeArrowheads="1"/>
          </p:cNvSpPr>
          <p:nvPr>
            <p:ph type="body" idx="1"/>
          </p:nvPr>
        </p:nvSpPr>
        <p:spPr>
          <a:xfrm>
            <a:off x="457200" y="1054100"/>
            <a:ext cx="8521700" cy="5321300"/>
          </a:xfrm>
        </p:spPr>
        <p:txBody>
          <a:bodyPr/>
          <a:lstStyle/>
          <a:p>
            <a:pPr eaLnBrk="1"/>
            <a:r>
              <a:rPr lang="en-US" altLang="en-US"/>
              <a:t>Step 4 – Define and clarify the rules</a:t>
            </a:r>
          </a:p>
          <a:p>
            <a:pPr marL="750888" lvl="1" indent="-254000" eaLnBrk="1">
              <a:spcBef>
                <a:spcPts val="500"/>
              </a:spcBef>
              <a:buFontTx/>
              <a:buChar char="–"/>
            </a:pPr>
            <a:r>
              <a:rPr lang="en-US" altLang="en-US" sz="2000">
                <a:solidFill>
                  <a:srgbClr val="000000"/>
                </a:solidFill>
              </a:rPr>
              <a:t>Includes defining the board, the pieces, the ways that they can move, and the ultimate goal of the puzzle or level</a:t>
            </a:r>
          </a:p>
          <a:p>
            <a:pPr eaLnBrk="1"/>
            <a:r>
              <a:rPr lang="en-US" altLang="en-US"/>
              <a:t>Step 5 – Make some levels of the puzzle</a:t>
            </a:r>
          </a:p>
          <a:p>
            <a:pPr marL="750888" lvl="1" indent="-254000" eaLnBrk="1">
              <a:spcBef>
                <a:spcPts val="500"/>
              </a:spcBef>
              <a:buFontTx/>
              <a:buChar char="–"/>
            </a:pPr>
            <a:r>
              <a:rPr lang="en-US" altLang="en-US" sz="2000">
                <a:solidFill>
                  <a:srgbClr val="000000"/>
                </a:solidFill>
              </a:rPr>
              <a:t>Create different levels that explore various elements of your design and game mechanics</a:t>
            </a:r>
          </a:p>
          <a:p>
            <a:pPr eaLnBrk="1"/>
            <a:r>
              <a:rPr lang="en-US" altLang="en-US"/>
              <a:t>Step 6 –  Testing</a:t>
            </a:r>
          </a:p>
          <a:p>
            <a:pPr marL="750888" lvl="1" indent="-254000" eaLnBrk="1">
              <a:spcBef>
                <a:spcPts val="500"/>
              </a:spcBef>
              <a:buFontTx/>
              <a:buChar char="–"/>
            </a:pPr>
            <a:r>
              <a:rPr lang="en-US" altLang="en-US" sz="2000">
                <a:solidFill>
                  <a:srgbClr val="000000"/>
                </a:solidFill>
              </a:rPr>
              <a:t>Just like a game, you don't know how players will react to a puzzle until you place it in front of them</a:t>
            </a:r>
          </a:p>
          <a:p>
            <a:pPr marL="750888" lvl="1" indent="-254000" eaLnBrk="1">
              <a:spcBef>
                <a:spcPts val="500"/>
              </a:spcBef>
              <a:buFontTx/>
              <a:buChar char="–"/>
            </a:pPr>
            <a:r>
              <a:rPr lang="en-US" altLang="en-US" sz="2000">
                <a:solidFill>
                  <a:srgbClr val="000000"/>
                </a:solidFill>
              </a:rPr>
              <a:t>Even with his many years of experience, Kim still finds that some puzzles he expects to be simple are surprisingly difficult, while some he expects to be difficult are easily solved</a:t>
            </a:r>
          </a:p>
          <a:p>
            <a:pPr marL="750888" lvl="1" indent="-254000" eaLnBrk="1">
              <a:spcBef>
                <a:spcPts val="500"/>
              </a:spcBef>
              <a:buFontTx/>
              <a:buChar char="–"/>
            </a:pPr>
            <a:r>
              <a:rPr lang="en-US" altLang="en-US" sz="2000">
                <a:solidFill>
                  <a:srgbClr val="000000"/>
                </a:solidFill>
              </a:rPr>
              <a:t>Playtesting and iteration are key in all forms of design!</a:t>
            </a:r>
            <a:endParaRPr lang="en-US" altLang="en-US" sz="1800" b="0">
              <a:solidFill>
                <a:srgbClr val="000000"/>
              </a:solidFill>
            </a:endParaRPr>
          </a:p>
        </p:txBody>
      </p:sp>
      <p:sp>
        <p:nvSpPr>
          <p:cNvPr id="22534" name="Rectangle 5">
            <a:extLst>
              <a:ext uri="{FF2B5EF4-FFF2-40B4-BE49-F238E27FC236}">
                <a16:creationId xmlns:a16="http://schemas.microsoft.com/office/drawing/2014/main" id="{CFB0A58D-7D3F-4BEC-B470-1D1E367292AB}"/>
              </a:ext>
            </a:extLst>
          </p:cNvPr>
          <p:cNvSpPr>
            <a:spLocks/>
          </p:cNvSpPr>
          <p:nvPr/>
        </p:nvSpPr>
        <p:spPr bwMode="auto">
          <a:xfrm>
            <a:off x="8361363" y="6461125"/>
            <a:ext cx="319087"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1pPr>
            <a:lvl2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2pPr>
            <a:lvl3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3pPr>
            <a:lvl4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4pPr>
            <a:lvl5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5pPr>
            <a:lvl6pPr marL="4968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6pPr>
            <a:lvl7pPr marL="9540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7pPr>
            <a:lvl8pPr marL="14112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8pPr>
            <a:lvl9pPr marL="18684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9pPr>
          </a:lstStyle>
          <a:p>
            <a:pPr marL="0" indent="0" algn="r" eaLnBrk="1"/>
            <a:fld id="{8F8F763D-B488-485F-9EF1-240075DF2102}" type="slidenum">
              <a:rPr lang="en-US" altLang="en-US" sz="1200" b="1">
                <a:solidFill>
                  <a:srgbClr val="FFFFFF"/>
                </a:solidFill>
                <a:latin typeface="Arial Black" panose="020B0A04020102020204" pitchFamily="34" charset="0"/>
                <a:sym typeface="Arial Black" panose="020B0A04020102020204" pitchFamily="34" charset="0"/>
              </a:rPr>
              <a:pPr marL="0" indent="0" algn="r" eaLnBrk="1"/>
              <a:t>16</a:t>
            </a:fld>
            <a:endParaRPr lang="en-US" altLang="en-US">
              <a:latin typeface="Arial Black" panose="020B0A04020102020204" pitchFamily="34" charset="0"/>
              <a:sym typeface="Arial Black" panose="020B0A040201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55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55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355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355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355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3556">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3556">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355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build="p" bldLvl="5"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3554" name="Picture 1" descr="shutterstock_75257899.png">
            <a:extLst>
              <a:ext uri="{FF2B5EF4-FFF2-40B4-BE49-F238E27FC236}">
                <a16:creationId xmlns:a16="http://schemas.microsoft.com/office/drawing/2014/main" id="{972D2A7F-0177-4482-B2BD-B6FF11DDD99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3555" name="Picture 2" descr="video_mentor_bar.png">
            <a:extLst>
              <a:ext uri="{FF2B5EF4-FFF2-40B4-BE49-F238E27FC236}">
                <a16:creationId xmlns:a16="http://schemas.microsoft.com/office/drawing/2014/main" id="{21B6BF9E-0CCC-4DE4-AF3E-DE3536A860F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88100"/>
            <a:ext cx="8991600"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3556" name="Rectangle 3">
            <a:extLst>
              <a:ext uri="{FF2B5EF4-FFF2-40B4-BE49-F238E27FC236}">
                <a16:creationId xmlns:a16="http://schemas.microsoft.com/office/drawing/2014/main" id="{4055ED9A-5E81-4231-9B9F-471D472C8B2F}"/>
              </a:ext>
            </a:extLst>
          </p:cNvPr>
          <p:cNvSpPr>
            <a:spLocks noGrp="1" noChangeArrowheads="1"/>
          </p:cNvSpPr>
          <p:nvPr>
            <p:ph type="title"/>
          </p:nvPr>
        </p:nvSpPr>
        <p:spPr/>
        <p:txBody>
          <a:bodyPr/>
          <a:lstStyle/>
          <a:p>
            <a:pPr eaLnBrk="1"/>
            <a:r>
              <a:rPr lang="en-US" altLang="en-US"/>
              <a:t>Kim's Eight Steps of Digital Puzzle Design</a:t>
            </a:r>
            <a:endParaRPr lang="en-US" altLang="en-US" sz="1800" b="0"/>
          </a:p>
        </p:txBody>
      </p:sp>
      <p:sp>
        <p:nvSpPr>
          <p:cNvPr id="24580" name="Rectangle 4">
            <a:extLst>
              <a:ext uri="{FF2B5EF4-FFF2-40B4-BE49-F238E27FC236}">
                <a16:creationId xmlns:a16="http://schemas.microsoft.com/office/drawing/2014/main" id="{E3268223-A671-45C3-88D5-EA37AD08DB54}"/>
              </a:ext>
            </a:extLst>
          </p:cNvPr>
          <p:cNvSpPr>
            <a:spLocks noGrp="1" noChangeArrowheads="1"/>
          </p:cNvSpPr>
          <p:nvPr>
            <p:ph type="body" idx="1"/>
          </p:nvPr>
        </p:nvSpPr>
        <p:spPr>
          <a:xfrm>
            <a:off x="457200" y="1054100"/>
            <a:ext cx="8521700" cy="5321300"/>
          </a:xfrm>
        </p:spPr>
        <p:txBody>
          <a:bodyPr/>
          <a:lstStyle/>
          <a:p>
            <a:pPr eaLnBrk="1"/>
            <a:r>
              <a:rPr lang="en-US" altLang="en-US"/>
              <a:t>Step 7 – Put the levels in a meaningful Sequence</a:t>
            </a:r>
          </a:p>
          <a:p>
            <a:pPr marL="750888" lvl="1" indent="-254000" eaLnBrk="1">
              <a:spcBef>
                <a:spcPts val="500"/>
              </a:spcBef>
              <a:buFontTx/>
              <a:buChar char="–"/>
            </a:pPr>
            <a:r>
              <a:rPr lang="en-US" altLang="en-US" sz="2000">
                <a:solidFill>
                  <a:srgbClr val="000000"/>
                </a:solidFill>
              </a:rPr>
              <a:t>Introduce a new concepts in isolation</a:t>
            </a:r>
          </a:p>
          <a:p>
            <a:pPr marL="1106488" lvl="2" indent="-152400" eaLnBrk="1">
              <a:spcBef>
                <a:spcPts val="100"/>
              </a:spcBef>
              <a:buFontTx/>
              <a:buChar char="•"/>
            </a:pPr>
            <a:r>
              <a:rPr lang="en-US" altLang="en-US" sz="1800" b="0">
                <a:solidFill>
                  <a:srgbClr val="000000"/>
                </a:solidFill>
              </a:rPr>
              <a:t>Require the player to use just that concept in the most elementary way</a:t>
            </a:r>
          </a:p>
          <a:p>
            <a:pPr marL="750888" lvl="1" indent="-254000" eaLnBrk="1">
              <a:spcBef>
                <a:spcPts val="500"/>
              </a:spcBef>
              <a:buFontTx/>
              <a:buChar char="–"/>
            </a:pPr>
            <a:r>
              <a:rPr lang="en-US" altLang="en-US" sz="2000">
                <a:solidFill>
                  <a:srgbClr val="000000"/>
                </a:solidFill>
              </a:rPr>
              <a:t>Progressively increase the difficulty of the puzzle that must be solved using that concept</a:t>
            </a:r>
          </a:p>
          <a:p>
            <a:pPr marL="750888" lvl="1" indent="-254000" eaLnBrk="1">
              <a:spcBef>
                <a:spcPts val="500"/>
              </a:spcBef>
              <a:buFontTx/>
              <a:buChar char="–"/>
            </a:pPr>
            <a:r>
              <a:rPr lang="en-US" altLang="en-US" sz="2000">
                <a:solidFill>
                  <a:srgbClr val="000000"/>
                </a:solidFill>
              </a:rPr>
              <a:t>Finally, create puzzles that mix that concept with other concepts that the player already understands</a:t>
            </a:r>
          </a:p>
          <a:p>
            <a:pPr marL="1106488" lvl="2" indent="-152400" eaLnBrk="1">
              <a:spcBef>
                <a:spcPts val="100"/>
              </a:spcBef>
              <a:buFontTx/>
              <a:buChar char="•"/>
            </a:pPr>
            <a:r>
              <a:rPr lang="en-US" altLang="en-US" sz="1800" b="0">
                <a:solidFill>
                  <a:srgbClr val="000000"/>
                </a:solidFill>
              </a:rPr>
              <a:t>Very similar to the sequencing in Chapter 13, "Guiding the Player"</a:t>
            </a:r>
          </a:p>
          <a:p>
            <a:pPr eaLnBrk="1"/>
            <a:r>
              <a:rPr lang="en-US" altLang="en-US"/>
              <a:t>Step 8 – Presentation</a:t>
            </a:r>
          </a:p>
          <a:p>
            <a:pPr marL="750888" lvl="1" indent="-254000" eaLnBrk="1">
              <a:spcBef>
                <a:spcPts val="500"/>
              </a:spcBef>
              <a:buFontTx/>
              <a:buChar char="–"/>
            </a:pPr>
            <a:r>
              <a:rPr lang="en-US" altLang="en-US" sz="2000">
                <a:solidFill>
                  <a:srgbClr val="000000"/>
                </a:solidFill>
              </a:rPr>
              <a:t>Refine the look of the puzzle</a:t>
            </a:r>
          </a:p>
          <a:p>
            <a:pPr marL="750888" lvl="1" indent="-254000" eaLnBrk="1">
              <a:spcBef>
                <a:spcPts val="500"/>
              </a:spcBef>
              <a:buFontTx/>
              <a:buChar char="–"/>
            </a:pPr>
            <a:r>
              <a:rPr lang="en-US" altLang="en-US" sz="2000">
                <a:solidFill>
                  <a:srgbClr val="000000"/>
                </a:solidFill>
              </a:rPr>
              <a:t>Refine the interface</a:t>
            </a:r>
          </a:p>
          <a:p>
            <a:pPr marL="750888" lvl="1" indent="-254000" eaLnBrk="1">
              <a:spcBef>
                <a:spcPts val="500"/>
              </a:spcBef>
              <a:buFontTx/>
              <a:buChar char="–"/>
            </a:pPr>
            <a:r>
              <a:rPr lang="en-US" altLang="en-US" sz="2000">
                <a:solidFill>
                  <a:srgbClr val="000000"/>
                </a:solidFill>
              </a:rPr>
              <a:t>Refine the way that information is displayed to the player</a:t>
            </a:r>
            <a:endParaRPr lang="en-US" altLang="en-US" sz="1800" b="0">
              <a:solidFill>
                <a:srgbClr val="000000"/>
              </a:solidFill>
            </a:endParaRPr>
          </a:p>
        </p:txBody>
      </p:sp>
      <p:sp>
        <p:nvSpPr>
          <p:cNvPr id="23558" name="Rectangle 5">
            <a:extLst>
              <a:ext uri="{FF2B5EF4-FFF2-40B4-BE49-F238E27FC236}">
                <a16:creationId xmlns:a16="http://schemas.microsoft.com/office/drawing/2014/main" id="{119FFAAB-30DE-4EB0-8BCF-D44C157CD2C2}"/>
              </a:ext>
            </a:extLst>
          </p:cNvPr>
          <p:cNvSpPr>
            <a:spLocks/>
          </p:cNvSpPr>
          <p:nvPr/>
        </p:nvSpPr>
        <p:spPr bwMode="auto">
          <a:xfrm>
            <a:off x="8361363" y="6461125"/>
            <a:ext cx="319087"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1pPr>
            <a:lvl2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2pPr>
            <a:lvl3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3pPr>
            <a:lvl4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4pPr>
            <a:lvl5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5pPr>
            <a:lvl6pPr marL="4968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6pPr>
            <a:lvl7pPr marL="9540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7pPr>
            <a:lvl8pPr marL="14112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8pPr>
            <a:lvl9pPr marL="18684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9pPr>
          </a:lstStyle>
          <a:p>
            <a:pPr marL="0" indent="0" algn="r" eaLnBrk="1"/>
            <a:fld id="{1CDA7FCE-E42D-4BA2-B4CB-9A582EBDC61D}" type="slidenum">
              <a:rPr lang="en-US" altLang="en-US" sz="1200" b="1">
                <a:solidFill>
                  <a:srgbClr val="FFFFFF"/>
                </a:solidFill>
                <a:latin typeface="Arial Black" panose="020B0A04020102020204" pitchFamily="34" charset="0"/>
                <a:sym typeface="Arial Black" panose="020B0A04020102020204" pitchFamily="34" charset="0"/>
              </a:rPr>
              <a:pPr marL="0" indent="0" algn="r" eaLnBrk="1"/>
              <a:t>17</a:t>
            </a:fld>
            <a:endParaRPr lang="en-US" altLang="en-US">
              <a:latin typeface="Arial Black" panose="020B0A04020102020204" pitchFamily="34" charset="0"/>
              <a:sym typeface="Arial Black" panose="020B0A040201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8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58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58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458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4580">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4580">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4580">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4580">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4580">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2458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build="p" bldLvl="5"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4578" name="Picture 1" descr="shutterstock_75257899.png">
            <a:extLst>
              <a:ext uri="{FF2B5EF4-FFF2-40B4-BE49-F238E27FC236}">
                <a16:creationId xmlns:a16="http://schemas.microsoft.com/office/drawing/2014/main" id="{A293F270-55F2-4C47-B3CE-D39B30B39D9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4579" name="Picture 2" descr="video_mentor_bar.png">
            <a:extLst>
              <a:ext uri="{FF2B5EF4-FFF2-40B4-BE49-F238E27FC236}">
                <a16:creationId xmlns:a16="http://schemas.microsoft.com/office/drawing/2014/main" id="{5E042D55-6EB0-4CAE-80C5-D7D7DFAEBBB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88100"/>
            <a:ext cx="8991600"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4580" name="Rectangle 3">
            <a:extLst>
              <a:ext uri="{FF2B5EF4-FFF2-40B4-BE49-F238E27FC236}">
                <a16:creationId xmlns:a16="http://schemas.microsoft.com/office/drawing/2014/main" id="{9DD56A64-0B91-4476-9EEC-1B199EBB3A21}"/>
              </a:ext>
            </a:extLst>
          </p:cNvPr>
          <p:cNvSpPr>
            <a:spLocks noGrp="1" noChangeArrowheads="1"/>
          </p:cNvSpPr>
          <p:nvPr>
            <p:ph type="title"/>
          </p:nvPr>
        </p:nvSpPr>
        <p:spPr/>
        <p:txBody>
          <a:bodyPr/>
          <a:lstStyle/>
          <a:p>
            <a:pPr eaLnBrk="1"/>
            <a:r>
              <a:rPr lang="en-US" altLang="en-US"/>
              <a:t>Seven Goals of Effective Puzzle Design</a:t>
            </a:r>
            <a:endParaRPr lang="en-US" altLang="en-US" sz="1800" b="0"/>
          </a:p>
        </p:txBody>
      </p:sp>
      <p:sp>
        <p:nvSpPr>
          <p:cNvPr id="25604" name="Rectangle 4">
            <a:extLst>
              <a:ext uri="{FF2B5EF4-FFF2-40B4-BE49-F238E27FC236}">
                <a16:creationId xmlns:a16="http://schemas.microsoft.com/office/drawing/2014/main" id="{6039F6EB-182F-41B1-9818-03CF4CCEF570}"/>
              </a:ext>
            </a:extLst>
          </p:cNvPr>
          <p:cNvSpPr>
            <a:spLocks noGrp="1" noChangeArrowheads="1"/>
          </p:cNvSpPr>
          <p:nvPr>
            <p:ph type="body" idx="1"/>
          </p:nvPr>
        </p:nvSpPr>
        <p:spPr>
          <a:xfrm>
            <a:off x="457200" y="1054100"/>
            <a:ext cx="8521700" cy="5321300"/>
          </a:xfrm>
        </p:spPr>
        <p:txBody>
          <a:bodyPr/>
          <a:lstStyle/>
          <a:p>
            <a:pPr eaLnBrk="1"/>
            <a:r>
              <a:rPr lang="en-US" altLang="en-US"/>
              <a:t>User Friendly</a:t>
            </a:r>
          </a:p>
          <a:p>
            <a:pPr marL="750888" lvl="1" indent="-254000" eaLnBrk="1">
              <a:spcBef>
                <a:spcPts val="500"/>
              </a:spcBef>
              <a:buFontTx/>
              <a:buChar char="–"/>
            </a:pPr>
            <a:r>
              <a:rPr lang="en-US" altLang="en-US" sz="2000">
                <a:solidFill>
                  <a:srgbClr val="000000"/>
                </a:solidFill>
              </a:rPr>
              <a:t>Puzzles should be familiar and rewarding to their players</a:t>
            </a:r>
          </a:p>
          <a:p>
            <a:pPr marL="750888" lvl="1" indent="-254000" eaLnBrk="1">
              <a:spcBef>
                <a:spcPts val="500"/>
              </a:spcBef>
              <a:buFontTx/>
              <a:buChar char="–"/>
            </a:pPr>
            <a:r>
              <a:rPr lang="en-US" altLang="en-US" sz="2000">
                <a:solidFill>
                  <a:srgbClr val="000000"/>
                </a:solidFill>
              </a:rPr>
              <a:t>Can rely on tricks, but shouldn't take advantage of the player or make the player feel stupid</a:t>
            </a:r>
          </a:p>
          <a:p>
            <a:pPr eaLnBrk="1"/>
            <a:r>
              <a:rPr lang="en-US" altLang="en-US"/>
              <a:t>Ease of Entry</a:t>
            </a:r>
          </a:p>
          <a:p>
            <a:pPr marL="750888" lvl="1" indent="-254000" eaLnBrk="1">
              <a:spcBef>
                <a:spcPts val="500"/>
              </a:spcBef>
              <a:buFontTx/>
              <a:buChar char="–"/>
            </a:pPr>
            <a:r>
              <a:rPr lang="en-US" altLang="en-US" sz="2000">
                <a:solidFill>
                  <a:srgbClr val="000000"/>
                </a:solidFill>
              </a:rPr>
              <a:t>In 1 minute, the player must understand how to play the puzzle</a:t>
            </a:r>
          </a:p>
          <a:p>
            <a:pPr marL="750888" lvl="1" indent="-254000" eaLnBrk="1">
              <a:spcBef>
                <a:spcPts val="500"/>
              </a:spcBef>
              <a:buFontTx/>
              <a:buChar char="–"/>
            </a:pPr>
            <a:r>
              <a:rPr lang="en-US" altLang="en-US" sz="2000">
                <a:solidFill>
                  <a:srgbClr val="000000"/>
                </a:solidFill>
              </a:rPr>
              <a:t>In 4 minutes, the player should be immersed in the experience</a:t>
            </a:r>
          </a:p>
          <a:p>
            <a:pPr eaLnBrk="1"/>
            <a:r>
              <a:rPr lang="en-US" altLang="en-US"/>
              <a:t>Instant Feedback</a:t>
            </a:r>
          </a:p>
          <a:p>
            <a:pPr marL="750888" lvl="1" indent="-254000" eaLnBrk="1">
              <a:spcBef>
                <a:spcPts val="500"/>
              </a:spcBef>
              <a:buFontTx/>
              <a:buChar char="–"/>
            </a:pPr>
            <a:r>
              <a:rPr lang="en-US" altLang="en-US" sz="2000">
                <a:solidFill>
                  <a:srgbClr val="000000"/>
                </a:solidFill>
              </a:rPr>
              <a:t>Should be "juicy" in the way that Kyle Gabler (co-creator of World of Goo and Little Inferno) uses the word</a:t>
            </a:r>
          </a:p>
          <a:p>
            <a:pPr marL="1106488" lvl="2" indent="-152400" eaLnBrk="1">
              <a:spcBef>
                <a:spcPts val="100"/>
              </a:spcBef>
              <a:buFontTx/>
              <a:buChar char="•"/>
            </a:pPr>
            <a:r>
              <a:rPr lang="en-US" altLang="en-US" sz="1800" b="0">
                <a:solidFill>
                  <a:srgbClr val="000000"/>
                </a:solidFill>
              </a:rPr>
              <a:t>The puzzle should actively react to player input in a way that feels physical, active, and energetic.</a:t>
            </a:r>
          </a:p>
        </p:txBody>
      </p:sp>
      <p:sp>
        <p:nvSpPr>
          <p:cNvPr id="24582" name="Rectangle 5">
            <a:extLst>
              <a:ext uri="{FF2B5EF4-FFF2-40B4-BE49-F238E27FC236}">
                <a16:creationId xmlns:a16="http://schemas.microsoft.com/office/drawing/2014/main" id="{96563695-7F01-4FB0-B2DD-75965FEF7F2A}"/>
              </a:ext>
            </a:extLst>
          </p:cNvPr>
          <p:cNvSpPr>
            <a:spLocks/>
          </p:cNvSpPr>
          <p:nvPr/>
        </p:nvSpPr>
        <p:spPr bwMode="auto">
          <a:xfrm>
            <a:off x="8361363" y="6461125"/>
            <a:ext cx="319087"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1pPr>
            <a:lvl2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2pPr>
            <a:lvl3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3pPr>
            <a:lvl4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4pPr>
            <a:lvl5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5pPr>
            <a:lvl6pPr marL="4968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6pPr>
            <a:lvl7pPr marL="9540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7pPr>
            <a:lvl8pPr marL="14112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8pPr>
            <a:lvl9pPr marL="18684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9pPr>
          </a:lstStyle>
          <a:p>
            <a:pPr marL="0" indent="0" algn="r" eaLnBrk="1"/>
            <a:fld id="{DC573ED1-6686-4ABA-B1C9-47B63D2DF479}" type="slidenum">
              <a:rPr lang="en-US" altLang="en-US" sz="1200" b="1">
                <a:solidFill>
                  <a:srgbClr val="FFFFFF"/>
                </a:solidFill>
                <a:latin typeface="Arial Black" panose="020B0A04020102020204" pitchFamily="34" charset="0"/>
                <a:sym typeface="Arial Black" panose="020B0A04020102020204" pitchFamily="34" charset="0"/>
              </a:rPr>
              <a:pPr marL="0" indent="0" algn="r" eaLnBrk="1"/>
              <a:t>18</a:t>
            </a:fld>
            <a:endParaRPr lang="en-US" altLang="en-US">
              <a:latin typeface="Arial Black" panose="020B0A04020102020204" pitchFamily="34" charset="0"/>
              <a:sym typeface="Arial Black" panose="020B0A040201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60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60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560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560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5604">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5604">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5604">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5604">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560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build="p" bldLvl="5"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EB963F5A-4FF9-4EF4-94AF-55C3914EFD73}"/>
              </a:ext>
            </a:extLst>
          </p:cNvPr>
          <p:cNvSpPr>
            <a:spLocks noGrp="1"/>
          </p:cNvSpPr>
          <p:nvPr>
            <p:ph type="title"/>
          </p:nvPr>
        </p:nvSpPr>
        <p:spPr/>
        <p:txBody>
          <a:bodyPr/>
          <a:lstStyle/>
          <a:p>
            <a:r>
              <a:rPr lang="en-US" altLang="en-US"/>
              <a:t>A Shocking Puzzle</a:t>
            </a:r>
          </a:p>
        </p:txBody>
      </p:sp>
      <p:sp>
        <p:nvSpPr>
          <p:cNvPr id="25603" name="Content Placeholder 2">
            <a:extLst>
              <a:ext uri="{FF2B5EF4-FFF2-40B4-BE49-F238E27FC236}">
                <a16:creationId xmlns:a16="http://schemas.microsoft.com/office/drawing/2014/main" id="{E1A22CEB-3600-4B73-B0BC-37820E662421}"/>
              </a:ext>
            </a:extLst>
          </p:cNvPr>
          <p:cNvSpPr>
            <a:spLocks noGrp="1"/>
          </p:cNvSpPr>
          <p:nvPr>
            <p:ph idx="1"/>
          </p:nvPr>
        </p:nvSpPr>
        <p:spPr/>
        <p:txBody>
          <a:bodyPr/>
          <a:lstStyle/>
          <a:p>
            <a:r>
              <a:rPr lang="en-US" altLang="en-US">
                <a:solidFill>
                  <a:schemeClr val="tx1"/>
                </a:solidFill>
              </a:rPr>
              <a:t>Challenge: In groups of 3 or 4, design the prototype of a puzzle in which the goal is to ensure that electrical current is passed from one side of the screen to the other</a:t>
            </a:r>
          </a:p>
          <a:p>
            <a:pPr lvl="1"/>
            <a:r>
              <a:rPr lang="en-US" altLang="en-US" b="0">
                <a:solidFill>
                  <a:schemeClr val="tx1"/>
                </a:solidFill>
              </a:rPr>
              <a:t>Provide the beginning state, objectives, and player actions</a:t>
            </a:r>
          </a:p>
          <a:p>
            <a:pPr lvl="1"/>
            <a:r>
              <a:rPr lang="en-US" altLang="en-US" b="0">
                <a:solidFill>
                  <a:schemeClr val="tx1"/>
                </a:solidFill>
              </a:rPr>
              <a:t>You may use any interface you like as long as it requires the use of spatial reasoning</a:t>
            </a:r>
          </a:p>
          <a:p>
            <a:r>
              <a:rPr lang="en-US" altLang="en-US">
                <a:solidFill>
                  <a:schemeClr val="tx1"/>
                </a:solidFill>
              </a:rPr>
              <a:t>Brainstorm</a:t>
            </a:r>
          </a:p>
          <a:p>
            <a:pPr lvl="1"/>
            <a:r>
              <a:rPr lang="en-US" altLang="en-US" b="0">
                <a:solidFill>
                  <a:schemeClr val="tx1"/>
                </a:solidFill>
              </a:rPr>
              <a:t>How does the current get from one side to the other?</a:t>
            </a:r>
          </a:p>
          <a:p>
            <a:pPr lvl="1"/>
            <a:r>
              <a:rPr lang="en-US" altLang="en-US" b="0">
                <a:solidFill>
                  <a:schemeClr val="tx1"/>
                </a:solidFill>
              </a:rPr>
              <a:t>What does success look like to the player?</a:t>
            </a:r>
          </a:p>
          <a:p>
            <a:pPr lvl="1"/>
            <a:r>
              <a:rPr lang="en-US" altLang="en-US" b="0">
                <a:solidFill>
                  <a:schemeClr val="tx1"/>
                </a:solidFill>
              </a:rPr>
              <a:t>What does failure look like to the player?</a:t>
            </a:r>
            <a:endParaRPr lang="en-US" altLang="en-US" b="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098" name="Picture 1" descr="shutterstock_75257899.png">
            <a:extLst>
              <a:ext uri="{FF2B5EF4-FFF2-40B4-BE49-F238E27FC236}">
                <a16:creationId xmlns:a16="http://schemas.microsoft.com/office/drawing/2014/main" id="{D7CFF47E-E1A5-41EA-9CAE-5403CF56991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099" name="Picture 2" descr="video_mentor_bar.png">
            <a:extLst>
              <a:ext uri="{FF2B5EF4-FFF2-40B4-BE49-F238E27FC236}">
                <a16:creationId xmlns:a16="http://schemas.microsoft.com/office/drawing/2014/main" id="{0DF7349C-BB8B-4239-B5ED-C749057FE90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88100"/>
            <a:ext cx="8991600"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00" name="Rectangle 3">
            <a:extLst>
              <a:ext uri="{FF2B5EF4-FFF2-40B4-BE49-F238E27FC236}">
                <a16:creationId xmlns:a16="http://schemas.microsoft.com/office/drawing/2014/main" id="{A78E503B-FC54-401F-8BD6-79CAC0B12056}"/>
              </a:ext>
            </a:extLst>
          </p:cNvPr>
          <p:cNvSpPr>
            <a:spLocks noGrp="1" noChangeArrowheads="1"/>
          </p:cNvSpPr>
          <p:nvPr>
            <p:ph type="title"/>
          </p:nvPr>
        </p:nvSpPr>
        <p:spPr/>
        <p:txBody>
          <a:bodyPr/>
          <a:lstStyle/>
          <a:p>
            <a:pPr eaLnBrk="1"/>
            <a:r>
              <a:rPr lang="en-US" altLang="en-US" dirty="0"/>
              <a:t>Puzzles Are Almost Everywhere</a:t>
            </a:r>
            <a:endParaRPr lang="en-US" altLang="en-US" sz="1800" b="0" dirty="0"/>
          </a:p>
        </p:txBody>
      </p:sp>
      <p:sp>
        <p:nvSpPr>
          <p:cNvPr id="5124" name="Rectangle 4">
            <a:extLst>
              <a:ext uri="{FF2B5EF4-FFF2-40B4-BE49-F238E27FC236}">
                <a16:creationId xmlns:a16="http://schemas.microsoft.com/office/drawing/2014/main" id="{36CA5C18-1F34-4DC4-8938-CBAEBE82999D}"/>
              </a:ext>
            </a:extLst>
          </p:cNvPr>
          <p:cNvSpPr>
            <a:spLocks noGrp="1" noChangeArrowheads="1"/>
          </p:cNvSpPr>
          <p:nvPr>
            <p:ph type="body" idx="1"/>
          </p:nvPr>
        </p:nvSpPr>
        <p:spPr/>
        <p:txBody>
          <a:bodyPr/>
          <a:lstStyle/>
          <a:p>
            <a:pPr eaLnBrk="1"/>
            <a:r>
              <a:rPr lang="en-US" altLang="en-US" dirty="0"/>
              <a:t>Most single-player games include puzzles</a:t>
            </a:r>
          </a:p>
          <a:p>
            <a:pPr marL="750888" lvl="1" indent="-254000" eaLnBrk="1">
              <a:spcBef>
                <a:spcPts val="500"/>
              </a:spcBef>
              <a:buFontTx/>
              <a:buChar char="–"/>
            </a:pPr>
            <a:r>
              <a:rPr lang="en-US" altLang="en-US" sz="2000" dirty="0">
                <a:solidFill>
                  <a:srgbClr val="000000"/>
                </a:solidFill>
              </a:rPr>
              <a:t>But non-cooperative multiplayer games often do not</a:t>
            </a:r>
          </a:p>
          <a:p>
            <a:pPr eaLnBrk="1"/>
            <a:r>
              <a:rPr lang="en-US" altLang="en-US" dirty="0"/>
              <a:t>Both single-player games and puzzles rely on the game system to provide challenge to the player</a:t>
            </a:r>
          </a:p>
          <a:p>
            <a:pPr marL="750888" lvl="1" indent="-254000" eaLnBrk="1">
              <a:spcBef>
                <a:spcPts val="500"/>
              </a:spcBef>
              <a:buFontTx/>
              <a:buChar char="–"/>
            </a:pPr>
            <a:r>
              <a:rPr lang="en-US" altLang="en-US" sz="2000" dirty="0">
                <a:solidFill>
                  <a:srgbClr val="000000"/>
                </a:solidFill>
              </a:rPr>
              <a:t>Multiplayer games often rely on other players</a:t>
            </a:r>
          </a:p>
          <a:p>
            <a:pPr eaLnBrk="1"/>
            <a:r>
              <a:rPr lang="en-US" altLang="en-US" dirty="0"/>
              <a:t>Learning to design puzzles will aid your design of any game with a single-player mode</a:t>
            </a:r>
            <a:endParaRPr lang="en-US" altLang="en-US" sz="1800" b="0" dirty="0">
              <a:solidFill>
                <a:srgbClr val="000000"/>
              </a:solidFill>
            </a:endParaRPr>
          </a:p>
        </p:txBody>
      </p:sp>
      <p:sp>
        <p:nvSpPr>
          <p:cNvPr id="4102" name="Rectangle 5">
            <a:extLst>
              <a:ext uri="{FF2B5EF4-FFF2-40B4-BE49-F238E27FC236}">
                <a16:creationId xmlns:a16="http://schemas.microsoft.com/office/drawing/2014/main" id="{A290179A-CE5C-4569-875C-61E90DED5B18}"/>
              </a:ext>
            </a:extLst>
          </p:cNvPr>
          <p:cNvSpPr>
            <a:spLocks/>
          </p:cNvSpPr>
          <p:nvPr/>
        </p:nvSpPr>
        <p:spPr bwMode="auto">
          <a:xfrm>
            <a:off x="8361363" y="6461125"/>
            <a:ext cx="319087"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1pPr>
            <a:lvl2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2pPr>
            <a:lvl3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3pPr>
            <a:lvl4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4pPr>
            <a:lvl5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5pPr>
            <a:lvl6pPr marL="4968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6pPr>
            <a:lvl7pPr marL="9540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7pPr>
            <a:lvl8pPr marL="14112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8pPr>
            <a:lvl9pPr marL="18684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9pPr>
          </a:lstStyle>
          <a:p>
            <a:pPr marL="0" indent="0" algn="r" eaLnBrk="1"/>
            <a:fld id="{25E4DD41-F77B-4DBF-BE96-846F276B828F}" type="slidenum">
              <a:rPr lang="en-US" altLang="en-US" sz="1200" b="1">
                <a:solidFill>
                  <a:srgbClr val="FFFFFF"/>
                </a:solidFill>
                <a:latin typeface="Arial Black" panose="020B0A04020102020204" pitchFamily="34" charset="0"/>
                <a:sym typeface="Arial Black" panose="020B0A04020102020204" pitchFamily="34" charset="0"/>
              </a:rPr>
              <a:pPr marL="0" indent="0" algn="r" eaLnBrk="1"/>
              <a:t>2</a:t>
            </a:fld>
            <a:endParaRPr lang="en-US" altLang="en-US" dirty="0">
              <a:latin typeface="Arial Black" panose="020B0A04020102020204" pitchFamily="34" charset="0"/>
              <a:sym typeface="Arial Black" panose="020B0A040201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2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build="p" bldLvl="5"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4814D852-209B-4B17-BCED-8F30A96FD63A}"/>
              </a:ext>
            </a:extLst>
          </p:cNvPr>
          <p:cNvSpPr>
            <a:spLocks noGrp="1"/>
          </p:cNvSpPr>
          <p:nvPr>
            <p:ph type="title"/>
          </p:nvPr>
        </p:nvSpPr>
        <p:spPr/>
        <p:txBody>
          <a:bodyPr/>
          <a:lstStyle/>
          <a:p>
            <a:r>
              <a:rPr lang="en-US" altLang="en-US"/>
              <a:t>A Shocking Puzzle</a:t>
            </a:r>
          </a:p>
        </p:txBody>
      </p:sp>
      <p:sp>
        <p:nvSpPr>
          <p:cNvPr id="3" name="Content Placeholder 2">
            <a:extLst>
              <a:ext uri="{FF2B5EF4-FFF2-40B4-BE49-F238E27FC236}">
                <a16:creationId xmlns:a16="http://schemas.microsoft.com/office/drawing/2014/main" id="{C4B3FBEF-5C12-4BC5-8B23-EE896F2D9B3D}"/>
              </a:ext>
            </a:extLst>
          </p:cNvPr>
          <p:cNvSpPr>
            <a:spLocks noGrp="1"/>
          </p:cNvSpPr>
          <p:nvPr>
            <p:ph idx="1"/>
          </p:nvPr>
        </p:nvSpPr>
        <p:spPr/>
        <p:txBody>
          <a:bodyPr/>
          <a:lstStyle/>
          <a:p>
            <a:pPr>
              <a:defRPr/>
            </a:pPr>
            <a:r>
              <a:rPr lang="en-US" dirty="0">
                <a:solidFill>
                  <a:schemeClr val="tx1"/>
                </a:solidFill>
                <a:sym typeface="Helvetica" charset="0"/>
              </a:rPr>
              <a:t>Create Mechanics</a:t>
            </a:r>
          </a:p>
          <a:p>
            <a:pPr lvl="1">
              <a:defRPr/>
            </a:pPr>
            <a:r>
              <a:rPr lang="en-US" b="0" dirty="0">
                <a:solidFill>
                  <a:schemeClr val="tx1"/>
                </a:solidFill>
                <a:sym typeface="Helvetica" charset="0"/>
              </a:rPr>
              <a:t>Define player actions </a:t>
            </a:r>
          </a:p>
          <a:p>
            <a:pPr lvl="1">
              <a:defRPr/>
            </a:pPr>
            <a:r>
              <a:rPr lang="en-US" b="0" dirty="0">
                <a:solidFill>
                  <a:schemeClr val="tx1"/>
                </a:solidFill>
                <a:sym typeface="Helvetica" charset="0"/>
              </a:rPr>
              <a:t>What are the effects of each action on the game state as shown in the paper prototype? </a:t>
            </a:r>
          </a:p>
          <a:p>
            <a:pPr>
              <a:defRPr/>
            </a:pPr>
            <a:r>
              <a:rPr lang="en-US" dirty="0">
                <a:solidFill>
                  <a:schemeClr val="tx1"/>
                </a:solidFill>
                <a:sym typeface="Helvetica" charset="0"/>
              </a:rPr>
              <a:t>Create Puzzle</a:t>
            </a:r>
          </a:p>
          <a:p>
            <a:pPr lvl="1">
              <a:defRPr/>
            </a:pPr>
            <a:r>
              <a:rPr lang="en-US" b="0" dirty="0">
                <a:solidFill>
                  <a:schemeClr val="tx1"/>
                </a:solidFill>
                <a:sym typeface="Helvetica" charset="0"/>
              </a:rPr>
              <a:t>Make the puzzle as a paper prototype</a:t>
            </a:r>
          </a:p>
          <a:p>
            <a:pPr lvl="1">
              <a:defRPr/>
            </a:pPr>
            <a:r>
              <a:rPr lang="en-US" b="0" dirty="0">
                <a:solidFill>
                  <a:schemeClr val="tx1"/>
                </a:solidFill>
                <a:sym typeface="Helvetica" charset="0"/>
              </a:rPr>
              <a:t>Create the solution</a:t>
            </a:r>
          </a:p>
          <a:p>
            <a:pPr>
              <a:defRPr/>
            </a:pPr>
            <a:r>
              <a:rPr lang="en-US" dirty="0">
                <a:solidFill>
                  <a:schemeClr val="tx1"/>
                </a:solidFill>
                <a:sym typeface="Helvetica" charset="0"/>
              </a:rPr>
              <a:t>Test Puzzle</a:t>
            </a:r>
          </a:p>
          <a:p>
            <a:pPr lvl="1">
              <a:defRPr/>
            </a:pPr>
            <a:r>
              <a:rPr lang="en-US" b="0" dirty="0">
                <a:solidFill>
                  <a:schemeClr val="tx1"/>
                </a:solidFill>
                <a:sym typeface="Helvetica" charset="0"/>
              </a:rPr>
              <a:t>Have someone outside your team test the puzzle prototype </a:t>
            </a:r>
          </a:p>
          <a:p>
            <a:pPr lvl="1">
              <a:defRPr/>
            </a:pPr>
            <a:r>
              <a:rPr lang="en-US" b="0" dirty="0">
                <a:solidFill>
                  <a:schemeClr val="tx1"/>
                </a:solidFill>
                <a:sym typeface="Helvetica" charset="0"/>
              </a:rPr>
              <a:t>Do you need to create a tutorial version to teach the basic mechanics to the user?</a:t>
            </a:r>
          </a:p>
          <a:p>
            <a:pPr marL="39688" indent="0">
              <a:buFont typeface="Wingdings" panose="05000000000000000000" pitchFamily="2" charset="2"/>
              <a:buNone/>
              <a:defRPr/>
            </a:pPr>
            <a:endParaRPr lang="en-US" b="0" dirty="0">
              <a:solidFill>
                <a:schemeClr val="tx1"/>
              </a:solidFill>
              <a:sym typeface="Helvetica"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9698" name="Picture 1" descr="shutterstock_75257899.png">
            <a:extLst>
              <a:ext uri="{FF2B5EF4-FFF2-40B4-BE49-F238E27FC236}">
                <a16:creationId xmlns:a16="http://schemas.microsoft.com/office/drawing/2014/main" id="{8F7B52CF-FCE9-4A7F-8127-13E81F5F605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9699" name="Picture 2" descr="video_mentor_bar.png">
            <a:extLst>
              <a:ext uri="{FF2B5EF4-FFF2-40B4-BE49-F238E27FC236}">
                <a16:creationId xmlns:a16="http://schemas.microsoft.com/office/drawing/2014/main" id="{FB5A35BA-3277-40B2-9C94-55DE76D37B8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88100"/>
            <a:ext cx="8991600"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9700" name="Rectangle 3">
            <a:extLst>
              <a:ext uri="{FF2B5EF4-FFF2-40B4-BE49-F238E27FC236}">
                <a16:creationId xmlns:a16="http://schemas.microsoft.com/office/drawing/2014/main" id="{F12087CC-77EE-43E6-885A-458CCCA4EA22}"/>
              </a:ext>
            </a:extLst>
          </p:cNvPr>
          <p:cNvSpPr>
            <a:spLocks noGrp="1" noChangeArrowheads="1"/>
          </p:cNvSpPr>
          <p:nvPr>
            <p:ph type="title"/>
          </p:nvPr>
        </p:nvSpPr>
        <p:spPr/>
        <p:txBody>
          <a:bodyPr/>
          <a:lstStyle/>
          <a:p>
            <a:pPr eaLnBrk="1"/>
            <a:r>
              <a:rPr lang="en-US" altLang="en-US"/>
              <a:t>Puzzle Examples in Action Games</a:t>
            </a:r>
            <a:endParaRPr lang="en-US" altLang="en-US" sz="1800" b="0"/>
          </a:p>
        </p:txBody>
      </p:sp>
      <p:sp>
        <p:nvSpPr>
          <p:cNvPr id="28676" name="Rectangle 4">
            <a:extLst>
              <a:ext uri="{FF2B5EF4-FFF2-40B4-BE49-F238E27FC236}">
                <a16:creationId xmlns:a16="http://schemas.microsoft.com/office/drawing/2014/main" id="{3781C67B-694B-4A25-A1EA-9ED92DCE1783}"/>
              </a:ext>
            </a:extLst>
          </p:cNvPr>
          <p:cNvSpPr>
            <a:spLocks noGrp="1" noChangeArrowheads="1"/>
          </p:cNvSpPr>
          <p:nvPr>
            <p:ph type="body" idx="1"/>
          </p:nvPr>
        </p:nvSpPr>
        <p:spPr>
          <a:xfrm>
            <a:off x="457200" y="1054100"/>
            <a:ext cx="8521700" cy="5321300"/>
          </a:xfrm>
        </p:spPr>
        <p:txBody>
          <a:bodyPr/>
          <a:lstStyle/>
          <a:p>
            <a:pPr eaLnBrk="1"/>
            <a:r>
              <a:rPr lang="en-US" altLang="en-US" dirty="0">
                <a:solidFill>
                  <a:schemeClr val="tx1"/>
                </a:solidFill>
              </a:rPr>
              <a:t>Sliding Blocks / Position Puzzles – </a:t>
            </a:r>
            <a:r>
              <a:rPr lang="en-US" altLang="en-US" b="0" dirty="0">
                <a:solidFill>
                  <a:schemeClr val="tx1"/>
                </a:solidFill>
              </a:rPr>
              <a:t>e.g. Tomb Raider</a:t>
            </a:r>
            <a:endParaRPr lang="en-US" altLang="en-US" sz="1800" b="0" dirty="0">
              <a:solidFill>
                <a:schemeClr val="tx1"/>
              </a:solidFill>
            </a:endParaRPr>
          </a:p>
          <a:p>
            <a:pPr eaLnBrk="1"/>
            <a:r>
              <a:rPr lang="en-US" altLang="en-US" dirty="0">
                <a:solidFill>
                  <a:schemeClr val="tx1"/>
                </a:solidFill>
              </a:rPr>
              <a:t>Physics Puzzles – </a:t>
            </a:r>
            <a:r>
              <a:rPr lang="en-US" altLang="en-US" b="0" dirty="0">
                <a:solidFill>
                  <a:schemeClr val="tx1"/>
                </a:solidFill>
              </a:rPr>
              <a:t>e.g. Portal</a:t>
            </a:r>
            <a:endParaRPr lang="en-US" altLang="en-US" sz="1800" b="0" dirty="0">
              <a:solidFill>
                <a:schemeClr val="tx1"/>
              </a:solidFill>
            </a:endParaRPr>
          </a:p>
          <a:p>
            <a:pPr eaLnBrk="1"/>
            <a:r>
              <a:rPr lang="en-US" altLang="en-US" dirty="0">
                <a:solidFill>
                  <a:schemeClr val="tx1"/>
                </a:solidFill>
              </a:rPr>
              <a:t>Traversal – </a:t>
            </a:r>
            <a:r>
              <a:rPr lang="en-US" altLang="en-US" b="0" dirty="0">
                <a:solidFill>
                  <a:schemeClr val="tx1"/>
                </a:solidFill>
              </a:rPr>
              <a:t>e.g. Assassin's Creed</a:t>
            </a:r>
            <a:endParaRPr lang="en-US" altLang="en-US" sz="1800" b="0" dirty="0">
              <a:solidFill>
                <a:schemeClr val="tx1"/>
              </a:solidFill>
            </a:endParaRPr>
          </a:p>
          <a:p>
            <a:pPr marL="0" lvl="1" indent="-315912" eaLnBrk="1"/>
            <a:r>
              <a:rPr lang="en-US" altLang="en-US" dirty="0">
                <a:solidFill>
                  <a:schemeClr val="tx1"/>
                </a:solidFill>
              </a:rPr>
              <a:t>Stealth – </a:t>
            </a:r>
            <a:r>
              <a:rPr lang="en-US" altLang="en-US" b="0" dirty="0">
                <a:solidFill>
                  <a:schemeClr val="tx1"/>
                </a:solidFill>
              </a:rPr>
              <a:t>e.g. Metal Gear Solid</a:t>
            </a:r>
          </a:p>
          <a:p>
            <a:pPr marL="0" lvl="1" indent="-315912" eaLnBrk="1"/>
            <a:r>
              <a:rPr lang="en-US" altLang="en-US" dirty="0">
                <a:solidFill>
                  <a:schemeClr val="tx1"/>
                </a:solidFill>
              </a:rPr>
              <a:t>Chain Reaction – </a:t>
            </a:r>
            <a:r>
              <a:rPr lang="en-US" altLang="en-US" b="0" dirty="0">
                <a:solidFill>
                  <a:schemeClr val="tx1"/>
                </a:solidFill>
              </a:rPr>
              <a:t>e.g. Bioshock</a:t>
            </a:r>
            <a:endParaRPr lang="en-US" altLang="en-US" sz="1800" b="0" dirty="0">
              <a:solidFill>
                <a:schemeClr val="tx1"/>
              </a:solidFill>
            </a:endParaRPr>
          </a:p>
          <a:p>
            <a:pPr eaLnBrk="1"/>
            <a:r>
              <a:rPr lang="en-US" altLang="en-US" dirty="0">
                <a:solidFill>
                  <a:schemeClr val="tx1"/>
                </a:solidFill>
              </a:rPr>
              <a:t>Boss Fights</a:t>
            </a:r>
          </a:p>
          <a:p>
            <a:pPr marL="750888" lvl="1" indent="-152400" eaLnBrk="1">
              <a:spcBef>
                <a:spcPts val="100"/>
              </a:spcBef>
              <a:buFontTx/>
              <a:buChar char="•"/>
            </a:pPr>
            <a:r>
              <a:rPr lang="en-US" altLang="en-US" sz="1800" b="0" dirty="0">
                <a:solidFill>
                  <a:schemeClr val="tx1"/>
                </a:solidFill>
              </a:rPr>
              <a:t>The first time the player performs the correct action to damage the boss, it is often a surprise to her</a:t>
            </a:r>
          </a:p>
          <a:p>
            <a:pPr marL="750888" lvl="1" indent="-152400" eaLnBrk="1">
              <a:spcBef>
                <a:spcPts val="100"/>
              </a:spcBef>
              <a:buFontTx/>
              <a:buChar char="•"/>
            </a:pPr>
            <a:r>
              <a:rPr lang="en-US" altLang="en-US" sz="1800" b="0" dirty="0">
                <a:solidFill>
                  <a:schemeClr val="tx1"/>
                </a:solidFill>
              </a:rPr>
              <a:t>The second time, she is experimenting to see if she now has the insight to defeat the puzzle/boss</a:t>
            </a:r>
          </a:p>
          <a:p>
            <a:pPr marL="750888" lvl="1" indent="-152400" eaLnBrk="1">
              <a:spcBef>
                <a:spcPts val="100"/>
              </a:spcBef>
              <a:buFontTx/>
              <a:buChar char="•"/>
            </a:pPr>
            <a:r>
              <a:rPr lang="en-US" altLang="en-US" sz="1800" b="0" dirty="0">
                <a:solidFill>
                  <a:schemeClr val="tx1"/>
                </a:solidFill>
              </a:rPr>
              <a:t>The third time, she is demonstrating her mastery over the puzzle</a:t>
            </a:r>
          </a:p>
          <a:p>
            <a:pPr marL="750888" lvl="1" indent="-152400" eaLnBrk="1">
              <a:spcBef>
                <a:spcPts val="100"/>
              </a:spcBef>
              <a:buFontTx/>
              <a:buChar char="•"/>
            </a:pPr>
            <a:r>
              <a:rPr lang="en-US" altLang="en-US" sz="1800" b="0" dirty="0">
                <a:solidFill>
                  <a:schemeClr val="tx1"/>
                </a:solidFill>
              </a:rPr>
              <a:t>Most stages of boss fights throughout the modern Legend of Zelda series can be defeated in three attacks</a:t>
            </a:r>
            <a:endParaRPr lang="en-US" altLang="en-US" dirty="0">
              <a:solidFill>
                <a:schemeClr val="tx1"/>
              </a:solidFill>
            </a:endParaRPr>
          </a:p>
          <a:p>
            <a:pPr eaLnBrk="1"/>
            <a:endParaRPr lang="en-US" altLang="en-US" dirty="0"/>
          </a:p>
          <a:p>
            <a:pPr eaLnBrk="1"/>
            <a:endParaRPr lang="en-US" altLang="en-US" dirty="0"/>
          </a:p>
          <a:p>
            <a:pPr eaLnBrk="1"/>
            <a:endParaRPr lang="en-US" altLang="en-US" sz="2000" dirty="0">
              <a:solidFill>
                <a:srgbClr val="000000"/>
              </a:solidFill>
            </a:endParaRPr>
          </a:p>
          <a:p>
            <a:pPr eaLnBrk="1"/>
            <a:endParaRPr lang="en-US" altLang="en-US" sz="1800" b="0" dirty="0">
              <a:solidFill>
                <a:srgbClr val="000000"/>
              </a:solidFill>
            </a:endParaRPr>
          </a:p>
        </p:txBody>
      </p:sp>
      <p:sp>
        <p:nvSpPr>
          <p:cNvPr id="29702" name="Rectangle 5">
            <a:extLst>
              <a:ext uri="{FF2B5EF4-FFF2-40B4-BE49-F238E27FC236}">
                <a16:creationId xmlns:a16="http://schemas.microsoft.com/office/drawing/2014/main" id="{B5938707-15EC-4192-8F95-041E3B34052C}"/>
              </a:ext>
            </a:extLst>
          </p:cNvPr>
          <p:cNvSpPr>
            <a:spLocks/>
          </p:cNvSpPr>
          <p:nvPr/>
        </p:nvSpPr>
        <p:spPr bwMode="auto">
          <a:xfrm>
            <a:off x="8361363" y="6461125"/>
            <a:ext cx="319087"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1pPr>
            <a:lvl2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2pPr>
            <a:lvl3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3pPr>
            <a:lvl4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4pPr>
            <a:lvl5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5pPr>
            <a:lvl6pPr marL="4968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6pPr>
            <a:lvl7pPr marL="9540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7pPr>
            <a:lvl8pPr marL="14112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8pPr>
            <a:lvl9pPr marL="18684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9pPr>
          </a:lstStyle>
          <a:p>
            <a:pPr marL="0" indent="0" algn="r" eaLnBrk="1"/>
            <a:fld id="{4E5A894A-0C33-476F-812D-56A86FECB010}" type="slidenum">
              <a:rPr lang="en-US" altLang="en-US" sz="1200" b="1">
                <a:solidFill>
                  <a:srgbClr val="FFFFFF"/>
                </a:solidFill>
                <a:latin typeface="Arial Black" panose="020B0A04020102020204" pitchFamily="34" charset="0"/>
                <a:sym typeface="Arial Black" panose="020B0A04020102020204" pitchFamily="34" charset="0"/>
              </a:rPr>
              <a:pPr marL="0" indent="0" algn="r" eaLnBrk="1"/>
              <a:t>21</a:t>
            </a:fld>
            <a:endParaRPr lang="en-US" altLang="en-US" dirty="0">
              <a:latin typeface="Arial Black" panose="020B0A04020102020204" pitchFamily="34" charset="0"/>
              <a:sym typeface="Arial Black" panose="020B0A040201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6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67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867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867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867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867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867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867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867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2867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build="p" bldLvl="5"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a:extLst>
              <a:ext uri="{FF2B5EF4-FFF2-40B4-BE49-F238E27FC236}">
                <a16:creationId xmlns:a16="http://schemas.microsoft.com/office/drawing/2014/main" id="{0CD0C1E4-38B2-44E4-8D77-0A6C20B0F287}"/>
              </a:ext>
            </a:extLst>
          </p:cNvPr>
          <p:cNvSpPr>
            <a:spLocks noGrp="1"/>
          </p:cNvSpPr>
          <p:nvPr>
            <p:ph type="dt" sz="quarter" idx="4294967295"/>
          </p:nvPr>
        </p:nvSpPr>
        <p:spPr bwMode="auto">
          <a:xfrm>
            <a:off x="8361363" y="6461125"/>
            <a:ext cx="319087" cy="317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lstStyle>
            <a:lvl1pPr defTabSz="584200" eaLnBrk="0">
              <a:spcBef>
                <a:spcPts val="900"/>
              </a:spcBef>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defTabSz="584200" eaLnBrk="0">
              <a:spcBef>
                <a:spcPts val="900"/>
              </a:spcBef>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defTabSz="584200" eaLnBrk="0">
              <a:spcBef>
                <a:spcPts val="900"/>
              </a:spcBef>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defTabSz="584200" eaLnBrk="0">
              <a:spcBef>
                <a:spcPts val="900"/>
              </a:spcBef>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defTabSz="584200" eaLnBrk="0">
              <a:spcBef>
                <a:spcPts val="900"/>
              </a:spcBef>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defTabSz="584200" eaLnBrk="0" fontAlgn="base" hangingPunct="0">
              <a:spcBef>
                <a:spcPts val="900"/>
              </a:spcBef>
              <a:spcAft>
                <a:spcPct val="0"/>
              </a:spcAft>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defTabSz="584200" eaLnBrk="0" fontAlgn="base" hangingPunct="0">
              <a:spcBef>
                <a:spcPts val="900"/>
              </a:spcBef>
              <a:spcAft>
                <a:spcPct val="0"/>
              </a:spcAft>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defTabSz="584200" eaLnBrk="0" fontAlgn="base" hangingPunct="0">
              <a:spcBef>
                <a:spcPts val="900"/>
              </a:spcBef>
              <a:spcAft>
                <a:spcPct val="0"/>
              </a:spcAft>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defTabSz="584200" eaLnBrk="0" fontAlgn="base" hangingPunct="0">
              <a:spcBef>
                <a:spcPts val="900"/>
              </a:spcBef>
              <a:spcAft>
                <a:spcPct val="0"/>
              </a:spcAft>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pPr marL="0" indent="0" algn="r" eaLnBrk="1" hangingPunct="1">
              <a:spcBef>
                <a:spcPct val="0"/>
              </a:spcBef>
              <a:buSzTx/>
              <a:buFontTx/>
              <a:buNone/>
            </a:pPr>
            <a:fld id="{9E331E0C-9E84-4052-8B9D-0A6918F93008}" type="datetime1">
              <a:rPr lang="en-US" altLang="en-US" sz="1400">
                <a:solidFill>
                  <a:schemeClr val="tx1"/>
                </a:solidFill>
                <a:latin typeface="Times New Roman" panose="02020603050405020304" pitchFamily="18" charset="0"/>
                <a:cs typeface="Arial" panose="020B0604020202020204" pitchFamily="34" charset="0"/>
                <a:sym typeface="Arial Black" panose="020B0A04020102020204" pitchFamily="34" charset="0"/>
              </a:rPr>
              <a:pPr marL="0" indent="0" algn="r" eaLnBrk="1" hangingPunct="1">
                <a:spcBef>
                  <a:spcPct val="0"/>
                </a:spcBef>
                <a:buSzTx/>
                <a:buFontTx/>
                <a:buNone/>
              </a:pPr>
              <a:t>9/10/2017</a:t>
            </a:fld>
            <a:endParaRPr lang="en-US" altLang="en-US" sz="1400" dirty="0">
              <a:solidFill>
                <a:schemeClr val="tx1"/>
              </a:solidFill>
              <a:latin typeface="Times New Roman" panose="02020603050405020304" pitchFamily="18" charset="0"/>
              <a:cs typeface="Arial" panose="020B0604020202020204" pitchFamily="34" charset="0"/>
              <a:sym typeface="Arial Black" panose="020B0A04020102020204" pitchFamily="34" charset="0"/>
            </a:endParaRPr>
          </a:p>
        </p:txBody>
      </p:sp>
      <p:sp>
        <p:nvSpPr>
          <p:cNvPr id="36867" name="Slide Number Placeholder 5">
            <a:extLst>
              <a:ext uri="{FF2B5EF4-FFF2-40B4-BE49-F238E27FC236}">
                <a16:creationId xmlns:a16="http://schemas.microsoft.com/office/drawing/2014/main" id="{2FBC5FFD-00ED-4479-AC8C-E89595E766E5}"/>
              </a:ext>
            </a:extLst>
          </p:cNvPr>
          <p:cNvSpPr>
            <a:spLocks noGrp="1"/>
          </p:cNvSpPr>
          <p:nvPr>
            <p:ph type="sldNum" sz="quarter" idx="10"/>
          </p:nvPr>
        </p:nvSpPr>
        <p:spPr>
          <a:xfrm>
            <a:off x="6553200" y="6248400"/>
            <a:ext cx="1905000" cy="457200"/>
          </a:xfrm>
          <a:noFill/>
          <a:extLst>
            <a:ext uri="{91240B29-F687-4F45-9708-019B960494DF}">
              <a14:hiddenLine xmlns:a14="http://schemas.microsoft.com/office/drawing/2010/main" w="9525">
                <a:solidFill>
                  <a:srgbClr val="000000"/>
                </a:solidFill>
                <a:miter lim="800000"/>
                <a:headEnd/>
                <a:tailEnd/>
              </a14:hiddenLine>
            </a:ext>
          </a:extLst>
        </p:spPr>
        <p:txBody>
          <a:bodyPr/>
          <a:lstStyle>
            <a:lvl1pPr defTabSz="584200" eaLnBrk="0">
              <a:spcBef>
                <a:spcPts val="900"/>
              </a:spcBef>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defTabSz="584200" eaLnBrk="0">
              <a:spcBef>
                <a:spcPts val="900"/>
              </a:spcBef>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defTabSz="584200" eaLnBrk="0">
              <a:spcBef>
                <a:spcPts val="900"/>
              </a:spcBef>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defTabSz="584200" eaLnBrk="0">
              <a:spcBef>
                <a:spcPts val="900"/>
              </a:spcBef>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defTabSz="584200" eaLnBrk="0">
              <a:spcBef>
                <a:spcPts val="900"/>
              </a:spcBef>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defTabSz="584200" eaLnBrk="0" fontAlgn="base" hangingPunct="0">
              <a:spcBef>
                <a:spcPts val="900"/>
              </a:spcBef>
              <a:spcAft>
                <a:spcPct val="0"/>
              </a:spcAft>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defTabSz="584200" eaLnBrk="0" fontAlgn="base" hangingPunct="0">
              <a:spcBef>
                <a:spcPts val="900"/>
              </a:spcBef>
              <a:spcAft>
                <a:spcPct val="0"/>
              </a:spcAft>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defTabSz="584200" eaLnBrk="0" fontAlgn="base" hangingPunct="0">
              <a:spcBef>
                <a:spcPts val="900"/>
              </a:spcBef>
              <a:spcAft>
                <a:spcPct val="0"/>
              </a:spcAft>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defTabSz="584200" eaLnBrk="0" fontAlgn="base" hangingPunct="0">
              <a:spcBef>
                <a:spcPts val="900"/>
              </a:spcBef>
              <a:spcAft>
                <a:spcPct val="0"/>
              </a:spcAft>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pPr eaLnBrk="1" hangingPunct="1">
              <a:spcBef>
                <a:spcPct val="0"/>
              </a:spcBef>
              <a:buSzTx/>
              <a:buFontTx/>
              <a:buNone/>
            </a:pPr>
            <a:fld id="{E3310E9E-9EEE-4152-8BB5-BB724B7CBE04}" type="slidenum">
              <a:rPr lang="en-US" altLang="en-US" sz="1400">
                <a:solidFill>
                  <a:schemeClr val="tx1"/>
                </a:solidFill>
                <a:latin typeface="Times New Roman" panose="02020603050405020304" pitchFamily="18" charset="0"/>
                <a:cs typeface="Arial" panose="020B0604020202020204" pitchFamily="34" charset="0"/>
                <a:sym typeface="Arial Black" panose="020B0A04020102020204" pitchFamily="34" charset="0"/>
              </a:rPr>
              <a:pPr eaLnBrk="1" hangingPunct="1">
                <a:spcBef>
                  <a:spcPct val="0"/>
                </a:spcBef>
                <a:buSzTx/>
                <a:buFontTx/>
                <a:buNone/>
              </a:pPr>
              <a:t>22</a:t>
            </a:fld>
            <a:endParaRPr lang="en-US" altLang="en-US" sz="1400" dirty="0">
              <a:solidFill>
                <a:schemeClr val="tx1"/>
              </a:solidFill>
              <a:latin typeface="Times New Roman" panose="02020603050405020304" pitchFamily="18" charset="0"/>
              <a:cs typeface="Arial" panose="020B0604020202020204" pitchFamily="34" charset="0"/>
              <a:sym typeface="Arial Black" panose="020B0A04020102020204" pitchFamily="34" charset="0"/>
            </a:endParaRPr>
          </a:p>
        </p:txBody>
      </p:sp>
      <p:sp>
        <p:nvSpPr>
          <p:cNvPr id="36868" name="Rectangle 2">
            <a:extLst>
              <a:ext uri="{FF2B5EF4-FFF2-40B4-BE49-F238E27FC236}">
                <a16:creationId xmlns:a16="http://schemas.microsoft.com/office/drawing/2014/main" id="{48824D9A-6012-4E71-918A-E3C0F9FDE915}"/>
              </a:ext>
            </a:extLst>
          </p:cNvPr>
          <p:cNvSpPr>
            <a:spLocks noGrp="1" noChangeArrowheads="1"/>
          </p:cNvSpPr>
          <p:nvPr>
            <p:ph type="title"/>
          </p:nvPr>
        </p:nvSpPr>
        <p:spPr/>
        <p:txBody>
          <a:bodyPr/>
          <a:lstStyle/>
          <a:p>
            <a:pPr eaLnBrk="1" hangingPunct="1"/>
            <a:r>
              <a:rPr lang="en-US" altLang="en-US" dirty="0"/>
              <a:t>Bad Puzzles</a:t>
            </a:r>
          </a:p>
        </p:txBody>
      </p:sp>
      <p:sp>
        <p:nvSpPr>
          <p:cNvPr id="36869" name="Rectangle 3">
            <a:extLst>
              <a:ext uri="{FF2B5EF4-FFF2-40B4-BE49-F238E27FC236}">
                <a16:creationId xmlns:a16="http://schemas.microsoft.com/office/drawing/2014/main" id="{EE04F65B-C12D-4D0E-9AFF-CB9980E55BDB}"/>
              </a:ext>
            </a:extLst>
          </p:cNvPr>
          <p:cNvSpPr>
            <a:spLocks noGrp="1" noChangeArrowheads="1"/>
          </p:cNvSpPr>
          <p:nvPr>
            <p:ph type="body" idx="1"/>
          </p:nvPr>
        </p:nvSpPr>
        <p:spPr>
          <a:xfrm>
            <a:off x="457200" y="1066800"/>
            <a:ext cx="7924800" cy="5029200"/>
          </a:xfrm>
        </p:spPr>
        <p:txBody>
          <a:bodyPr/>
          <a:lstStyle/>
          <a:p>
            <a:pPr eaLnBrk="1" hangingPunct="1">
              <a:lnSpc>
                <a:spcPct val="90000"/>
              </a:lnSpc>
            </a:pPr>
            <a:r>
              <a:rPr lang="en-US" altLang="en-US" sz="2800" dirty="0">
                <a:cs typeface="Times New Roman" panose="02020603050405020304" pitchFamily="18" charset="0"/>
              </a:rPr>
              <a:t>Unnecessary repetition</a:t>
            </a:r>
          </a:p>
          <a:p>
            <a:pPr eaLnBrk="1" hangingPunct="1">
              <a:lnSpc>
                <a:spcPct val="90000"/>
              </a:lnSpc>
            </a:pPr>
            <a:r>
              <a:rPr lang="en-US" altLang="en-US" sz="2800" dirty="0">
                <a:cs typeface="Times New Roman" panose="02020603050405020304" pitchFamily="18" charset="0"/>
              </a:rPr>
              <a:t>Restore puzzle</a:t>
            </a:r>
          </a:p>
          <a:p>
            <a:pPr lvl="1" eaLnBrk="1" hangingPunct="1">
              <a:lnSpc>
                <a:spcPct val="90000"/>
              </a:lnSpc>
            </a:pPr>
            <a:r>
              <a:rPr lang="en-US" altLang="en-US" dirty="0">
                <a:cs typeface="Times New Roman" panose="02020603050405020304" pitchFamily="18" charset="0"/>
              </a:rPr>
              <a:t>find answer to puzzle when you die</a:t>
            </a:r>
          </a:p>
          <a:p>
            <a:pPr eaLnBrk="1" hangingPunct="1">
              <a:lnSpc>
                <a:spcPct val="90000"/>
              </a:lnSpc>
            </a:pPr>
            <a:r>
              <a:rPr lang="en-US" altLang="en-US" sz="2800" dirty="0">
                <a:cs typeface="Times New Roman" panose="02020603050405020304" pitchFamily="18" charset="0"/>
              </a:rPr>
              <a:t>Arbitrary puzzles</a:t>
            </a:r>
          </a:p>
          <a:p>
            <a:pPr lvl="1" eaLnBrk="1" hangingPunct="1">
              <a:lnSpc>
                <a:spcPct val="90000"/>
              </a:lnSpc>
            </a:pPr>
            <a:r>
              <a:rPr lang="en-US" altLang="en-US" dirty="0">
                <a:cs typeface="Times New Roman" panose="02020603050405020304" pitchFamily="18" charset="0"/>
              </a:rPr>
              <a:t>cause should be linked to effects instead of random</a:t>
            </a:r>
          </a:p>
          <a:p>
            <a:pPr eaLnBrk="1" hangingPunct="1">
              <a:lnSpc>
                <a:spcPct val="90000"/>
              </a:lnSpc>
            </a:pPr>
            <a:r>
              <a:rPr lang="en-US" altLang="en-US" sz="2800" dirty="0">
                <a:cs typeface="Times New Roman" panose="02020603050405020304" pitchFamily="18" charset="0"/>
              </a:rPr>
              <a:t>Designer puzzles</a:t>
            </a:r>
          </a:p>
          <a:p>
            <a:pPr lvl="1" eaLnBrk="1" hangingPunct="1">
              <a:lnSpc>
                <a:spcPct val="90000"/>
              </a:lnSpc>
            </a:pPr>
            <a:r>
              <a:rPr lang="en-US" altLang="en-US" dirty="0">
                <a:cs typeface="Times New Roman" panose="02020603050405020304" pitchFamily="18" charset="0"/>
              </a:rPr>
              <a:t>only designer can solve the puzzle</a:t>
            </a:r>
          </a:p>
          <a:p>
            <a:pPr eaLnBrk="1" hangingPunct="1">
              <a:lnSpc>
                <a:spcPct val="90000"/>
              </a:lnSpc>
            </a:pPr>
            <a:r>
              <a:rPr lang="en-US" altLang="en-US" sz="2800" dirty="0">
                <a:cs typeface="Times New Roman" panose="02020603050405020304" pitchFamily="18" charset="0"/>
              </a:rPr>
              <a:t>Binary puzzle (e.g. wrong answer = death)</a:t>
            </a:r>
          </a:p>
          <a:p>
            <a:pPr eaLnBrk="1" hangingPunct="1">
              <a:lnSpc>
                <a:spcPct val="90000"/>
              </a:lnSpc>
            </a:pPr>
            <a:r>
              <a:rPr lang="en-US" altLang="en-US" sz="2800" dirty="0">
                <a:cs typeface="Times New Roman" panose="02020603050405020304" pitchFamily="18" charset="0"/>
              </a:rPr>
              <a:t>Hunt the pixel</a:t>
            </a:r>
          </a:p>
          <a:p>
            <a:pPr eaLnBrk="1" hangingPunct="1">
              <a:lnSpc>
                <a:spcPct val="90000"/>
              </a:lnSpc>
            </a:pPr>
            <a:r>
              <a:rPr lang="en-US" altLang="en-US" sz="2800" dirty="0">
                <a:cs typeface="Times New Roman" panose="02020603050405020304" pitchFamily="18" charset="0"/>
              </a:rPr>
              <a:t>Unnecessary interludes</a:t>
            </a:r>
            <a:endParaRPr lang="en-US" alt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3">
            <a:extLst>
              <a:ext uri="{FF2B5EF4-FFF2-40B4-BE49-F238E27FC236}">
                <a16:creationId xmlns:a16="http://schemas.microsoft.com/office/drawing/2014/main" id="{552C8DB6-21E6-4FB4-A86C-CAA890825A56}"/>
              </a:ext>
            </a:extLst>
          </p:cNvPr>
          <p:cNvSpPr>
            <a:spLocks noGrp="1"/>
          </p:cNvSpPr>
          <p:nvPr>
            <p:ph type="dt" sz="quarter" idx="4294967295"/>
          </p:nvPr>
        </p:nvSpPr>
        <p:spPr bwMode="auto">
          <a:xfrm>
            <a:off x="8361363" y="6461125"/>
            <a:ext cx="319087" cy="317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lstStyle>
            <a:lvl1pPr defTabSz="584200" eaLnBrk="0">
              <a:spcBef>
                <a:spcPts val="900"/>
              </a:spcBef>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defTabSz="584200" eaLnBrk="0">
              <a:spcBef>
                <a:spcPts val="900"/>
              </a:spcBef>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defTabSz="584200" eaLnBrk="0">
              <a:spcBef>
                <a:spcPts val="900"/>
              </a:spcBef>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defTabSz="584200" eaLnBrk="0">
              <a:spcBef>
                <a:spcPts val="900"/>
              </a:spcBef>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defTabSz="584200" eaLnBrk="0">
              <a:spcBef>
                <a:spcPts val="900"/>
              </a:spcBef>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defTabSz="584200" eaLnBrk="0" fontAlgn="base" hangingPunct="0">
              <a:spcBef>
                <a:spcPts val="900"/>
              </a:spcBef>
              <a:spcAft>
                <a:spcPct val="0"/>
              </a:spcAft>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defTabSz="584200" eaLnBrk="0" fontAlgn="base" hangingPunct="0">
              <a:spcBef>
                <a:spcPts val="900"/>
              </a:spcBef>
              <a:spcAft>
                <a:spcPct val="0"/>
              </a:spcAft>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defTabSz="584200" eaLnBrk="0" fontAlgn="base" hangingPunct="0">
              <a:spcBef>
                <a:spcPts val="900"/>
              </a:spcBef>
              <a:spcAft>
                <a:spcPct val="0"/>
              </a:spcAft>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defTabSz="584200" eaLnBrk="0" fontAlgn="base" hangingPunct="0">
              <a:spcBef>
                <a:spcPts val="900"/>
              </a:spcBef>
              <a:spcAft>
                <a:spcPct val="0"/>
              </a:spcAft>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pPr marL="0" indent="0" algn="r" eaLnBrk="1" hangingPunct="1">
              <a:spcBef>
                <a:spcPct val="0"/>
              </a:spcBef>
              <a:buSzTx/>
              <a:buFontTx/>
              <a:buNone/>
            </a:pPr>
            <a:fld id="{48007FED-D6DA-42C4-BAD6-3F3061F8C7A4}" type="datetime1">
              <a:rPr lang="en-US" altLang="en-US" sz="1400">
                <a:solidFill>
                  <a:schemeClr val="tx1"/>
                </a:solidFill>
                <a:latin typeface="Times New Roman" panose="02020603050405020304" pitchFamily="18" charset="0"/>
                <a:cs typeface="Arial" panose="020B0604020202020204" pitchFamily="34" charset="0"/>
                <a:sym typeface="Arial Black" panose="020B0A04020102020204" pitchFamily="34" charset="0"/>
              </a:rPr>
              <a:pPr marL="0" indent="0" algn="r" eaLnBrk="1" hangingPunct="1">
                <a:spcBef>
                  <a:spcPct val="0"/>
                </a:spcBef>
                <a:buSzTx/>
                <a:buFontTx/>
                <a:buNone/>
              </a:pPr>
              <a:t>9/10/2017</a:t>
            </a:fld>
            <a:endParaRPr lang="en-US" altLang="en-US" sz="1400" dirty="0">
              <a:solidFill>
                <a:schemeClr val="tx1"/>
              </a:solidFill>
              <a:latin typeface="Times New Roman" panose="02020603050405020304" pitchFamily="18" charset="0"/>
              <a:cs typeface="Arial" panose="020B0604020202020204" pitchFamily="34" charset="0"/>
              <a:sym typeface="Arial Black" panose="020B0A04020102020204" pitchFamily="34" charset="0"/>
            </a:endParaRPr>
          </a:p>
        </p:txBody>
      </p:sp>
      <p:sp>
        <p:nvSpPr>
          <p:cNvPr id="37891" name="Slide Number Placeholder 5">
            <a:extLst>
              <a:ext uri="{FF2B5EF4-FFF2-40B4-BE49-F238E27FC236}">
                <a16:creationId xmlns:a16="http://schemas.microsoft.com/office/drawing/2014/main" id="{EF52E3BA-5A62-4105-8F1F-6F06ADA5EF79}"/>
              </a:ext>
            </a:extLst>
          </p:cNvPr>
          <p:cNvSpPr>
            <a:spLocks noGrp="1"/>
          </p:cNvSpPr>
          <p:nvPr>
            <p:ph type="sldNum" sz="quarter" idx="10"/>
          </p:nvPr>
        </p:nvSpPr>
        <p:spPr>
          <a:xfrm>
            <a:off x="6553200" y="6248400"/>
            <a:ext cx="1905000" cy="457200"/>
          </a:xfrm>
          <a:noFill/>
          <a:extLst>
            <a:ext uri="{91240B29-F687-4F45-9708-019B960494DF}">
              <a14:hiddenLine xmlns:a14="http://schemas.microsoft.com/office/drawing/2010/main" w="9525">
                <a:solidFill>
                  <a:srgbClr val="000000"/>
                </a:solidFill>
                <a:miter lim="800000"/>
                <a:headEnd/>
                <a:tailEnd/>
              </a14:hiddenLine>
            </a:ext>
          </a:extLst>
        </p:spPr>
        <p:txBody>
          <a:bodyPr/>
          <a:lstStyle>
            <a:lvl1pPr defTabSz="584200" eaLnBrk="0">
              <a:spcBef>
                <a:spcPts val="900"/>
              </a:spcBef>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defTabSz="584200" eaLnBrk="0">
              <a:spcBef>
                <a:spcPts val="900"/>
              </a:spcBef>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defTabSz="584200" eaLnBrk="0">
              <a:spcBef>
                <a:spcPts val="900"/>
              </a:spcBef>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defTabSz="584200" eaLnBrk="0">
              <a:spcBef>
                <a:spcPts val="900"/>
              </a:spcBef>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defTabSz="584200" eaLnBrk="0">
              <a:spcBef>
                <a:spcPts val="900"/>
              </a:spcBef>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defTabSz="584200" eaLnBrk="0" fontAlgn="base" hangingPunct="0">
              <a:spcBef>
                <a:spcPts val="900"/>
              </a:spcBef>
              <a:spcAft>
                <a:spcPct val="0"/>
              </a:spcAft>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defTabSz="584200" eaLnBrk="0" fontAlgn="base" hangingPunct="0">
              <a:spcBef>
                <a:spcPts val="900"/>
              </a:spcBef>
              <a:spcAft>
                <a:spcPct val="0"/>
              </a:spcAft>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defTabSz="584200" eaLnBrk="0" fontAlgn="base" hangingPunct="0">
              <a:spcBef>
                <a:spcPts val="900"/>
              </a:spcBef>
              <a:spcAft>
                <a:spcPct val="0"/>
              </a:spcAft>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defTabSz="584200" eaLnBrk="0" fontAlgn="base" hangingPunct="0">
              <a:spcBef>
                <a:spcPts val="900"/>
              </a:spcBef>
              <a:spcAft>
                <a:spcPct val="0"/>
              </a:spcAft>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pPr eaLnBrk="1" hangingPunct="1">
              <a:spcBef>
                <a:spcPct val="0"/>
              </a:spcBef>
              <a:buSzTx/>
              <a:buFontTx/>
              <a:buNone/>
            </a:pPr>
            <a:fld id="{A30957C9-2AD4-4699-80B7-F241132B91A4}" type="slidenum">
              <a:rPr lang="en-US" altLang="en-US" sz="1400">
                <a:solidFill>
                  <a:schemeClr val="tx1"/>
                </a:solidFill>
                <a:latin typeface="Times New Roman" panose="02020603050405020304" pitchFamily="18" charset="0"/>
                <a:cs typeface="Arial" panose="020B0604020202020204" pitchFamily="34" charset="0"/>
                <a:sym typeface="Arial Black" panose="020B0A04020102020204" pitchFamily="34" charset="0"/>
              </a:rPr>
              <a:pPr eaLnBrk="1" hangingPunct="1">
                <a:spcBef>
                  <a:spcPct val="0"/>
                </a:spcBef>
                <a:buSzTx/>
                <a:buFontTx/>
                <a:buNone/>
              </a:pPr>
              <a:t>23</a:t>
            </a:fld>
            <a:endParaRPr lang="en-US" altLang="en-US" sz="1400" dirty="0">
              <a:solidFill>
                <a:schemeClr val="tx1"/>
              </a:solidFill>
              <a:latin typeface="Times New Roman" panose="02020603050405020304" pitchFamily="18" charset="0"/>
              <a:cs typeface="Arial" panose="020B0604020202020204" pitchFamily="34" charset="0"/>
              <a:sym typeface="Arial Black" panose="020B0A04020102020204" pitchFamily="34" charset="0"/>
            </a:endParaRPr>
          </a:p>
        </p:txBody>
      </p:sp>
      <p:sp>
        <p:nvSpPr>
          <p:cNvPr id="37892" name="Rectangle 2">
            <a:extLst>
              <a:ext uri="{FF2B5EF4-FFF2-40B4-BE49-F238E27FC236}">
                <a16:creationId xmlns:a16="http://schemas.microsoft.com/office/drawing/2014/main" id="{3A9C3CEB-8246-409D-AA79-CA80595DBE95}"/>
              </a:ext>
            </a:extLst>
          </p:cNvPr>
          <p:cNvSpPr>
            <a:spLocks noGrp="1" noChangeArrowheads="1"/>
          </p:cNvSpPr>
          <p:nvPr>
            <p:ph type="title"/>
          </p:nvPr>
        </p:nvSpPr>
        <p:spPr/>
        <p:txBody>
          <a:bodyPr/>
          <a:lstStyle/>
          <a:p>
            <a:pPr eaLnBrk="1" hangingPunct="1"/>
            <a:r>
              <a:rPr lang="en-US" altLang="en-US" dirty="0"/>
              <a:t>Good Puzzles</a:t>
            </a:r>
          </a:p>
        </p:txBody>
      </p:sp>
      <p:sp>
        <p:nvSpPr>
          <p:cNvPr id="37893" name="Rectangle 3">
            <a:extLst>
              <a:ext uri="{FF2B5EF4-FFF2-40B4-BE49-F238E27FC236}">
                <a16:creationId xmlns:a16="http://schemas.microsoft.com/office/drawing/2014/main" id="{AE74BD7E-BD88-4DDF-8A47-FC381094014C}"/>
              </a:ext>
            </a:extLst>
          </p:cNvPr>
          <p:cNvSpPr>
            <a:spLocks noGrp="1" noChangeArrowheads="1"/>
          </p:cNvSpPr>
          <p:nvPr>
            <p:ph type="body" idx="1"/>
          </p:nvPr>
        </p:nvSpPr>
        <p:spPr/>
        <p:txBody>
          <a:bodyPr/>
          <a:lstStyle/>
          <a:p>
            <a:pPr eaLnBrk="1" hangingPunct="1"/>
            <a:r>
              <a:rPr lang="en-US" altLang="en-US" sz="2800" dirty="0">
                <a:cs typeface="Times New Roman" panose="02020603050405020304" pitchFamily="18" charset="0"/>
              </a:rPr>
              <a:t>Solvable</a:t>
            </a:r>
          </a:p>
          <a:p>
            <a:pPr eaLnBrk="1" hangingPunct="1"/>
            <a:r>
              <a:rPr lang="en-US" altLang="en-US" sz="2800" dirty="0">
                <a:cs typeface="Times New Roman" panose="02020603050405020304" pitchFamily="18" charset="0"/>
              </a:rPr>
              <a:t>Being fair</a:t>
            </a:r>
          </a:p>
          <a:p>
            <a:pPr eaLnBrk="1" hangingPunct="1"/>
            <a:r>
              <a:rPr lang="en-US" altLang="en-US" sz="2800" dirty="0">
                <a:cs typeface="Times New Roman" panose="02020603050405020304" pitchFamily="18" charset="0"/>
              </a:rPr>
              <a:t>No down time</a:t>
            </a:r>
          </a:p>
          <a:p>
            <a:pPr eaLnBrk="1" hangingPunct="1"/>
            <a:r>
              <a:rPr lang="en-US" altLang="en-US" sz="2800" dirty="0">
                <a:cs typeface="Times New Roman" panose="02020603050405020304" pitchFamily="18" charset="0"/>
              </a:rPr>
              <a:t>Some randomness – different each time you played</a:t>
            </a:r>
          </a:p>
          <a:p>
            <a:pPr eaLnBrk="1" hangingPunct="1"/>
            <a:r>
              <a:rPr lang="en-US" altLang="en-US" sz="2800" dirty="0">
                <a:cs typeface="Times New Roman" panose="02020603050405020304" pitchFamily="18" charset="0"/>
              </a:rPr>
              <a:t>Naturalness to environment</a:t>
            </a:r>
          </a:p>
          <a:p>
            <a:pPr eaLnBrk="1" hangingPunct="1"/>
            <a:r>
              <a:rPr lang="en-US" altLang="en-US" sz="2800" dirty="0">
                <a:cs typeface="Times New Roman" panose="02020603050405020304" pitchFamily="18" charset="0"/>
              </a:rPr>
              <a:t>Amplify a theme</a:t>
            </a:r>
          </a:p>
          <a:p>
            <a:pPr eaLnBrk="1" hangingPunct="1"/>
            <a:r>
              <a:rPr lang="en-US" altLang="en-US" sz="2800" dirty="0">
                <a:cs typeface="Times New Roman" panose="02020603050405020304" pitchFamily="18" charset="0"/>
              </a:rPr>
              <a:t>Principle of least astonishment</a:t>
            </a:r>
            <a:endParaRPr lang="en-US" alt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a:extLst>
              <a:ext uri="{FF2B5EF4-FFF2-40B4-BE49-F238E27FC236}">
                <a16:creationId xmlns:a16="http://schemas.microsoft.com/office/drawing/2014/main" id="{D5340315-2A34-4EEA-80CE-6BDB8F5C5826}"/>
              </a:ext>
            </a:extLst>
          </p:cNvPr>
          <p:cNvSpPr>
            <a:spLocks noGrp="1"/>
          </p:cNvSpPr>
          <p:nvPr>
            <p:ph type="dt" sz="quarter" idx="4294967295"/>
          </p:nvPr>
        </p:nvSpPr>
        <p:spPr bwMode="auto">
          <a:xfrm>
            <a:off x="8361363" y="6461125"/>
            <a:ext cx="319087" cy="317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lstStyle>
            <a:lvl1pPr defTabSz="584200" eaLnBrk="0">
              <a:spcBef>
                <a:spcPts val="900"/>
              </a:spcBef>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defTabSz="584200" eaLnBrk="0">
              <a:spcBef>
                <a:spcPts val="900"/>
              </a:spcBef>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defTabSz="584200" eaLnBrk="0">
              <a:spcBef>
                <a:spcPts val="900"/>
              </a:spcBef>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defTabSz="584200" eaLnBrk="0">
              <a:spcBef>
                <a:spcPts val="900"/>
              </a:spcBef>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defTabSz="584200" eaLnBrk="0">
              <a:spcBef>
                <a:spcPts val="900"/>
              </a:spcBef>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defTabSz="584200" eaLnBrk="0" fontAlgn="base" hangingPunct="0">
              <a:spcBef>
                <a:spcPts val="900"/>
              </a:spcBef>
              <a:spcAft>
                <a:spcPct val="0"/>
              </a:spcAft>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defTabSz="584200" eaLnBrk="0" fontAlgn="base" hangingPunct="0">
              <a:spcBef>
                <a:spcPts val="900"/>
              </a:spcBef>
              <a:spcAft>
                <a:spcPct val="0"/>
              </a:spcAft>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defTabSz="584200" eaLnBrk="0" fontAlgn="base" hangingPunct="0">
              <a:spcBef>
                <a:spcPts val="900"/>
              </a:spcBef>
              <a:spcAft>
                <a:spcPct val="0"/>
              </a:spcAft>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defTabSz="584200" eaLnBrk="0" fontAlgn="base" hangingPunct="0">
              <a:spcBef>
                <a:spcPts val="900"/>
              </a:spcBef>
              <a:spcAft>
                <a:spcPct val="0"/>
              </a:spcAft>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pPr marL="0" indent="0" algn="r" eaLnBrk="1" hangingPunct="1">
              <a:spcBef>
                <a:spcPct val="0"/>
              </a:spcBef>
              <a:buSzTx/>
              <a:buFontTx/>
              <a:buNone/>
            </a:pPr>
            <a:fld id="{076B82AA-7F46-403D-9D42-13BEB6DC45AD}" type="datetime1">
              <a:rPr lang="en-US" altLang="en-US" sz="1400">
                <a:solidFill>
                  <a:schemeClr val="tx1"/>
                </a:solidFill>
                <a:latin typeface="Times New Roman" panose="02020603050405020304" pitchFamily="18" charset="0"/>
                <a:cs typeface="Arial" panose="020B0604020202020204" pitchFamily="34" charset="0"/>
                <a:sym typeface="Arial Black" panose="020B0A04020102020204" pitchFamily="34" charset="0"/>
              </a:rPr>
              <a:pPr marL="0" indent="0" algn="r" eaLnBrk="1" hangingPunct="1">
                <a:spcBef>
                  <a:spcPct val="0"/>
                </a:spcBef>
                <a:buSzTx/>
                <a:buFontTx/>
                <a:buNone/>
              </a:pPr>
              <a:t>9/10/2017</a:t>
            </a:fld>
            <a:endParaRPr lang="en-US" altLang="en-US" sz="1400" dirty="0">
              <a:solidFill>
                <a:schemeClr val="tx1"/>
              </a:solidFill>
              <a:latin typeface="Times New Roman" panose="02020603050405020304" pitchFamily="18" charset="0"/>
              <a:cs typeface="Arial" panose="020B0604020202020204" pitchFamily="34" charset="0"/>
              <a:sym typeface="Arial Black" panose="020B0A04020102020204" pitchFamily="34" charset="0"/>
            </a:endParaRPr>
          </a:p>
        </p:txBody>
      </p:sp>
      <p:sp>
        <p:nvSpPr>
          <p:cNvPr id="38915" name="Slide Number Placeholder 5">
            <a:extLst>
              <a:ext uri="{FF2B5EF4-FFF2-40B4-BE49-F238E27FC236}">
                <a16:creationId xmlns:a16="http://schemas.microsoft.com/office/drawing/2014/main" id="{F073AEE4-B8E8-4667-A128-3E32C5B14F1A}"/>
              </a:ext>
            </a:extLst>
          </p:cNvPr>
          <p:cNvSpPr>
            <a:spLocks noGrp="1"/>
          </p:cNvSpPr>
          <p:nvPr>
            <p:ph type="sldNum" sz="quarter" idx="10"/>
          </p:nvPr>
        </p:nvSpPr>
        <p:spPr>
          <a:xfrm>
            <a:off x="6553200" y="6248400"/>
            <a:ext cx="1905000" cy="457200"/>
          </a:xfrm>
          <a:noFill/>
          <a:extLst>
            <a:ext uri="{91240B29-F687-4F45-9708-019B960494DF}">
              <a14:hiddenLine xmlns:a14="http://schemas.microsoft.com/office/drawing/2010/main" w="9525">
                <a:solidFill>
                  <a:srgbClr val="000000"/>
                </a:solidFill>
                <a:miter lim="800000"/>
                <a:headEnd/>
                <a:tailEnd/>
              </a14:hiddenLine>
            </a:ext>
          </a:extLst>
        </p:spPr>
        <p:txBody>
          <a:bodyPr/>
          <a:lstStyle>
            <a:lvl1pPr defTabSz="584200" eaLnBrk="0">
              <a:spcBef>
                <a:spcPts val="900"/>
              </a:spcBef>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1pPr>
            <a:lvl2pPr marL="742950" indent="-285750" defTabSz="584200" eaLnBrk="0">
              <a:spcBef>
                <a:spcPts val="900"/>
              </a:spcBef>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2pPr>
            <a:lvl3pPr marL="1143000" indent="-228600" defTabSz="584200" eaLnBrk="0">
              <a:spcBef>
                <a:spcPts val="900"/>
              </a:spcBef>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3pPr>
            <a:lvl4pPr marL="1600200" indent="-228600" defTabSz="584200" eaLnBrk="0">
              <a:spcBef>
                <a:spcPts val="900"/>
              </a:spcBef>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4pPr>
            <a:lvl5pPr marL="2057400" indent="-228600" defTabSz="584200" eaLnBrk="0">
              <a:spcBef>
                <a:spcPts val="900"/>
              </a:spcBef>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5pPr>
            <a:lvl6pPr marL="2514600" indent="-228600" defTabSz="584200" eaLnBrk="0" fontAlgn="base" hangingPunct="0">
              <a:spcBef>
                <a:spcPts val="900"/>
              </a:spcBef>
              <a:spcAft>
                <a:spcPct val="0"/>
              </a:spcAft>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6pPr>
            <a:lvl7pPr marL="2971800" indent="-228600" defTabSz="584200" eaLnBrk="0" fontAlgn="base" hangingPunct="0">
              <a:spcBef>
                <a:spcPts val="900"/>
              </a:spcBef>
              <a:spcAft>
                <a:spcPct val="0"/>
              </a:spcAft>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7pPr>
            <a:lvl8pPr marL="3429000" indent="-228600" defTabSz="584200" eaLnBrk="0" fontAlgn="base" hangingPunct="0">
              <a:spcBef>
                <a:spcPts val="900"/>
              </a:spcBef>
              <a:spcAft>
                <a:spcPct val="0"/>
              </a:spcAft>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8pPr>
            <a:lvl9pPr marL="3886200" indent="-228600" defTabSz="584200" eaLnBrk="0" fontAlgn="base" hangingPunct="0">
              <a:spcBef>
                <a:spcPts val="900"/>
              </a:spcBef>
              <a:spcAft>
                <a:spcPct val="0"/>
              </a:spcAft>
              <a:buSzPct val="100000"/>
              <a:buFont typeface="Wingdings" panose="05000000000000000000" pitchFamily="2" charset="2"/>
              <a:buChar char=""/>
              <a:defRPr sz="2400" b="1">
                <a:solidFill>
                  <a:srgbClr val="963566"/>
                </a:solidFill>
                <a:latin typeface="Helvetica" panose="020B0604020202020204" pitchFamily="34" charset="0"/>
                <a:ea typeface="Helvetica" panose="020B0604020202020204" pitchFamily="34" charset="0"/>
                <a:cs typeface="Helvetica" panose="020B0604020202020204" pitchFamily="34" charset="0"/>
                <a:sym typeface="Helvetica" panose="020B0604020202020204" pitchFamily="34" charset="0"/>
              </a:defRPr>
            </a:lvl9pPr>
          </a:lstStyle>
          <a:p>
            <a:pPr eaLnBrk="1" hangingPunct="1">
              <a:spcBef>
                <a:spcPct val="0"/>
              </a:spcBef>
              <a:buSzTx/>
              <a:buFontTx/>
              <a:buNone/>
            </a:pPr>
            <a:fld id="{8F5B5D33-D172-4C6A-8395-9068FBBC67E8}" type="slidenum">
              <a:rPr lang="en-US" altLang="en-US" sz="1400">
                <a:solidFill>
                  <a:schemeClr val="tx1"/>
                </a:solidFill>
                <a:latin typeface="Times New Roman" panose="02020603050405020304" pitchFamily="18" charset="0"/>
                <a:cs typeface="Arial" panose="020B0604020202020204" pitchFamily="34" charset="0"/>
                <a:sym typeface="Arial Black" panose="020B0A04020102020204" pitchFamily="34" charset="0"/>
              </a:rPr>
              <a:pPr eaLnBrk="1" hangingPunct="1">
                <a:spcBef>
                  <a:spcPct val="0"/>
                </a:spcBef>
                <a:buSzTx/>
                <a:buFontTx/>
                <a:buNone/>
              </a:pPr>
              <a:t>24</a:t>
            </a:fld>
            <a:endParaRPr lang="en-US" altLang="en-US" sz="1400" dirty="0">
              <a:solidFill>
                <a:schemeClr val="tx1"/>
              </a:solidFill>
              <a:latin typeface="Times New Roman" panose="02020603050405020304" pitchFamily="18" charset="0"/>
              <a:cs typeface="Arial" panose="020B0604020202020204" pitchFamily="34" charset="0"/>
              <a:sym typeface="Arial Black" panose="020B0A04020102020204" pitchFamily="34" charset="0"/>
            </a:endParaRPr>
          </a:p>
        </p:txBody>
      </p:sp>
      <p:sp>
        <p:nvSpPr>
          <p:cNvPr id="38916" name="Rectangle 2">
            <a:extLst>
              <a:ext uri="{FF2B5EF4-FFF2-40B4-BE49-F238E27FC236}">
                <a16:creationId xmlns:a16="http://schemas.microsoft.com/office/drawing/2014/main" id="{04B2DE0F-8B4F-4FFB-AB83-9C227214373A}"/>
              </a:ext>
            </a:extLst>
          </p:cNvPr>
          <p:cNvSpPr>
            <a:spLocks noGrp="1" noChangeArrowheads="1"/>
          </p:cNvSpPr>
          <p:nvPr>
            <p:ph type="title"/>
          </p:nvPr>
        </p:nvSpPr>
        <p:spPr/>
        <p:txBody>
          <a:bodyPr/>
          <a:lstStyle/>
          <a:p>
            <a:pPr eaLnBrk="1" hangingPunct="1"/>
            <a:r>
              <a:rPr lang="en-US" altLang="en-US" dirty="0"/>
              <a:t>Hints</a:t>
            </a:r>
          </a:p>
        </p:txBody>
      </p:sp>
      <p:sp>
        <p:nvSpPr>
          <p:cNvPr id="38917" name="Rectangle 3">
            <a:extLst>
              <a:ext uri="{FF2B5EF4-FFF2-40B4-BE49-F238E27FC236}">
                <a16:creationId xmlns:a16="http://schemas.microsoft.com/office/drawing/2014/main" id="{23D73623-1EAE-4D0E-B98F-2CB02438ED70}"/>
              </a:ext>
            </a:extLst>
          </p:cNvPr>
          <p:cNvSpPr>
            <a:spLocks noGrp="1" noChangeArrowheads="1"/>
          </p:cNvSpPr>
          <p:nvPr>
            <p:ph type="body" idx="1"/>
          </p:nvPr>
        </p:nvSpPr>
        <p:spPr/>
        <p:txBody>
          <a:bodyPr/>
          <a:lstStyle/>
          <a:p>
            <a:pPr eaLnBrk="1" hangingPunct="1"/>
            <a:r>
              <a:rPr lang="en-US" altLang="en-US" sz="2800" dirty="0">
                <a:cs typeface="Times New Roman" panose="02020603050405020304" pitchFamily="18" charset="0"/>
              </a:rPr>
              <a:t>Bread crumbs – at first everything works well and then give less direct help, if user struggles give more help</a:t>
            </a:r>
          </a:p>
          <a:p>
            <a:pPr eaLnBrk="1" hangingPunct="1"/>
            <a:r>
              <a:rPr lang="en-US" altLang="en-US" sz="2800" dirty="0">
                <a:cs typeface="Times New Roman" panose="02020603050405020304" pitchFamily="18" charset="0"/>
              </a:rPr>
              <a:t>Proximity of puzzle to solution – a fair game gives users everything they need to know</a:t>
            </a:r>
          </a:p>
          <a:p>
            <a:pPr eaLnBrk="1" hangingPunct="1"/>
            <a:r>
              <a:rPr lang="en-US" altLang="en-US" sz="2800" dirty="0">
                <a:cs typeface="Times New Roman" panose="02020603050405020304" pitchFamily="18" charset="0"/>
              </a:rPr>
              <a:t>Alternate solutions</a:t>
            </a:r>
          </a:p>
          <a:p>
            <a:pPr eaLnBrk="1" hangingPunct="1"/>
            <a:r>
              <a:rPr lang="en-US" altLang="en-US" sz="2800" dirty="0">
                <a:cs typeface="Times New Roman" panose="02020603050405020304" pitchFamily="18" charset="0"/>
              </a:rPr>
              <a:t>Red herrings (things that “don’t compute”)</a:t>
            </a:r>
          </a:p>
          <a:p>
            <a:pPr eaLnBrk="1" hangingPunct="1"/>
            <a:r>
              <a:rPr lang="en-US" altLang="en-US" sz="2800" dirty="0">
                <a:cs typeface="Times New Roman" panose="02020603050405020304" pitchFamily="18" charset="0"/>
              </a:rPr>
              <a:t>Steering a player</a:t>
            </a:r>
            <a:r>
              <a:rPr lang="en-US" altLang="en-US" sz="28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6" name="Picture 1" descr="shutterstock_75257899.png">
            <a:extLst>
              <a:ext uri="{FF2B5EF4-FFF2-40B4-BE49-F238E27FC236}">
                <a16:creationId xmlns:a16="http://schemas.microsoft.com/office/drawing/2014/main" id="{1D53A874-F3F3-492B-B24B-0C927723DE8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147" name="Picture 2" descr="video_mentor_bar.png">
            <a:extLst>
              <a:ext uri="{FF2B5EF4-FFF2-40B4-BE49-F238E27FC236}">
                <a16:creationId xmlns:a16="http://schemas.microsoft.com/office/drawing/2014/main" id="{7F103506-0346-4607-99B3-D790C52E8B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88100"/>
            <a:ext cx="8991600"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48" name="Rectangle 3">
            <a:extLst>
              <a:ext uri="{FF2B5EF4-FFF2-40B4-BE49-F238E27FC236}">
                <a16:creationId xmlns:a16="http://schemas.microsoft.com/office/drawing/2014/main" id="{ABBBB4A0-9152-455D-922D-04BC1360A1F0}"/>
              </a:ext>
            </a:extLst>
          </p:cNvPr>
          <p:cNvSpPr>
            <a:spLocks noGrp="1" noChangeArrowheads="1"/>
          </p:cNvSpPr>
          <p:nvPr>
            <p:ph type="title"/>
          </p:nvPr>
        </p:nvSpPr>
        <p:spPr>
          <a:xfrm>
            <a:off x="76200" y="0"/>
            <a:ext cx="8991600" cy="1066800"/>
          </a:xfrm>
        </p:spPr>
        <p:txBody>
          <a:bodyPr/>
          <a:lstStyle/>
          <a:p>
            <a:pPr eaLnBrk="1"/>
            <a:r>
              <a:rPr lang="en-US" altLang="en-US" dirty="0"/>
              <a:t>What is a Puzzle?</a:t>
            </a:r>
            <a:endParaRPr lang="en-US" altLang="en-US" sz="1800" b="0" dirty="0"/>
          </a:p>
        </p:txBody>
      </p:sp>
      <p:sp>
        <p:nvSpPr>
          <p:cNvPr id="7172" name="Rectangle 4">
            <a:extLst>
              <a:ext uri="{FF2B5EF4-FFF2-40B4-BE49-F238E27FC236}">
                <a16:creationId xmlns:a16="http://schemas.microsoft.com/office/drawing/2014/main" id="{4BBD8F47-081D-4F22-AFD6-A9962B235BE0}"/>
              </a:ext>
            </a:extLst>
          </p:cNvPr>
          <p:cNvSpPr>
            <a:spLocks noGrp="1" noChangeArrowheads="1"/>
          </p:cNvSpPr>
          <p:nvPr>
            <p:ph type="body" idx="1"/>
          </p:nvPr>
        </p:nvSpPr>
        <p:spPr>
          <a:xfrm>
            <a:off x="457200" y="1193800"/>
            <a:ext cx="8229600" cy="4279900"/>
          </a:xfrm>
        </p:spPr>
        <p:txBody>
          <a:bodyPr lIns="50800" tIns="50800" rIns="50800" bIns="50800" anchor="ctr"/>
          <a:lstStyle/>
          <a:p>
            <a:pPr marL="0" lvl="1" indent="0" algn="ctr" eaLnBrk="1">
              <a:spcBef>
                <a:spcPts val="1100"/>
              </a:spcBef>
              <a:buSzTx/>
              <a:buFontTx/>
              <a:buNone/>
            </a:pPr>
            <a:r>
              <a:rPr lang="en-US" altLang="en-US" sz="2800" dirty="0">
                <a:solidFill>
                  <a:srgbClr val="000000"/>
                </a:solidFill>
              </a:rPr>
              <a:t>"A puzzle is fun, and it has a right answer."</a:t>
            </a:r>
          </a:p>
          <a:p>
            <a:pPr marL="0" lvl="1" indent="0" algn="ctr" eaLnBrk="1">
              <a:spcBef>
                <a:spcPts val="1100"/>
              </a:spcBef>
              <a:buSzTx/>
              <a:buFontTx/>
              <a:buNone/>
            </a:pPr>
            <a:r>
              <a:rPr lang="en-US" altLang="en-US" sz="2800" dirty="0">
                <a:solidFill>
                  <a:srgbClr val="000000"/>
                </a:solidFill>
              </a:rPr>
              <a:t>                                                  – Scott Kim</a:t>
            </a:r>
          </a:p>
          <a:p>
            <a:pPr marL="0" lvl="2" indent="0" algn="r" eaLnBrk="1">
              <a:spcBef>
                <a:spcPts val="700"/>
              </a:spcBef>
              <a:buSzTx/>
              <a:buFontTx/>
              <a:buNone/>
            </a:pPr>
            <a:r>
              <a:rPr lang="en-US" altLang="en-US" b="0" dirty="0">
                <a:solidFill>
                  <a:srgbClr val="000000"/>
                </a:solidFill>
              </a:rPr>
              <a:t>Puzzle Designer</a:t>
            </a:r>
            <a:endParaRPr lang="en-US" altLang="en-US" sz="1800" b="0" dirty="0">
              <a:solidFill>
                <a:srgbClr val="000000"/>
              </a:solidFill>
            </a:endParaRPr>
          </a:p>
        </p:txBody>
      </p:sp>
      <p:sp>
        <p:nvSpPr>
          <p:cNvPr id="6150" name="Rectangle 5">
            <a:extLst>
              <a:ext uri="{FF2B5EF4-FFF2-40B4-BE49-F238E27FC236}">
                <a16:creationId xmlns:a16="http://schemas.microsoft.com/office/drawing/2014/main" id="{BF6A84DF-62EF-4787-B225-26E66063A040}"/>
              </a:ext>
            </a:extLst>
          </p:cNvPr>
          <p:cNvSpPr>
            <a:spLocks/>
          </p:cNvSpPr>
          <p:nvPr/>
        </p:nvSpPr>
        <p:spPr bwMode="auto">
          <a:xfrm>
            <a:off x="8361363" y="6461125"/>
            <a:ext cx="319087"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1pPr>
            <a:lvl2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2pPr>
            <a:lvl3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3pPr>
            <a:lvl4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4pPr>
            <a:lvl5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5pPr>
            <a:lvl6pPr marL="4968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6pPr>
            <a:lvl7pPr marL="9540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7pPr>
            <a:lvl8pPr marL="14112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8pPr>
            <a:lvl9pPr marL="18684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9pPr>
          </a:lstStyle>
          <a:p>
            <a:pPr marL="0" indent="0" algn="r" eaLnBrk="1"/>
            <a:fld id="{2B6A91F7-9FBC-40AC-8457-6F7DB05BB920}" type="slidenum">
              <a:rPr lang="en-US" altLang="en-US" sz="1200" b="1">
                <a:solidFill>
                  <a:srgbClr val="FFFFFF"/>
                </a:solidFill>
                <a:latin typeface="Arial Black" panose="020B0A04020102020204" pitchFamily="34" charset="0"/>
                <a:sym typeface="Arial Black" panose="020B0A04020102020204" pitchFamily="34" charset="0"/>
              </a:rPr>
              <a:pPr marL="0" indent="0" algn="r" eaLnBrk="1"/>
              <a:t>3</a:t>
            </a:fld>
            <a:endParaRPr lang="en-US" altLang="en-US" dirty="0">
              <a:latin typeface="Arial Black" panose="020B0A04020102020204" pitchFamily="34" charset="0"/>
              <a:sym typeface="Arial Black" panose="020B0A040201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7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build="p" bldLvl="5"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0" name="Picture 1" descr="shutterstock_75257899.png">
            <a:extLst>
              <a:ext uri="{FF2B5EF4-FFF2-40B4-BE49-F238E27FC236}">
                <a16:creationId xmlns:a16="http://schemas.microsoft.com/office/drawing/2014/main" id="{716B6190-B91E-4DA8-A750-5DA025F5DA0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71" name="Picture 2" descr="video_mentor_bar.png">
            <a:extLst>
              <a:ext uri="{FF2B5EF4-FFF2-40B4-BE49-F238E27FC236}">
                <a16:creationId xmlns:a16="http://schemas.microsoft.com/office/drawing/2014/main" id="{D2C7D59E-4C97-4032-BA19-3419457C95C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88100"/>
            <a:ext cx="8991600"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2" name="Rectangle 3">
            <a:extLst>
              <a:ext uri="{FF2B5EF4-FFF2-40B4-BE49-F238E27FC236}">
                <a16:creationId xmlns:a16="http://schemas.microsoft.com/office/drawing/2014/main" id="{48C3732B-74B3-483A-AE28-E0F00CD606AA}"/>
              </a:ext>
            </a:extLst>
          </p:cNvPr>
          <p:cNvSpPr>
            <a:spLocks noGrp="1" noChangeArrowheads="1"/>
          </p:cNvSpPr>
          <p:nvPr>
            <p:ph type="title"/>
          </p:nvPr>
        </p:nvSpPr>
        <p:spPr/>
        <p:txBody>
          <a:bodyPr/>
          <a:lstStyle/>
          <a:p>
            <a:pPr eaLnBrk="1"/>
            <a:r>
              <a:rPr lang="en-US" altLang="en-US" dirty="0"/>
              <a:t>A Puzzle is Fun…</a:t>
            </a:r>
            <a:endParaRPr lang="en-US" altLang="en-US" sz="1800" b="0" dirty="0"/>
          </a:p>
        </p:txBody>
      </p:sp>
      <p:sp>
        <p:nvSpPr>
          <p:cNvPr id="8196" name="Rectangle 4">
            <a:extLst>
              <a:ext uri="{FF2B5EF4-FFF2-40B4-BE49-F238E27FC236}">
                <a16:creationId xmlns:a16="http://schemas.microsoft.com/office/drawing/2014/main" id="{335E756B-74CE-49F6-966D-0BE465D0906E}"/>
              </a:ext>
            </a:extLst>
          </p:cNvPr>
          <p:cNvSpPr>
            <a:spLocks noGrp="1" noChangeArrowheads="1"/>
          </p:cNvSpPr>
          <p:nvPr>
            <p:ph type="body" idx="1"/>
          </p:nvPr>
        </p:nvSpPr>
        <p:spPr/>
        <p:txBody>
          <a:bodyPr/>
          <a:lstStyle/>
          <a:p>
            <a:pPr eaLnBrk="1"/>
            <a:r>
              <a:rPr lang="en-US" altLang="en-US" dirty="0"/>
              <a:t>Kim states that there are three elements of fun for puzzles</a:t>
            </a:r>
          </a:p>
          <a:p>
            <a:pPr marL="750888" lvl="1" indent="-254000" eaLnBrk="1">
              <a:spcBef>
                <a:spcPts val="500"/>
              </a:spcBef>
              <a:buFontTx/>
              <a:buChar char="–"/>
            </a:pPr>
            <a:r>
              <a:rPr lang="en-US" altLang="en-US" sz="2000" dirty="0">
                <a:solidFill>
                  <a:srgbClr val="000000"/>
                </a:solidFill>
              </a:rPr>
              <a:t>Novelty</a:t>
            </a:r>
          </a:p>
          <a:p>
            <a:pPr marL="1106488" lvl="2" indent="-152400" eaLnBrk="1">
              <a:spcBef>
                <a:spcPts val="100"/>
              </a:spcBef>
              <a:buFontTx/>
              <a:buChar char="•"/>
            </a:pPr>
            <a:r>
              <a:rPr lang="en-US" altLang="en-US" sz="1800" b="0" dirty="0">
                <a:solidFill>
                  <a:srgbClr val="000000"/>
                </a:solidFill>
              </a:rPr>
              <a:t>Many puzzles rely on a certain specific insight to solve them</a:t>
            </a:r>
          </a:p>
          <a:p>
            <a:pPr marL="1106488" lvl="2" indent="-152400" eaLnBrk="1">
              <a:spcBef>
                <a:spcPts val="100"/>
              </a:spcBef>
              <a:buFontTx/>
              <a:buChar char="•"/>
            </a:pPr>
            <a:r>
              <a:rPr lang="en-US" altLang="en-US" sz="1800" b="0" dirty="0">
                <a:solidFill>
                  <a:srgbClr val="000000"/>
                </a:solidFill>
              </a:rPr>
              <a:t>Once the player has gained that insight, finding the puzzle's solution is rather simple</a:t>
            </a:r>
          </a:p>
          <a:p>
            <a:pPr marL="1106488" lvl="2" indent="-152400" eaLnBrk="1">
              <a:spcBef>
                <a:spcPts val="100"/>
              </a:spcBef>
              <a:buFontTx/>
              <a:buChar char="•"/>
            </a:pPr>
            <a:r>
              <a:rPr lang="en-US" altLang="en-US" sz="1800" b="0" dirty="0">
                <a:solidFill>
                  <a:srgbClr val="000000"/>
                </a:solidFill>
              </a:rPr>
              <a:t>A large part of the fun of solving a puzzle is that flash of insight</a:t>
            </a:r>
          </a:p>
          <a:p>
            <a:pPr marL="750888" lvl="1" indent="-254000" eaLnBrk="1">
              <a:spcBef>
                <a:spcPts val="500"/>
              </a:spcBef>
              <a:buFontTx/>
              <a:buChar char="–"/>
            </a:pPr>
            <a:r>
              <a:rPr lang="en-US" altLang="en-US" sz="2000" dirty="0">
                <a:solidFill>
                  <a:srgbClr val="000000"/>
                </a:solidFill>
              </a:rPr>
              <a:t>Appropriate difficulty</a:t>
            </a:r>
          </a:p>
          <a:p>
            <a:pPr marL="1106488" lvl="2" indent="-152400" eaLnBrk="1">
              <a:spcBef>
                <a:spcPts val="100"/>
              </a:spcBef>
              <a:buFontTx/>
              <a:buChar char="•"/>
            </a:pPr>
            <a:r>
              <a:rPr lang="en-US" altLang="en-US" sz="1800" b="0" dirty="0">
                <a:solidFill>
                  <a:srgbClr val="000000"/>
                </a:solidFill>
              </a:rPr>
              <a:t>Puzzles must also be matched to the player's skill, experience, and type of creativity</a:t>
            </a:r>
          </a:p>
          <a:p>
            <a:pPr marL="1106488" lvl="2" indent="-152400" eaLnBrk="1">
              <a:spcBef>
                <a:spcPts val="100"/>
              </a:spcBef>
              <a:buFontTx/>
              <a:buChar char="•"/>
            </a:pPr>
            <a:r>
              <a:rPr lang="en-US" altLang="en-US" sz="1800" b="0" dirty="0">
                <a:solidFill>
                  <a:srgbClr val="000000"/>
                </a:solidFill>
              </a:rPr>
              <a:t>Each player has a level of skill and a certain level of frustration that she is willing to experience before giving up</a:t>
            </a:r>
          </a:p>
          <a:p>
            <a:pPr marL="1106488" lvl="2" indent="-152400" eaLnBrk="1">
              <a:spcBef>
                <a:spcPts val="100"/>
              </a:spcBef>
              <a:buFontTx/>
              <a:buChar char="•"/>
            </a:pPr>
            <a:r>
              <a:rPr lang="en-US" altLang="en-US" sz="1800" b="0" dirty="0">
                <a:solidFill>
                  <a:srgbClr val="000000"/>
                </a:solidFill>
              </a:rPr>
              <a:t>Some of the best puzzles have both an adequate solution that is of medium difficulty and an expert solution that requires advanced skill</a:t>
            </a:r>
          </a:p>
          <a:p>
            <a:pPr marL="1106488" lvl="2" indent="-152400" eaLnBrk="1">
              <a:spcBef>
                <a:spcPts val="100"/>
              </a:spcBef>
              <a:buFontTx/>
              <a:buChar char="•"/>
            </a:pPr>
            <a:r>
              <a:rPr lang="en-US" altLang="en-US" sz="1800" b="0" dirty="0">
                <a:solidFill>
                  <a:srgbClr val="000000"/>
                </a:solidFill>
              </a:rPr>
              <a:t>Often want to create a puzzle that appears to be simple though it is actually quite difficult.</a:t>
            </a:r>
          </a:p>
        </p:txBody>
      </p:sp>
      <p:sp>
        <p:nvSpPr>
          <p:cNvPr id="7174" name="Rectangle 5">
            <a:extLst>
              <a:ext uri="{FF2B5EF4-FFF2-40B4-BE49-F238E27FC236}">
                <a16:creationId xmlns:a16="http://schemas.microsoft.com/office/drawing/2014/main" id="{D2B296C0-7E0D-4035-BCB0-0B295565DA1D}"/>
              </a:ext>
            </a:extLst>
          </p:cNvPr>
          <p:cNvSpPr>
            <a:spLocks/>
          </p:cNvSpPr>
          <p:nvPr/>
        </p:nvSpPr>
        <p:spPr bwMode="auto">
          <a:xfrm>
            <a:off x="8361363" y="6461125"/>
            <a:ext cx="319087"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1pPr>
            <a:lvl2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2pPr>
            <a:lvl3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3pPr>
            <a:lvl4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4pPr>
            <a:lvl5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5pPr>
            <a:lvl6pPr marL="4968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6pPr>
            <a:lvl7pPr marL="9540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7pPr>
            <a:lvl8pPr marL="14112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8pPr>
            <a:lvl9pPr marL="18684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9pPr>
          </a:lstStyle>
          <a:p>
            <a:pPr marL="0" indent="0" algn="r" eaLnBrk="1"/>
            <a:fld id="{0C47495A-829C-4A5B-9653-2ADB80BCF999}" type="slidenum">
              <a:rPr lang="en-US" altLang="en-US" sz="1200" b="1">
                <a:solidFill>
                  <a:srgbClr val="FFFFFF"/>
                </a:solidFill>
                <a:latin typeface="Arial Black" panose="020B0A04020102020204" pitchFamily="34" charset="0"/>
                <a:sym typeface="Arial Black" panose="020B0A04020102020204" pitchFamily="34" charset="0"/>
              </a:rPr>
              <a:pPr marL="0" indent="0" algn="r" eaLnBrk="1"/>
              <a:t>4</a:t>
            </a:fld>
            <a:endParaRPr lang="en-US" altLang="en-US" dirty="0">
              <a:latin typeface="Arial Black" panose="020B0A04020102020204" pitchFamily="34" charset="0"/>
              <a:sym typeface="Arial Black" panose="020B0A040201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9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19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19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19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196">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8196">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8196">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8196">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819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194" name="Picture 1" descr="shutterstock_75257899.png">
            <a:extLst>
              <a:ext uri="{FF2B5EF4-FFF2-40B4-BE49-F238E27FC236}">
                <a16:creationId xmlns:a16="http://schemas.microsoft.com/office/drawing/2014/main" id="{4F1FF46D-F0CF-47CD-9DDD-45ED5EA5BE4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195" name="Picture 2" descr="video_mentor_bar.png">
            <a:extLst>
              <a:ext uri="{FF2B5EF4-FFF2-40B4-BE49-F238E27FC236}">
                <a16:creationId xmlns:a16="http://schemas.microsoft.com/office/drawing/2014/main" id="{EF2F624A-7E25-4FE1-9E18-64379AED9AF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88100"/>
            <a:ext cx="8991600"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196" name="Rectangle 3">
            <a:extLst>
              <a:ext uri="{FF2B5EF4-FFF2-40B4-BE49-F238E27FC236}">
                <a16:creationId xmlns:a16="http://schemas.microsoft.com/office/drawing/2014/main" id="{88BB06CB-7F62-441B-AFA6-1436AA3E1C26}"/>
              </a:ext>
            </a:extLst>
          </p:cNvPr>
          <p:cNvSpPr>
            <a:spLocks noGrp="1" noChangeArrowheads="1"/>
          </p:cNvSpPr>
          <p:nvPr>
            <p:ph type="title"/>
          </p:nvPr>
        </p:nvSpPr>
        <p:spPr/>
        <p:txBody>
          <a:bodyPr/>
          <a:lstStyle/>
          <a:p>
            <a:pPr eaLnBrk="1"/>
            <a:r>
              <a:rPr lang="en-US" altLang="en-US" dirty="0"/>
              <a:t>A Puzzle is Fun…</a:t>
            </a:r>
            <a:endParaRPr lang="en-US" altLang="en-US" sz="1800" b="0" dirty="0"/>
          </a:p>
        </p:txBody>
      </p:sp>
      <p:sp>
        <p:nvSpPr>
          <p:cNvPr id="9220" name="Rectangle 4">
            <a:extLst>
              <a:ext uri="{FF2B5EF4-FFF2-40B4-BE49-F238E27FC236}">
                <a16:creationId xmlns:a16="http://schemas.microsoft.com/office/drawing/2014/main" id="{412D05A3-4222-4A2A-A3A2-9DD2C7F052BA}"/>
              </a:ext>
            </a:extLst>
          </p:cNvPr>
          <p:cNvSpPr>
            <a:spLocks noGrp="1" noChangeArrowheads="1"/>
          </p:cNvSpPr>
          <p:nvPr>
            <p:ph type="body" idx="1"/>
          </p:nvPr>
        </p:nvSpPr>
        <p:spPr/>
        <p:txBody>
          <a:bodyPr/>
          <a:lstStyle/>
          <a:p>
            <a:pPr eaLnBrk="1"/>
            <a:r>
              <a:rPr lang="en-US" altLang="en-US" dirty="0"/>
              <a:t>Kim states that there are three elements of fun for puzzles</a:t>
            </a:r>
          </a:p>
          <a:p>
            <a:pPr marL="750888" lvl="1" indent="-254000" eaLnBrk="1">
              <a:spcBef>
                <a:spcPts val="500"/>
              </a:spcBef>
              <a:buFontTx/>
              <a:buChar char="–"/>
            </a:pPr>
            <a:r>
              <a:rPr lang="en-US" altLang="en-US" sz="2000" dirty="0">
                <a:solidFill>
                  <a:srgbClr val="000000"/>
                </a:solidFill>
              </a:rPr>
              <a:t>Tricky</a:t>
            </a:r>
          </a:p>
          <a:p>
            <a:pPr marL="1106488" lvl="2" indent="-152400" eaLnBrk="1">
              <a:spcBef>
                <a:spcPts val="100"/>
              </a:spcBef>
              <a:buFontTx/>
              <a:buChar char="•"/>
            </a:pPr>
            <a:r>
              <a:rPr lang="en-US" altLang="en-US" sz="1800" b="0" dirty="0">
                <a:solidFill>
                  <a:srgbClr val="000000"/>
                </a:solidFill>
              </a:rPr>
              <a:t>Many great puzzles cause the player to shift her perspective or thinking to solve them</a:t>
            </a:r>
          </a:p>
          <a:p>
            <a:pPr marL="1106488" lvl="2" indent="-152400" eaLnBrk="1">
              <a:spcBef>
                <a:spcPts val="100"/>
              </a:spcBef>
              <a:buFontTx/>
              <a:buChar char="•"/>
            </a:pPr>
            <a:r>
              <a:rPr lang="en-US" altLang="en-US" sz="1800" b="0" dirty="0">
                <a:solidFill>
                  <a:srgbClr val="000000"/>
                </a:solidFill>
              </a:rPr>
              <a:t>Even after having that perspective shift, the player should still feel that it will require skill and cunning to execute her planned solution</a:t>
            </a:r>
          </a:p>
          <a:p>
            <a:pPr marL="1106488" lvl="2" indent="-152400" eaLnBrk="1">
              <a:spcBef>
                <a:spcPts val="100"/>
              </a:spcBef>
              <a:buFontTx/>
              <a:buChar char="•"/>
            </a:pPr>
            <a:r>
              <a:rPr lang="en-US" altLang="en-US" sz="1800" b="0" dirty="0">
                <a:solidFill>
                  <a:srgbClr val="000000"/>
                </a:solidFill>
              </a:rPr>
              <a:t>Example: </a:t>
            </a:r>
            <a:r>
              <a:rPr lang="en-US" altLang="en-US" sz="1800" b="0" i="1" dirty="0">
                <a:solidFill>
                  <a:srgbClr val="000000"/>
                </a:solidFill>
              </a:rPr>
              <a:t>Mark of the Ninja</a:t>
            </a:r>
            <a:r>
              <a:rPr lang="en-US" altLang="en-US" sz="1800" b="0" dirty="0">
                <a:solidFill>
                  <a:srgbClr val="000000"/>
                </a:solidFill>
              </a:rPr>
              <a:t> by </a:t>
            </a:r>
            <a:r>
              <a:rPr lang="en-US" altLang="en-US" sz="1800" b="0" dirty="0" err="1">
                <a:solidFill>
                  <a:srgbClr val="000000"/>
                </a:solidFill>
              </a:rPr>
              <a:t>Klei</a:t>
            </a:r>
            <a:r>
              <a:rPr lang="en-US" altLang="en-US" sz="1800" b="0" dirty="0">
                <a:solidFill>
                  <a:srgbClr val="000000"/>
                </a:solidFill>
              </a:rPr>
              <a:t> Entertainment</a:t>
            </a:r>
          </a:p>
          <a:p>
            <a:pPr marL="1614488" lvl="3" indent="-203200" eaLnBrk="1">
              <a:spcBef>
                <a:spcPct val="0"/>
              </a:spcBef>
              <a:buFontTx/>
              <a:buChar char="–"/>
            </a:pPr>
            <a:r>
              <a:rPr lang="en-US" altLang="en-US" sz="1600" b="0" dirty="0">
                <a:solidFill>
                  <a:srgbClr val="000000"/>
                </a:solidFill>
              </a:rPr>
              <a:t>Puzzle-based stealth combat game</a:t>
            </a:r>
          </a:p>
          <a:p>
            <a:pPr marL="1614488" lvl="3" indent="-203200" eaLnBrk="1">
              <a:spcBef>
                <a:spcPct val="0"/>
              </a:spcBef>
              <a:buFontTx/>
              <a:buChar char="–"/>
            </a:pPr>
            <a:r>
              <a:rPr lang="en-US" altLang="en-US" sz="1600" b="0" dirty="0">
                <a:solidFill>
                  <a:srgbClr val="000000"/>
                </a:solidFill>
              </a:rPr>
              <a:t>The player must use insight to solve the puzzle of how to approach a room full of enemies</a:t>
            </a:r>
          </a:p>
          <a:p>
            <a:pPr marL="1614488" lvl="3" indent="-203200" eaLnBrk="1">
              <a:spcBef>
                <a:spcPct val="0"/>
              </a:spcBef>
              <a:buFontTx/>
              <a:buChar char="–"/>
            </a:pPr>
            <a:r>
              <a:rPr lang="en-US" altLang="en-US" sz="1600" b="0" dirty="0">
                <a:solidFill>
                  <a:srgbClr val="000000"/>
                </a:solidFill>
              </a:rPr>
              <a:t>Once she has a plan, she must then execute that plan with precision</a:t>
            </a:r>
            <a:endParaRPr lang="en-US" altLang="en-US" sz="1800" b="0" dirty="0">
              <a:solidFill>
                <a:srgbClr val="000000"/>
              </a:solidFill>
            </a:endParaRPr>
          </a:p>
        </p:txBody>
      </p:sp>
      <p:sp>
        <p:nvSpPr>
          <p:cNvPr id="8198" name="Rectangle 5">
            <a:extLst>
              <a:ext uri="{FF2B5EF4-FFF2-40B4-BE49-F238E27FC236}">
                <a16:creationId xmlns:a16="http://schemas.microsoft.com/office/drawing/2014/main" id="{5BB68317-DB51-4A51-BA2F-C259608D4C2D}"/>
              </a:ext>
            </a:extLst>
          </p:cNvPr>
          <p:cNvSpPr>
            <a:spLocks/>
          </p:cNvSpPr>
          <p:nvPr/>
        </p:nvSpPr>
        <p:spPr bwMode="auto">
          <a:xfrm>
            <a:off x="8361363" y="6461125"/>
            <a:ext cx="319087"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1pPr>
            <a:lvl2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2pPr>
            <a:lvl3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3pPr>
            <a:lvl4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4pPr>
            <a:lvl5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5pPr>
            <a:lvl6pPr marL="4968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6pPr>
            <a:lvl7pPr marL="9540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7pPr>
            <a:lvl8pPr marL="14112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8pPr>
            <a:lvl9pPr marL="18684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9pPr>
          </a:lstStyle>
          <a:p>
            <a:pPr marL="0" indent="0" algn="r" eaLnBrk="1"/>
            <a:fld id="{A5883DED-5C62-485E-AB12-10F784F666C4}" type="slidenum">
              <a:rPr lang="en-US" altLang="en-US" sz="1200" b="1">
                <a:solidFill>
                  <a:srgbClr val="FFFFFF"/>
                </a:solidFill>
                <a:latin typeface="Arial Black" panose="020B0A04020102020204" pitchFamily="34" charset="0"/>
                <a:sym typeface="Arial Black" panose="020B0A04020102020204" pitchFamily="34" charset="0"/>
              </a:rPr>
              <a:pPr marL="0" indent="0" algn="r" eaLnBrk="1"/>
              <a:t>5</a:t>
            </a:fld>
            <a:endParaRPr lang="en-US" altLang="en-US">
              <a:latin typeface="Arial Black" panose="020B0A04020102020204" pitchFamily="34" charset="0"/>
              <a:sym typeface="Arial Black" panose="020B0A040201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2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2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2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22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220">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220">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9220">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922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build="p" bldLvl="5"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218" name="Picture 1" descr="shutterstock_75257899.png">
            <a:extLst>
              <a:ext uri="{FF2B5EF4-FFF2-40B4-BE49-F238E27FC236}">
                <a16:creationId xmlns:a16="http://schemas.microsoft.com/office/drawing/2014/main" id="{001D11A3-031C-4774-89C3-FC2CAB99136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219" name="Picture 2" descr="video_mentor_bar.png">
            <a:extLst>
              <a:ext uri="{FF2B5EF4-FFF2-40B4-BE49-F238E27FC236}">
                <a16:creationId xmlns:a16="http://schemas.microsoft.com/office/drawing/2014/main" id="{87406847-142C-48DC-8FC5-329208429F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88100"/>
            <a:ext cx="8991600"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20" name="Rectangle 3">
            <a:extLst>
              <a:ext uri="{FF2B5EF4-FFF2-40B4-BE49-F238E27FC236}">
                <a16:creationId xmlns:a16="http://schemas.microsoft.com/office/drawing/2014/main" id="{2AFB9B88-CC17-46AD-A6B5-BE35778712A8}"/>
              </a:ext>
            </a:extLst>
          </p:cNvPr>
          <p:cNvSpPr>
            <a:spLocks noGrp="1" noChangeArrowheads="1"/>
          </p:cNvSpPr>
          <p:nvPr>
            <p:ph type="title"/>
          </p:nvPr>
        </p:nvSpPr>
        <p:spPr/>
        <p:txBody>
          <a:bodyPr/>
          <a:lstStyle/>
          <a:p>
            <a:pPr eaLnBrk="1"/>
            <a:r>
              <a:rPr lang="en-US" altLang="en-US"/>
              <a:t>…And It Has a Right Answer</a:t>
            </a:r>
            <a:endParaRPr lang="en-US" altLang="en-US" sz="1800" b="0"/>
          </a:p>
        </p:txBody>
      </p:sp>
      <p:sp>
        <p:nvSpPr>
          <p:cNvPr id="10244" name="Rectangle 4">
            <a:extLst>
              <a:ext uri="{FF2B5EF4-FFF2-40B4-BE49-F238E27FC236}">
                <a16:creationId xmlns:a16="http://schemas.microsoft.com/office/drawing/2014/main" id="{426B0607-0A5A-4679-BCE4-F0045C8575FB}"/>
              </a:ext>
            </a:extLst>
          </p:cNvPr>
          <p:cNvSpPr>
            <a:spLocks noGrp="1" noChangeArrowheads="1"/>
          </p:cNvSpPr>
          <p:nvPr>
            <p:ph type="body" idx="1"/>
          </p:nvPr>
        </p:nvSpPr>
        <p:spPr/>
        <p:txBody>
          <a:bodyPr/>
          <a:lstStyle/>
          <a:p>
            <a:pPr eaLnBrk="1"/>
            <a:r>
              <a:rPr lang="en-US" altLang="en-US"/>
              <a:t>Every puzzle needs to have a right answer</a:t>
            </a:r>
          </a:p>
          <a:p>
            <a:pPr marL="750888" lvl="1" indent="-254000" eaLnBrk="1">
              <a:spcBef>
                <a:spcPts val="500"/>
              </a:spcBef>
              <a:buFontTx/>
              <a:buChar char="–"/>
            </a:pPr>
            <a:r>
              <a:rPr lang="en-US" altLang="en-US" sz="2000">
                <a:solidFill>
                  <a:srgbClr val="000000"/>
                </a:solidFill>
              </a:rPr>
              <a:t>Many puzzles have several right answers</a:t>
            </a:r>
          </a:p>
          <a:p>
            <a:pPr eaLnBrk="1"/>
            <a:r>
              <a:rPr lang="en-US" altLang="en-US"/>
              <a:t>Once the player has found the right answer, it should be clearly obvious to her that she is right</a:t>
            </a:r>
          </a:p>
          <a:p>
            <a:pPr marL="750888" lvl="1" indent="-254000" eaLnBrk="1">
              <a:spcBef>
                <a:spcPts val="500"/>
              </a:spcBef>
              <a:buFontTx/>
              <a:buChar char="–"/>
            </a:pPr>
            <a:r>
              <a:rPr lang="en-US" altLang="en-US" sz="2000">
                <a:solidFill>
                  <a:srgbClr val="000000"/>
                </a:solidFill>
              </a:rPr>
              <a:t>If the correctness of the answer isn't easily evident, the puzzle can seem muddled and unsatisfying.</a:t>
            </a:r>
            <a:endParaRPr lang="en-US" altLang="en-US" sz="1800" b="0">
              <a:solidFill>
                <a:srgbClr val="000000"/>
              </a:solidFill>
            </a:endParaRPr>
          </a:p>
        </p:txBody>
      </p:sp>
      <p:sp>
        <p:nvSpPr>
          <p:cNvPr id="9222" name="Rectangle 5">
            <a:extLst>
              <a:ext uri="{FF2B5EF4-FFF2-40B4-BE49-F238E27FC236}">
                <a16:creationId xmlns:a16="http://schemas.microsoft.com/office/drawing/2014/main" id="{271486EC-9C74-4844-91C8-3ADA49D38D24}"/>
              </a:ext>
            </a:extLst>
          </p:cNvPr>
          <p:cNvSpPr>
            <a:spLocks/>
          </p:cNvSpPr>
          <p:nvPr/>
        </p:nvSpPr>
        <p:spPr bwMode="auto">
          <a:xfrm>
            <a:off x="8361363" y="6461125"/>
            <a:ext cx="319087"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1pPr>
            <a:lvl2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2pPr>
            <a:lvl3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3pPr>
            <a:lvl4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4pPr>
            <a:lvl5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5pPr>
            <a:lvl6pPr marL="4968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6pPr>
            <a:lvl7pPr marL="9540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7pPr>
            <a:lvl8pPr marL="14112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8pPr>
            <a:lvl9pPr marL="18684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9pPr>
          </a:lstStyle>
          <a:p>
            <a:pPr marL="0" indent="0" algn="r" eaLnBrk="1"/>
            <a:fld id="{F61B2E81-BBBE-40C2-AE55-CAF4A8337882}" type="slidenum">
              <a:rPr lang="en-US" altLang="en-US" sz="1200" b="1">
                <a:solidFill>
                  <a:srgbClr val="FFFFFF"/>
                </a:solidFill>
                <a:latin typeface="Arial Black" panose="020B0A04020102020204" pitchFamily="34" charset="0"/>
                <a:sym typeface="Arial Black" panose="020B0A04020102020204" pitchFamily="34" charset="0"/>
              </a:rPr>
              <a:pPr marL="0" indent="0" algn="r" eaLnBrk="1"/>
              <a:t>6</a:t>
            </a:fld>
            <a:endParaRPr lang="en-US" altLang="en-US">
              <a:latin typeface="Arial Black" panose="020B0A04020102020204" pitchFamily="34" charset="0"/>
              <a:sym typeface="Arial Black" panose="020B0A040201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4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24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build="p" bldLvl="5"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42" name="Picture 1" descr="shutterstock_75257899.png">
            <a:extLst>
              <a:ext uri="{FF2B5EF4-FFF2-40B4-BE49-F238E27FC236}">
                <a16:creationId xmlns:a16="http://schemas.microsoft.com/office/drawing/2014/main" id="{ABBDCAE7-40FC-47B8-990D-2B1F024020C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243" name="Picture 2" descr="video_mentor_bar.png">
            <a:extLst>
              <a:ext uri="{FF2B5EF4-FFF2-40B4-BE49-F238E27FC236}">
                <a16:creationId xmlns:a16="http://schemas.microsoft.com/office/drawing/2014/main" id="{D3D3F1EF-3F05-47A6-A533-8DA385D3078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88100"/>
            <a:ext cx="8991600"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4" name="Rectangle 3">
            <a:extLst>
              <a:ext uri="{FF2B5EF4-FFF2-40B4-BE49-F238E27FC236}">
                <a16:creationId xmlns:a16="http://schemas.microsoft.com/office/drawing/2014/main" id="{E9DEA3EE-769B-4C0C-ADE8-789242F669E5}"/>
              </a:ext>
            </a:extLst>
          </p:cNvPr>
          <p:cNvSpPr>
            <a:spLocks noGrp="1" noChangeArrowheads="1"/>
          </p:cNvSpPr>
          <p:nvPr>
            <p:ph type="title"/>
          </p:nvPr>
        </p:nvSpPr>
        <p:spPr/>
        <p:txBody>
          <a:bodyPr/>
          <a:lstStyle/>
          <a:p>
            <a:pPr eaLnBrk="1"/>
            <a:r>
              <a:rPr lang="en-US" altLang="en-US"/>
              <a:t>Genres of Puzzles</a:t>
            </a:r>
            <a:endParaRPr lang="en-US" altLang="en-US" sz="1800" b="0"/>
          </a:p>
        </p:txBody>
      </p:sp>
      <p:sp>
        <p:nvSpPr>
          <p:cNvPr id="11268" name="Rectangle 4">
            <a:extLst>
              <a:ext uri="{FF2B5EF4-FFF2-40B4-BE49-F238E27FC236}">
                <a16:creationId xmlns:a16="http://schemas.microsoft.com/office/drawing/2014/main" id="{3B2BEE44-F893-4180-9E07-2C72F5BBC8B1}"/>
              </a:ext>
            </a:extLst>
          </p:cNvPr>
          <p:cNvSpPr>
            <a:spLocks noGrp="1" noChangeArrowheads="1"/>
          </p:cNvSpPr>
          <p:nvPr>
            <p:ph type="body" idx="1"/>
          </p:nvPr>
        </p:nvSpPr>
        <p:spPr/>
        <p:txBody>
          <a:bodyPr/>
          <a:lstStyle/>
          <a:p>
            <a:pPr eaLnBrk="1"/>
            <a:r>
              <a:rPr lang="en-US" altLang="en-US"/>
              <a:t>Kim identifies four genres of puzzles</a:t>
            </a:r>
          </a:p>
          <a:p>
            <a:pPr marL="750888" lvl="1" indent="-254000" eaLnBrk="1">
              <a:spcBef>
                <a:spcPts val="500"/>
              </a:spcBef>
              <a:buFontTx/>
              <a:buChar char="–"/>
            </a:pPr>
            <a:r>
              <a:rPr lang="en-US" altLang="en-US" sz="2000">
                <a:solidFill>
                  <a:srgbClr val="000000"/>
                </a:solidFill>
              </a:rPr>
              <a:t>Each causes the player to take a different approach and use different skills</a:t>
            </a:r>
            <a:endParaRPr lang="en-US" altLang="en-US" sz="1800" b="0">
              <a:solidFill>
                <a:srgbClr val="000000"/>
              </a:solidFill>
            </a:endParaRPr>
          </a:p>
        </p:txBody>
      </p:sp>
      <p:sp>
        <p:nvSpPr>
          <p:cNvPr id="10246" name="Rectangle 5">
            <a:extLst>
              <a:ext uri="{FF2B5EF4-FFF2-40B4-BE49-F238E27FC236}">
                <a16:creationId xmlns:a16="http://schemas.microsoft.com/office/drawing/2014/main" id="{482C4E49-1396-46D1-9B9C-CEC669F2EC73}"/>
              </a:ext>
            </a:extLst>
          </p:cNvPr>
          <p:cNvSpPr>
            <a:spLocks/>
          </p:cNvSpPr>
          <p:nvPr/>
        </p:nvSpPr>
        <p:spPr bwMode="auto">
          <a:xfrm>
            <a:off x="8361363" y="6461125"/>
            <a:ext cx="319087"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1pPr>
            <a:lvl2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2pPr>
            <a:lvl3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3pPr>
            <a:lvl4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4pPr>
            <a:lvl5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5pPr>
            <a:lvl6pPr marL="4968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6pPr>
            <a:lvl7pPr marL="9540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7pPr>
            <a:lvl8pPr marL="14112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8pPr>
            <a:lvl9pPr marL="18684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9pPr>
          </a:lstStyle>
          <a:p>
            <a:pPr marL="0" indent="0" algn="r" eaLnBrk="1"/>
            <a:fld id="{B20B2E25-E00C-486C-8F93-DF2B68E66CDB}" type="slidenum">
              <a:rPr lang="en-US" altLang="en-US" sz="1200" b="1">
                <a:solidFill>
                  <a:srgbClr val="FFFFFF"/>
                </a:solidFill>
                <a:latin typeface="Arial Black" panose="020B0A04020102020204" pitchFamily="34" charset="0"/>
                <a:sym typeface="Arial Black" panose="020B0A04020102020204" pitchFamily="34" charset="0"/>
              </a:rPr>
              <a:pPr marL="0" indent="0" algn="r" eaLnBrk="1"/>
              <a:t>7</a:t>
            </a:fld>
            <a:endParaRPr lang="en-US" altLang="en-US">
              <a:latin typeface="Arial Black" panose="020B0A04020102020204" pitchFamily="34" charset="0"/>
              <a:sym typeface="Arial Black" panose="020B0A04020102020204" pitchFamily="34" charset="0"/>
            </a:endParaRPr>
          </a:p>
        </p:txBody>
      </p:sp>
      <p:pic>
        <p:nvPicPr>
          <p:cNvPr id="11270" name="Picture 6" descr="f12.01-Puzzle Genres.png">
            <a:extLst>
              <a:ext uri="{FF2B5EF4-FFF2-40B4-BE49-F238E27FC236}">
                <a16:creationId xmlns:a16="http://schemas.microsoft.com/office/drawing/2014/main" id="{FD9C1BF8-F1CF-43D8-A322-A6F5170F13E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444750" y="2120900"/>
            <a:ext cx="4254500" cy="425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6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26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12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uild="p" bldLvl="5"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6" name="Picture 1" descr="shutterstock_75257899.png">
            <a:extLst>
              <a:ext uri="{FF2B5EF4-FFF2-40B4-BE49-F238E27FC236}">
                <a16:creationId xmlns:a16="http://schemas.microsoft.com/office/drawing/2014/main" id="{4B2B7E5A-B9FD-4297-ABF4-F2526D9AD2A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1267" name="Picture 2" descr="video_mentor_bar.png">
            <a:extLst>
              <a:ext uri="{FF2B5EF4-FFF2-40B4-BE49-F238E27FC236}">
                <a16:creationId xmlns:a16="http://schemas.microsoft.com/office/drawing/2014/main" id="{443A81C2-B876-4C40-8F86-F22FD7C3752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88100"/>
            <a:ext cx="8991600"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268" name="Rectangle 3">
            <a:extLst>
              <a:ext uri="{FF2B5EF4-FFF2-40B4-BE49-F238E27FC236}">
                <a16:creationId xmlns:a16="http://schemas.microsoft.com/office/drawing/2014/main" id="{C1E784A4-AD58-4E77-9129-7ED6693E3966}"/>
              </a:ext>
            </a:extLst>
          </p:cNvPr>
          <p:cNvSpPr>
            <a:spLocks noGrp="1" noChangeArrowheads="1"/>
          </p:cNvSpPr>
          <p:nvPr>
            <p:ph type="title"/>
          </p:nvPr>
        </p:nvSpPr>
        <p:spPr/>
        <p:txBody>
          <a:bodyPr/>
          <a:lstStyle/>
          <a:p>
            <a:pPr eaLnBrk="1"/>
            <a:r>
              <a:rPr lang="en-US" altLang="en-US"/>
              <a:t>Genres of Puzzles</a:t>
            </a:r>
            <a:endParaRPr lang="en-US" altLang="en-US" sz="1800" b="0"/>
          </a:p>
        </p:txBody>
      </p:sp>
      <p:sp>
        <p:nvSpPr>
          <p:cNvPr id="12292" name="Rectangle 4">
            <a:extLst>
              <a:ext uri="{FF2B5EF4-FFF2-40B4-BE49-F238E27FC236}">
                <a16:creationId xmlns:a16="http://schemas.microsoft.com/office/drawing/2014/main" id="{377F10B4-4A6C-4C4C-9407-FAF29E559774}"/>
              </a:ext>
            </a:extLst>
          </p:cNvPr>
          <p:cNvSpPr>
            <a:spLocks noGrp="1" noChangeArrowheads="1"/>
          </p:cNvSpPr>
          <p:nvPr>
            <p:ph type="body" idx="1"/>
          </p:nvPr>
        </p:nvSpPr>
        <p:spPr>
          <a:xfrm>
            <a:off x="457200" y="1054100"/>
            <a:ext cx="8356600" cy="5321300"/>
          </a:xfrm>
        </p:spPr>
        <p:txBody>
          <a:bodyPr/>
          <a:lstStyle/>
          <a:p>
            <a:pPr eaLnBrk="1"/>
            <a:r>
              <a:rPr lang="en-US" altLang="en-US"/>
              <a:t>Action – </a:t>
            </a:r>
            <a:r>
              <a:rPr lang="en-US" altLang="en-US" sz="2000">
                <a:solidFill>
                  <a:srgbClr val="000000"/>
                </a:solidFill>
              </a:rPr>
              <a:t>Example: </a:t>
            </a:r>
            <a:r>
              <a:rPr lang="en-US" altLang="en-US" sz="2000" i="1">
                <a:solidFill>
                  <a:srgbClr val="000000"/>
                </a:solidFill>
              </a:rPr>
              <a:t>Tetris</a:t>
            </a:r>
            <a:endParaRPr lang="en-US" altLang="en-US"/>
          </a:p>
          <a:p>
            <a:pPr marL="750888" lvl="1" indent="-254000" eaLnBrk="1">
              <a:spcBef>
                <a:spcPts val="500"/>
              </a:spcBef>
              <a:buFontTx/>
              <a:buChar char="–"/>
            </a:pPr>
            <a:r>
              <a:rPr lang="en-US" altLang="en-US" sz="2000">
                <a:solidFill>
                  <a:srgbClr val="000000"/>
                </a:solidFill>
              </a:rPr>
              <a:t>Have time pressure and allow players a chance to fix their mistakes</a:t>
            </a:r>
          </a:p>
          <a:p>
            <a:pPr marL="750888" lvl="1" indent="-254000" eaLnBrk="1">
              <a:spcBef>
                <a:spcPts val="500"/>
              </a:spcBef>
              <a:buFontTx/>
              <a:buChar char="–"/>
            </a:pPr>
            <a:r>
              <a:rPr lang="en-US" altLang="en-US" sz="2000">
                <a:solidFill>
                  <a:srgbClr val="000000"/>
                </a:solidFill>
              </a:rPr>
              <a:t>Combine an action game with a puzzle mindset</a:t>
            </a:r>
          </a:p>
          <a:p>
            <a:pPr eaLnBrk="1"/>
            <a:r>
              <a:rPr lang="en-US" altLang="en-US"/>
              <a:t>Story – </a:t>
            </a:r>
            <a:r>
              <a:rPr lang="en-US" altLang="en-US" sz="2000">
                <a:solidFill>
                  <a:srgbClr val="000000"/>
                </a:solidFill>
              </a:rPr>
              <a:t>Example: </a:t>
            </a:r>
            <a:r>
              <a:rPr lang="en-US" altLang="en-US" sz="2000" i="1">
                <a:solidFill>
                  <a:srgbClr val="000000"/>
                </a:solidFill>
              </a:rPr>
              <a:t>Myst, Professor Layton, </a:t>
            </a:r>
            <a:r>
              <a:rPr lang="en-US" altLang="en-US" sz="2000">
                <a:solidFill>
                  <a:srgbClr val="000000"/>
                </a:solidFill>
              </a:rPr>
              <a:t>hidden object games</a:t>
            </a:r>
            <a:endParaRPr lang="en-US" altLang="en-US"/>
          </a:p>
          <a:p>
            <a:pPr marL="750888" lvl="1" indent="-254000" eaLnBrk="1">
              <a:spcBef>
                <a:spcPts val="500"/>
              </a:spcBef>
              <a:buFontTx/>
              <a:buChar char="–"/>
            </a:pPr>
            <a:r>
              <a:rPr lang="en-US" altLang="en-US" sz="2000">
                <a:solidFill>
                  <a:srgbClr val="000000"/>
                </a:solidFill>
              </a:rPr>
              <a:t>Players must solve puzzles to progress through the plot and explore the environment</a:t>
            </a:r>
          </a:p>
          <a:p>
            <a:pPr marL="750888" lvl="1" indent="-254000" eaLnBrk="1">
              <a:spcBef>
                <a:spcPts val="500"/>
              </a:spcBef>
              <a:buFontTx/>
              <a:buChar char="–"/>
            </a:pPr>
            <a:r>
              <a:rPr lang="en-US" altLang="en-US" sz="2000">
                <a:solidFill>
                  <a:srgbClr val="000000"/>
                </a:solidFill>
              </a:rPr>
              <a:t>Combine narrative and puzzles</a:t>
            </a:r>
          </a:p>
          <a:p>
            <a:pPr eaLnBrk="1"/>
            <a:r>
              <a:rPr lang="en-US" altLang="en-US"/>
              <a:t>Construction – </a:t>
            </a:r>
            <a:r>
              <a:rPr lang="en-US" altLang="en-US" sz="2000">
                <a:solidFill>
                  <a:srgbClr val="000000"/>
                </a:solidFill>
              </a:rPr>
              <a:t>Example: </a:t>
            </a:r>
            <a:r>
              <a:rPr lang="en-US" altLang="en-US" sz="2000" i="1">
                <a:solidFill>
                  <a:srgbClr val="000000"/>
                </a:solidFill>
              </a:rPr>
              <a:t>The Incredible Machine</a:t>
            </a:r>
            <a:endParaRPr lang="en-US" altLang="en-US"/>
          </a:p>
          <a:p>
            <a:pPr marL="750888" lvl="1" indent="-254000" eaLnBrk="1">
              <a:spcBef>
                <a:spcPts val="500"/>
              </a:spcBef>
              <a:buFontTx/>
              <a:buChar char="–"/>
            </a:pPr>
            <a:r>
              <a:rPr lang="en-US" altLang="en-US" sz="2000">
                <a:solidFill>
                  <a:srgbClr val="000000"/>
                </a:solidFill>
              </a:rPr>
              <a:t>Players build an object from parts to solve a certain problem</a:t>
            </a:r>
          </a:p>
          <a:p>
            <a:pPr marL="750888" lvl="1" indent="-254000" eaLnBrk="1">
              <a:spcBef>
                <a:spcPts val="500"/>
              </a:spcBef>
              <a:buFontTx/>
              <a:buChar char="–"/>
            </a:pPr>
            <a:r>
              <a:rPr lang="en-US" altLang="en-US" sz="2000">
                <a:solidFill>
                  <a:srgbClr val="000000"/>
                </a:solidFill>
              </a:rPr>
              <a:t>Some construction games include a construction set that allows the player to design puzzles</a:t>
            </a:r>
          </a:p>
          <a:p>
            <a:pPr marL="750888" lvl="1" indent="-254000" eaLnBrk="1">
              <a:spcBef>
                <a:spcPts val="500"/>
              </a:spcBef>
              <a:buFontTx/>
              <a:buChar char="–"/>
            </a:pPr>
            <a:r>
              <a:rPr lang="en-US" altLang="en-US" sz="2000">
                <a:solidFill>
                  <a:srgbClr val="000000"/>
                </a:solidFill>
              </a:rPr>
              <a:t>Combine construction, engineering, and spatial reasoning with puzzles</a:t>
            </a:r>
            <a:endParaRPr lang="en-US" altLang="en-US" sz="1800" b="0">
              <a:solidFill>
                <a:srgbClr val="000000"/>
              </a:solidFill>
            </a:endParaRPr>
          </a:p>
        </p:txBody>
      </p:sp>
      <p:sp>
        <p:nvSpPr>
          <p:cNvPr id="11270" name="Rectangle 5">
            <a:extLst>
              <a:ext uri="{FF2B5EF4-FFF2-40B4-BE49-F238E27FC236}">
                <a16:creationId xmlns:a16="http://schemas.microsoft.com/office/drawing/2014/main" id="{3FA6B332-2221-4E31-83EF-E1DFA1C74DD8}"/>
              </a:ext>
            </a:extLst>
          </p:cNvPr>
          <p:cNvSpPr>
            <a:spLocks/>
          </p:cNvSpPr>
          <p:nvPr/>
        </p:nvSpPr>
        <p:spPr bwMode="auto">
          <a:xfrm>
            <a:off x="8361363" y="6461125"/>
            <a:ext cx="319087"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1pPr>
            <a:lvl2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2pPr>
            <a:lvl3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3pPr>
            <a:lvl4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4pPr>
            <a:lvl5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5pPr>
            <a:lvl6pPr marL="4968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6pPr>
            <a:lvl7pPr marL="9540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7pPr>
            <a:lvl8pPr marL="14112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8pPr>
            <a:lvl9pPr marL="18684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9pPr>
          </a:lstStyle>
          <a:p>
            <a:pPr marL="0" indent="0" algn="r" eaLnBrk="1"/>
            <a:fld id="{1F590CD7-8AB9-4B41-962F-B4C9241E8F34}" type="slidenum">
              <a:rPr lang="en-US" altLang="en-US" sz="1200" b="1">
                <a:solidFill>
                  <a:srgbClr val="FFFFFF"/>
                </a:solidFill>
                <a:latin typeface="Arial Black" panose="020B0A04020102020204" pitchFamily="34" charset="0"/>
                <a:sym typeface="Arial Black" panose="020B0A04020102020204" pitchFamily="34" charset="0"/>
              </a:rPr>
              <a:pPr marL="0" indent="0" algn="r" eaLnBrk="1"/>
              <a:t>8</a:t>
            </a:fld>
            <a:endParaRPr lang="en-US" altLang="en-US">
              <a:latin typeface="Arial Black" panose="020B0A04020102020204" pitchFamily="34" charset="0"/>
              <a:sym typeface="Arial Black" panose="020B0A040201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29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29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29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29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29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292">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2292">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2292">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229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build="p" bldLvl="5"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2290" name="Picture 1" descr="shutterstock_75257899.png">
            <a:extLst>
              <a:ext uri="{FF2B5EF4-FFF2-40B4-BE49-F238E27FC236}">
                <a16:creationId xmlns:a16="http://schemas.microsoft.com/office/drawing/2014/main" id="{08157C84-7111-4952-9A71-36F7BC88D70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2291" name="Picture 2" descr="video_mentor_bar.png">
            <a:extLst>
              <a:ext uri="{FF2B5EF4-FFF2-40B4-BE49-F238E27FC236}">
                <a16:creationId xmlns:a16="http://schemas.microsoft.com/office/drawing/2014/main" id="{F9D76588-0E46-496C-99E2-DDD203EAF12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88100"/>
            <a:ext cx="8991600"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292" name="Rectangle 3">
            <a:extLst>
              <a:ext uri="{FF2B5EF4-FFF2-40B4-BE49-F238E27FC236}">
                <a16:creationId xmlns:a16="http://schemas.microsoft.com/office/drawing/2014/main" id="{BD41E7E8-743B-4CE7-8FB3-E99F049331C2}"/>
              </a:ext>
            </a:extLst>
          </p:cNvPr>
          <p:cNvSpPr>
            <a:spLocks noGrp="1" noChangeArrowheads="1"/>
          </p:cNvSpPr>
          <p:nvPr>
            <p:ph type="title"/>
          </p:nvPr>
        </p:nvSpPr>
        <p:spPr/>
        <p:txBody>
          <a:bodyPr/>
          <a:lstStyle/>
          <a:p>
            <a:pPr eaLnBrk="1"/>
            <a:r>
              <a:rPr lang="en-US" altLang="en-US"/>
              <a:t>Genres of Puzzles</a:t>
            </a:r>
            <a:endParaRPr lang="en-US" altLang="en-US" sz="1800" b="0"/>
          </a:p>
        </p:txBody>
      </p:sp>
      <p:sp>
        <p:nvSpPr>
          <p:cNvPr id="13316" name="Rectangle 4">
            <a:extLst>
              <a:ext uri="{FF2B5EF4-FFF2-40B4-BE49-F238E27FC236}">
                <a16:creationId xmlns:a16="http://schemas.microsoft.com/office/drawing/2014/main" id="{C65B190B-B0CC-4075-82BD-E7FA1B471219}"/>
              </a:ext>
            </a:extLst>
          </p:cNvPr>
          <p:cNvSpPr>
            <a:spLocks noGrp="1" noChangeArrowheads="1"/>
          </p:cNvSpPr>
          <p:nvPr>
            <p:ph type="body" idx="1"/>
          </p:nvPr>
        </p:nvSpPr>
        <p:spPr>
          <a:xfrm>
            <a:off x="457200" y="1054100"/>
            <a:ext cx="8356600" cy="5321300"/>
          </a:xfrm>
        </p:spPr>
        <p:txBody>
          <a:bodyPr/>
          <a:lstStyle/>
          <a:p>
            <a:pPr eaLnBrk="1"/>
            <a:r>
              <a:rPr lang="en-US" altLang="en-US"/>
              <a:t>Strategy – </a:t>
            </a:r>
            <a:r>
              <a:rPr lang="en-US" altLang="en-US" sz="2000">
                <a:solidFill>
                  <a:srgbClr val="000000"/>
                </a:solidFill>
              </a:rPr>
              <a:t>Example: </a:t>
            </a:r>
            <a:r>
              <a:rPr lang="en-US" altLang="en-US" sz="2000" i="1">
                <a:solidFill>
                  <a:srgbClr val="000000"/>
                </a:solidFill>
              </a:rPr>
              <a:t>Chess </a:t>
            </a:r>
            <a:r>
              <a:rPr lang="en-US" altLang="en-US" sz="2000">
                <a:solidFill>
                  <a:srgbClr val="000000"/>
                </a:solidFill>
              </a:rPr>
              <a:t>&amp; </a:t>
            </a:r>
            <a:r>
              <a:rPr lang="en-US" altLang="en-US" sz="2000" i="1">
                <a:solidFill>
                  <a:srgbClr val="000000"/>
                </a:solidFill>
              </a:rPr>
              <a:t>Bridge</a:t>
            </a:r>
            <a:r>
              <a:rPr lang="en-US" altLang="en-US" sz="2000">
                <a:solidFill>
                  <a:srgbClr val="000000"/>
                </a:solidFill>
              </a:rPr>
              <a:t> puzzles</a:t>
            </a:r>
            <a:endParaRPr lang="en-US" altLang="en-US"/>
          </a:p>
          <a:p>
            <a:pPr marL="750888" lvl="1" indent="-254000" eaLnBrk="1">
              <a:spcBef>
                <a:spcPts val="500"/>
              </a:spcBef>
              <a:buFontTx/>
              <a:buChar char="–"/>
            </a:pPr>
            <a:r>
              <a:rPr lang="en-US" altLang="en-US" sz="2000">
                <a:solidFill>
                  <a:srgbClr val="000000"/>
                </a:solidFill>
              </a:rPr>
              <a:t>Solitaire versions of the kinds of puzzles that players encounter in games that are traditionally multiplayer</a:t>
            </a:r>
          </a:p>
          <a:p>
            <a:pPr marL="750888" lvl="1" indent="-254000" eaLnBrk="1">
              <a:spcBef>
                <a:spcPts val="500"/>
              </a:spcBef>
              <a:buFontTx/>
              <a:buChar char="–"/>
            </a:pPr>
            <a:r>
              <a:rPr lang="en-US" altLang="en-US" sz="2000">
                <a:solidFill>
                  <a:srgbClr val="000000"/>
                </a:solidFill>
              </a:rPr>
              <a:t>Include things like</a:t>
            </a:r>
          </a:p>
          <a:p>
            <a:pPr marL="1106488" lvl="2" indent="-152400" eaLnBrk="1">
              <a:spcBef>
                <a:spcPts val="100"/>
              </a:spcBef>
              <a:buFontTx/>
              <a:buChar char="•"/>
            </a:pPr>
            <a:r>
              <a:rPr lang="en-US" altLang="en-US" sz="1800" b="0" i="1">
                <a:solidFill>
                  <a:srgbClr val="000000"/>
                </a:solidFill>
              </a:rPr>
              <a:t>Bridge</a:t>
            </a:r>
            <a:r>
              <a:rPr lang="en-US" altLang="en-US" sz="1800" b="0">
                <a:solidFill>
                  <a:srgbClr val="000000"/>
                </a:solidFill>
              </a:rPr>
              <a:t> puzzles present players with various hands in a bridge game and ask how play should proceed</a:t>
            </a:r>
          </a:p>
          <a:p>
            <a:pPr marL="1106488" lvl="2" indent="-152400" eaLnBrk="1">
              <a:spcBef>
                <a:spcPts val="100"/>
              </a:spcBef>
              <a:buFontTx/>
              <a:buChar char="•"/>
            </a:pPr>
            <a:r>
              <a:rPr lang="en-US" altLang="en-US" sz="1800" b="0" i="1">
                <a:solidFill>
                  <a:srgbClr val="000000"/>
                </a:solidFill>
              </a:rPr>
              <a:t>Chess</a:t>
            </a:r>
            <a:r>
              <a:rPr lang="en-US" altLang="en-US" sz="1800" b="0">
                <a:solidFill>
                  <a:srgbClr val="000000"/>
                </a:solidFill>
              </a:rPr>
              <a:t> puzzles give players a few chess pieces positioned on a board and ask how the player could achieve checkmate in a certain number of moves</a:t>
            </a:r>
          </a:p>
          <a:p>
            <a:pPr marL="750888" lvl="1" indent="-254000" eaLnBrk="1">
              <a:spcBef>
                <a:spcPts val="500"/>
              </a:spcBef>
              <a:buFontTx/>
              <a:buChar char="–"/>
            </a:pPr>
            <a:r>
              <a:rPr lang="en-US" altLang="en-US" sz="2000">
                <a:solidFill>
                  <a:srgbClr val="000000"/>
                </a:solidFill>
              </a:rPr>
              <a:t>Combine the thinking required for the multiplayer version of the game with the skill building of a puzzle to help players train to be better at the multiplayer game</a:t>
            </a:r>
          </a:p>
          <a:p>
            <a:pPr eaLnBrk="1"/>
            <a:r>
              <a:rPr lang="en-US" altLang="en-US"/>
              <a:t>Pure Puzzles – </a:t>
            </a:r>
            <a:r>
              <a:rPr lang="en-US" altLang="en-US" sz="2000">
                <a:solidFill>
                  <a:srgbClr val="000000"/>
                </a:solidFill>
              </a:rPr>
              <a:t>Example: </a:t>
            </a:r>
            <a:r>
              <a:rPr lang="en-US" altLang="en-US" sz="2000" i="1">
                <a:solidFill>
                  <a:srgbClr val="000000"/>
                </a:solidFill>
              </a:rPr>
              <a:t>Sudoku </a:t>
            </a:r>
            <a:r>
              <a:rPr lang="en-US" altLang="en-US" sz="2000">
                <a:solidFill>
                  <a:srgbClr val="000000"/>
                </a:solidFill>
              </a:rPr>
              <a:t>&amp; </a:t>
            </a:r>
            <a:r>
              <a:rPr lang="en-US" altLang="en-US" sz="2000" i="1">
                <a:solidFill>
                  <a:srgbClr val="000000"/>
                </a:solidFill>
              </a:rPr>
              <a:t>Crossword</a:t>
            </a:r>
            <a:endParaRPr lang="en-US" altLang="en-US" sz="2000">
              <a:solidFill>
                <a:srgbClr val="000000"/>
              </a:solidFill>
            </a:endParaRPr>
          </a:p>
          <a:p>
            <a:pPr marL="750888" lvl="1" indent="-254000" eaLnBrk="1">
              <a:spcBef>
                <a:spcPts val="500"/>
              </a:spcBef>
              <a:buFontTx/>
              <a:buChar char="–"/>
            </a:pPr>
            <a:r>
              <a:rPr lang="en-US" altLang="en-US" sz="2000">
                <a:solidFill>
                  <a:srgbClr val="000000"/>
                </a:solidFill>
              </a:rPr>
              <a:t>Don't fit any of the other four genres</a:t>
            </a:r>
          </a:p>
          <a:p>
            <a:pPr marL="750888" lvl="1" indent="-254000" eaLnBrk="1">
              <a:spcBef>
                <a:spcPts val="500"/>
              </a:spcBef>
              <a:buFontTx/>
              <a:buChar char="–"/>
            </a:pPr>
            <a:r>
              <a:rPr lang="en-US" altLang="en-US" sz="2000">
                <a:solidFill>
                  <a:srgbClr val="000000"/>
                </a:solidFill>
              </a:rPr>
              <a:t>Don't combine puzzles with anything other genre</a:t>
            </a:r>
            <a:endParaRPr lang="en-US" altLang="en-US" sz="1800" b="0">
              <a:solidFill>
                <a:srgbClr val="000000"/>
              </a:solidFill>
            </a:endParaRPr>
          </a:p>
        </p:txBody>
      </p:sp>
      <p:sp>
        <p:nvSpPr>
          <p:cNvPr id="12294" name="Rectangle 5">
            <a:extLst>
              <a:ext uri="{FF2B5EF4-FFF2-40B4-BE49-F238E27FC236}">
                <a16:creationId xmlns:a16="http://schemas.microsoft.com/office/drawing/2014/main" id="{E57AFDA5-63C4-4884-8043-88B09B87F6E0}"/>
              </a:ext>
            </a:extLst>
          </p:cNvPr>
          <p:cNvSpPr>
            <a:spLocks/>
          </p:cNvSpPr>
          <p:nvPr/>
        </p:nvSpPr>
        <p:spPr bwMode="auto">
          <a:xfrm>
            <a:off x="8361363" y="6461125"/>
            <a:ext cx="319087"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1pPr>
            <a:lvl2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2pPr>
            <a:lvl3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3pPr>
            <a:lvl4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4pPr>
            <a:lvl5pPr defTabSz="584200" eaLnBrk="0">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5pPr>
            <a:lvl6pPr marL="4968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6pPr>
            <a:lvl7pPr marL="9540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7pPr>
            <a:lvl8pPr marL="14112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8pPr>
            <a:lvl9pPr marL="1868488" indent="1371600" defTabSz="584200" eaLnBrk="0" fontAlgn="base" hangingPunct="0">
              <a:spcBef>
                <a:spcPct val="0"/>
              </a:spcBef>
              <a:spcAft>
                <a:spcPct val="0"/>
              </a:spcAft>
              <a:defRPr>
                <a:solidFill>
                  <a:srgbClr val="000000"/>
                </a:solidFill>
                <a:latin typeface="Arial" panose="020B0604020202020204" pitchFamily="34" charset="0"/>
                <a:ea typeface="Helvetica" panose="020B0604020202020204" pitchFamily="34" charset="0"/>
                <a:cs typeface="Helvetica" panose="020B0604020202020204" pitchFamily="34" charset="0"/>
                <a:sym typeface="Arial" panose="020B0604020202020204" pitchFamily="34" charset="0"/>
              </a:defRPr>
            </a:lvl9pPr>
          </a:lstStyle>
          <a:p>
            <a:pPr marL="0" indent="0" algn="r" eaLnBrk="1"/>
            <a:fld id="{E932D3D6-0E1C-4489-97B1-23983EBC9438}" type="slidenum">
              <a:rPr lang="en-US" altLang="en-US" sz="1200" b="1">
                <a:solidFill>
                  <a:srgbClr val="FFFFFF"/>
                </a:solidFill>
                <a:latin typeface="Arial Black" panose="020B0A04020102020204" pitchFamily="34" charset="0"/>
                <a:sym typeface="Arial Black" panose="020B0A04020102020204" pitchFamily="34" charset="0"/>
              </a:rPr>
              <a:pPr marL="0" indent="0" algn="r" eaLnBrk="1"/>
              <a:t>9</a:t>
            </a:fld>
            <a:endParaRPr lang="en-US" altLang="en-US">
              <a:latin typeface="Arial Black" panose="020B0A04020102020204" pitchFamily="34" charset="0"/>
              <a:sym typeface="Arial Black" panose="020B0A040201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1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31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31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31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31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316">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3316">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3316">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33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build="p" bldLvl="5" autoUpdateAnimBg="0"/>
    </p:bldLst>
  </p:timing>
</p:sld>
</file>

<file path=ppt/theme/theme1.xml><?xml version="1.0" encoding="utf-8"?>
<a:theme xmlns:a="http://schemas.openxmlformats.org/drawingml/2006/main" name="White">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White">
      <a:majorFont>
        <a:latin typeface="Helvetica"/>
        <a:ea typeface="Helvetica"/>
        <a:cs typeface="Helvetica"/>
      </a:majorFont>
      <a:minorFont>
        <a:latin typeface="Helvetica"/>
        <a:ea typeface="Helvetica"/>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6E6E9"/>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50800" tIns="50800" rIns="50800" bIns="50800" numCol="1" anchor="ctr" anchorCtr="0" compatLnSpc="1">
        <a:prstTxWarp prst="textNoShape">
          <a:avLst/>
        </a:prstTxWarp>
        <a:spAutoFit/>
      </a:bodyPr>
      <a:lstStyle>
        <a:defPPr marL="39688" marR="0" indent="0" algn="l" defTabSz="914400" rtl="0" eaLnBrk="1"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rgbClr val="000000"/>
            </a:solidFill>
            <a:effectLst/>
            <a:latin typeface="Arial" pitchFamily="34" charset="0"/>
            <a:cs typeface="Arial" pitchFamily="34" charset="0"/>
            <a:sym typeface="Arial" pitchFamily="34" charset="0"/>
          </a:defRPr>
        </a:defPPr>
      </a:lstStyle>
    </a:spDef>
    <a:lnDef>
      <a:spPr bwMode="auto">
        <a:xfrm>
          <a:off x="0" y="0"/>
          <a:ext cx="1" cy="1"/>
        </a:xfrm>
        <a:custGeom>
          <a:avLst/>
          <a:gdLst/>
          <a:ahLst/>
          <a:cxnLst/>
          <a:rect l="0" t="0" r="0" b="0"/>
          <a:pathLst/>
        </a:custGeom>
        <a:solidFill>
          <a:srgbClr val="C6E6E9"/>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50800" tIns="50800" rIns="50800" bIns="50800" numCol="1" anchor="ctr" anchorCtr="0" compatLnSpc="1">
        <a:prstTxWarp prst="textNoShape">
          <a:avLst/>
        </a:prstTxWarp>
        <a:spAutoFit/>
      </a:bodyPr>
      <a:lstStyle>
        <a:defPPr marL="39688" marR="0" indent="0" algn="l" defTabSz="914400" rtl="0" eaLnBrk="1"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rgbClr val="000000"/>
            </a:solidFill>
            <a:effectLst/>
            <a:latin typeface="Arial" pitchFamily="34" charset="0"/>
            <a:cs typeface="Arial" pitchFamily="34" charset="0"/>
            <a:sym typeface="Arial" pitchFamily="34" charset="0"/>
          </a:defRPr>
        </a:defPPr>
      </a:lst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1918</Words>
  <Application>Microsoft Office PowerPoint</Application>
  <PresentationFormat>On-screen Show (4:3)</PresentationFormat>
  <Paragraphs>217</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Arial Black</vt:lpstr>
      <vt:lpstr>Helvetica</vt:lpstr>
      <vt:lpstr>Lucida Grande</vt:lpstr>
      <vt:lpstr>Times New Roman</vt:lpstr>
      <vt:lpstr>Wingdings</vt:lpstr>
      <vt:lpstr>White</vt:lpstr>
      <vt:lpstr>PUZZLES</vt:lpstr>
      <vt:lpstr>Puzzles Are Almost Everywhere</vt:lpstr>
      <vt:lpstr>What is a Puzzle?</vt:lpstr>
      <vt:lpstr>A Puzzle is Fun…</vt:lpstr>
      <vt:lpstr>A Puzzle is Fun…</vt:lpstr>
      <vt:lpstr>…And It Has a Right Answer</vt:lpstr>
      <vt:lpstr>Genres of Puzzles</vt:lpstr>
      <vt:lpstr>Genres of Puzzles</vt:lpstr>
      <vt:lpstr>Genres of Puzzles</vt:lpstr>
      <vt:lpstr>Four Major Reasons People Play Puzzles</vt:lpstr>
      <vt:lpstr>Four Major Reasons People Play Puzzles</vt:lpstr>
      <vt:lpstr>Modes of Thought Required by Puzzles</vt:lpstr>
      <vt:lpstr>Examples of Mixed-Mode Puzzles</vt:lpstr>
      <vt:lpstr>Kim's Eight Steps of Digital Puzzle Design</vt:lpstr>
      <vt:lpstr>Kim's Eight Steps of Digital Puzzle Design</vt:lpstr>
      <vt:lpstr>Kim's Eight Steps of Digital Puzzle Design</vt:lpstr>
      <vt:lpstr>Kim's Eight Steps of Digital Puzzle Design</vt:lpstr>
      <vt:lpstr>Seven Goals of Effective Puzzle Design</vt:lpstr>
      <vt:lpstr>A Shocking Puzzle</vt:lpstr>
      <vt:lpstr>A Shocking Puzzle</vt:lpstr>
      <vt:lpstr>Puzzle Examples in Action Games</vt:lpstr>
      <vt:lpstr>Bad Puzzles</vt:lpstr>
      <vt:lpstr>Good Puzzles</vt:lpstr>
      <vt:lpstr>Hints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PUZZLES</dc:title>
  <cp:lastModifiedBy>Bruce Maxim</cp:lastModifiedBy>
  <cp:revision>7</cp:revision>
  <cp:lastPrinted>2016-09-13T20:31:42Z</cp:lastPrinted>
  <dcterms:modified xsi:type="dcterms:W3CDTF">2017-09-11T02:10:24Z</dcterms:modified>
</cp:coreProperties>
</file>