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73" r:id="rId4"/>
    <p:sldId id="260" r:id="rId5"/>
    <p:sldId id="279" r:id="rId6"/>
    <p:sldId id="280" r:id="rId7"/>
    <p:sldId id="261" r:id="rId8"/>
    <p:sldId id="262" r:id="rId9"/>
    <p:sldId id="263" r:id="rId10"/>
    <p:sldId id="274" r:id="rId11"/>
    <p:sldId id="275" r:id="rId12"/>
    <p:sldId id="276" r:id="rId13"/>
    <p:sldId id="277" r:id="rId14"/>
    <p:sldId id="278" r:id="rId15"/>
    <p:sldId id="267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90929"/>
  </p:normalViewPr>
  <p:slideViewPr>
    <p:cSldViewPr>
      <p:cViewPr varScale="1">
        <p:scale>
          <a:sx n="78" d="100"/>
          <a:sy n="78" d="100"/>
        </p:scale>
        <p:origin x="2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54282B5-5EDD-485E-94D2-AFC39CCAB0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ABA04B-26D4-4646-8233-9B35805A38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6781B26-42E9-4723-96FC-C06E700DF9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322735A-5340-4064-BB36-1D6896FFA7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DD5BE74-BFAB-4232-88DA-AD3FDA2CCB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3D9FE42-A05C-40AE-B75C-15D7C06FC1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B552F2C-1CC5-4CA2-AF34-D17CCD3D8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BDCA-DC75-49F3-A20E-CBEF6AB4F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5B937-474F-4E6D-8BC3-A0B1B416C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E9B049-B382-4A85-896B-3DDADCB96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0AB348-7A2E-4F0F-AF0D-03970CFB0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1D54-EB1B-4ED1-8DBD-ADB232616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DD5E5-631B-4B0A-962C-FF48AEA16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13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5D4CF-68EB-4C3E-A257-4A12ADFA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9515E-E71B-4D5D-A62C-383DB93DC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FEED48-3D46-43C2-875F-9822BB259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24F89E-3923-42C6-BCFD-D9BB7D4C7F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725A6E-8B0A-4253-9415-635961B50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763A-2A48-409B-A213-4B8F3C6635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96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2B4286-508C-470B-A5F0-BC40931A1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9559B-3C26-4408-B7FB-A0337916F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15927F-C150-4D0E-8DCA-F35249C49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A9B50B-BB1E-49D1-897F-E89165FC0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ECD9D3-82B5-416A-8331-8C019961B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A8003-8527-4B41-9331-416AFC395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45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9D93F-1B24-4B0B-859E-FF05747A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A5D9-40F5-4189-BCD9-1139237E7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E2B6AF-ABFD-47E8-A57A-3CE6087CE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9190CF-9CDC-4B8C-BD0D-EFF600EE4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930B7C-82D4-43EC-92A2-702EC5AA5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D478A-2ADC-4147-95C5-1A7B098F6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31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9F8D-3906-44E7-9E08-4A475320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BEA63-5642-43E7-AB56-6ED98E4F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B2DBB8-D72F-4C1A-994C-A95D2A08C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32E116-F3F3-430E-9C77-DD0F2A149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4EC435-158D-4A0F-A4BC-2DB39ECB8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5294F-7C9E-4F79-A0A5-3330351444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42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267A1-5F8C-40ED-8FB4-D711F016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ED8CF-378D-47E6-BE81-FF59ECA11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CB36E-03E1-4055-B606-6DC9B1D1E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23BB78-F843-4B35-9775-CC8384E61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48345F-D7AE-4895-96F1-78459D3C7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98A1A4-332E-481C-A57A-2C1B8A674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6F810-3D6C-4449-95E1-1CF50716E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85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FE78-1A69-4662-94BE-E55EDD17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51BB8-458C-48CE-B02E-15CE0D0EA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D23D8-2BA9-4CB6-930C-95B35EEAA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A5C27-72D0-482B-9FC3-A5E0EE755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901611-3693-442F-BEEA-E15E1115E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8EDB60-4325-4E3F-A3DD-28DBB9766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549A25-CCA0-4EDC-AEB2-D21D4FDA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33F856-4E41-4C75-A722-76B543268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2820A-1817-4F83-8EB1-FD7667DE6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2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07D4-7306-4C17-93DC-47F7B740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5F1FFD-654D-4ECE-B6A6-9EF739514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CCAB4B-8FCF-4C18-A89A-01BE5EC3B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4AEC7D-9B02-4ADB-A34C-45214C06C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B460-D7E0-44D9-BBC6-B27107071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19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D49351-6DB2-41E8-9652-7782518BBE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5264CF-86D3-47AE-8073-812CD647A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3281D4-7EE5-4B7D-98E9-72C89B4EC2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87867-24E4-4062-833C-FB2792A14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64BA-4FFB-4930-8194-435FA677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A6A12-E537-4D0D-B922-A399D228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06560-AFA5-4D1D-9818-AC95C9FCC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542A7-9DB6-4DA4-84CD-845BD7EE86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4EAE80-8F27-4CA0-B29C-F09244115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5AA819-45E7-4606-A8B7-45DCC4C6EE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030-7CC9-4E57-BBF1-07AB0AC86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50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4932-E2AA-4512-9CE3-4E7AD1FE6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F134C-96BE-4F9F-AED9-25CD5BB16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77C71-F1BE-4693-AFC4-692E15309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8203FE-28C5-45EE-A67C-9AD2E9AF42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AFEB22-A43F-4046-A9F2-6815D1AF1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810480-FF5B-47FA-8AB1-96DD46271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997D-6904-4338-AC8E-501947CC4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90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4308B0-E172-472C-AAEC-0AEA96ED3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A05AD8-9204-49C6-AB2B-0152226BF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2D58F6-F451-479A-9328-C58CC9C933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563D07-9D59-4359-9896-7B61C51B46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66A6DA-3F39-43E6-A522-51DA58B9FA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C481AB-BC33-457C-BB92-B5A7345EA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2BF21FDD-9790-4804-8FCA-826E0807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919E6B-130E-44A7-B3E7-5DDCD19DCAD4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05DB76D6-E33D-46CB-8DC9-C08510F997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4400" dirty="0"/>
              <a:t>Story Telling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CB84ACC6-64E8-46EB-8F01-60F1861CAC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CIS 487/587</a:t>
            </a:r>
          </a:p>
          <a:p>
            <a:pPr eaLnBrk="1" hangingPunct="1"/>
            <a:r>
              <a:rPr lang="en-US" altLang="en-US" sz="3200"/>
              <a:t>Bruce R. Maxim</a:t>
            </a:r>
          </a:p>
          <a:p>
            <a:pPr eaLnBrk="1" hangingPunct="1"/>
            <a:r>
              <a:rPr lang="en-US" altLang="en-US" sz="3200"/>
              <a:t>UM-Dearborn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>
            <a:extLst>
              <a:ext uri="{FF2B5EF4-FFF2-40B4-BE49-F238E27FC236}">
                <a16:creationId xmlns:a16="http://schemas.microsoft.com/office/drawing/2014/main" id="{5DBBB363-B198-4516-93A6-2B017ADD97C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EBAF6A4-8B47-4149-A246-F208236FAF72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C4FEF630-34D3-43F1-A16A-BA5F3C88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EAC7DCF-1D66-488A-8332-2E6A79ED1503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A28FCEF9-8203-478D-9EC4-FF1037711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 Telling Techniques - 1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C4FDF1CA-2F4F-4BD2-A68C-D3730B540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Obstacles</a:t>
            </a:r>
          </a:p>
          <a:p>
            <a:pPr lvl="1" eaLnBrk="1" hangingPunct="1"/>
            <a:r>
              <a:rPr lang="en-US" altLang="en-US" sz="2400"/>
              <a:t>Make players work to get story elements by meeting a challenge or solving a problem</a:t>
            </a:r>
          </a:p>
          <a:p>
            <a:pPr eaLnBrk="1" hangingPunct="1"/>
            <a:r>
              <a:rPr lang="en-US" altLang="en-US" sz="2800"/>
              <a:t>Foreshadowing</a:t>
            </a:r>
          </a:p>
          <a:p>
            <a:pPr lvl="1" eaLnBrk="1" hangingPunct="1"/>
            <a:r>
              <a:rPr lang="en-US" altLang="en-US" sz="2400"/>
              <a:t>Use in the story introduction to show players what is to come</a:t>
            </a:r>
          </a:p>
          <a:p>
            <a:pPr eaLnBrk="1" hangingPunct="1"/>
            <a:r>
              <a:rPr lang="en-US" altLang="en-US" sz="2800"/>
              <a:t>Personalization</a:t>
            </a:r>
          </a:p>
          <a:p>
            <a:pPr lvl="1" eaLnBrk="1" hangingPunct="1"/>
            <a:r>
              <a:rPr lang="en-US" altLang="en-US" sz="2400"/>
              <a:t>Getting the player to internalize the game goals by making the initial challenge a personal one</a:t>
            </a:r>
          </a:p>
        </p:txBody>
      </p:sp>
    </p:spTree>
    <p:extLst>
      <p:ext uri="{BB962C8B-B14F-4D97-AF65-F5344CB8AC3E}">
        <p14:creationId xmlns:p14="http://schemas.microsoft.com/office/powerpoint/2010/main" val="262277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>
            <a:extLst>
              <a:ext uri="{FF2B5EF4-FFF2-40B4-BE49-F238E27FC236}">
                <a16:creationId xmlns:a16="http://schemas.microsoft.com/office/drawing/2014/main" id="{D9425FEC-6373-4E35-AD24-8668A1D94C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12A5D72-712C-49CE-BD93-4C83000BA49B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99F71D49-F82D-4362-B5FC-07DBD8DE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8A1F366-C528-4E3C-B835-30E8D43FFBB2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2" name="Rectangle 1026">
            <a:extLst>
              <a:ext uri="{FF2B5EF4-FFF2-40B4-BE49-F238E27FC236}">
                <a16:creationId xmlns:a16="http://schemas.microsoft.com/office/drawing/2014/main" id="{7AA66D07-409C-4525-91D8-697EC4094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 Telling Techniques - 2</a:t>
            </a:r>
          </a:p>
        </p:txBody>
      </p:sp>
      <p:sp>
        <p:nvSpPr>
          <p:cNvPr id="12293" name="Rectangle 1027">
            <a:extLst>
              <a:ext uri="{FF2B5EF4-FFF2-40B4-BE49-F238E27FC236}">
                <a16:creationId xmlns:a16="http://schemas.microsoft.com/office/drawing/2014/main" id="{F073A7CB-967F-40A8-86A8-604438E46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Resonance</a:t>
            </a:r>
          </a:p>
          <a:p>
            <a:pPr lvl="1" eaLnBrk="1" hangingPunct="1"/>
            <a:r>
              <a:rPr lang="en-US" altLang="en-US" sz="2400"/>
              <a:t>When story elements get close enough to get a spark that illuminates the story</a:t>
            </a:r>
          </a:p>
          <a:p>
            <a:pPr lvl="1" eaLnBrk="1" hangingPunct="1"/>
            <a:r>
              <a:rPr lang="en-US" altLang="en-US" sz="2400"/>
              <a:t>Player is sometimes left with a feeling of deja vu</a:t>
            </a:r>
          </a:p>
          <a:p>
            <a:pPr eaLnBrk="1" hangingPunct="1"/>
            <a:r>
              <a:rPr lang="en-US" altLang="en-US" sz="2800"/>
              <a:t>Resistance</a:t>
            </a:r>
          </a:p>
          <a:p>
            <a:pPr lvl="1" eaLnBrk="1" hangingPunct="1"/>
            <a:r>
              <a:rPr lang="en-US" altLang="en-US" sz="2400"/>
              <a:t>The unwilling protagonist sucks players into rooting for the story before the main character</a:t>
            </a:r>
          </a:p>
          <a:p>
            <a:pPr lvl="1" eaLnBrk="1" hangingPunct="1"/>
            <a:r>
              <a:rPr lang="en-US" altLang="en-US" sz="2400"/>
              <a:t>Helps enable “willing suspension of disbelief”</a:t>
            </a:r>
          </a:p>
        </p:txBody>
      </p:sp>
    </p:spTree>
    <p:extLst>
      <p:ext uri="{BB962C8B-B14F-4D97-AF65-F5344CB8AC3E}">
        <p14:creationId xmlns:p14="http://schemas.microsoft.com/office/powerpoint/2010/main" val="14841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>
            <a:extLst>
              <a:ext uri="{FF2B5EF4-FFF2-40B4-BE49-F238E27FC236}">
                <a16:creationId xmlns:a16="http://schemas.microsoft.com/office/drawing/2014/main" id="{BE1742E6-C808-4A2D-9C13-A2244FFD17E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C52623-6FF2-4DC7-8FBA-8C12A14351F0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308E4E27-3787-4A13-AC8D-14C12294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0FC2E9-77F2-4A8D-94A9-EC85030DD722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1B34CDA-C4AF-4F10-B9F6-C7FB86D77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 Telling Techniques - 3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F1E8A31F-E478-4E4C-82CB-9D36CC0C4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Plot Points</a:t>
            </a:r>
          </a:p>
          <a:p>
            <a:pPr lvl="1" eaLnBrk="1" hangingPunct="1"/>
            <a:r>
              <a:rPr lang="en-US" altLang="en-US"/>
              <a:t>Pivot the story line around new and surprising directions (even when players know the outcome)</a:t>
            </a:r>
          </a:p>
          <a:p>
            <a:pPr lvl="1" eaLnBrk="1" hangingPunct="1"/>
            <a:r>
              <a:rPr lang="en-US" altLang="en-US"/>
              <a:t>Aristotle’s plot point types</a:t>
            </a:r>
          </a:p>
          <a:p>
            <a:pPr lvl="2" eaLnBrk="1" hangingPunct="1"/>
            <a:r>
              <a:rPr lang="en-US" altLang="en-US"/>
              <a:t>The reversal</a:t>
            </a:r>
          </a:p>
          <a:p>
            <a:pPr lvl="2" eaLnBrk="1" hangingPunct="1"/>
            <a:r>
              <a:rPr lang="en-US" altLang="en-US"/>
              <a:t>The discovery</a:t>
            </a:r>
          </a:p>
          <a:p>
            <a:pPr lvl="2" eaLnBrk="1" hangingPunct="1"/>
            <a:r>
              <a:rPr lang="en-US" altLang="en-US"/>
              <a:t>The calamity</a:t>
            </a:r>
          </a:p>
        </p:txBody>
      </p:sp>
    </p:spTree>
    <p:extLst>
      <p:ext uri="{BB962C8B-B14F-4D97-AF65-F5344CB8AC3E}">
        <p14:creationId xmlns:p14="http://schemas.microsoft.com/office/powerpoint/2010/main" val="2269040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>
            <a:extLst>
              <a:ext uri="{FF2B5EF4-FFF2-40B4-BE49-F238E27FC236}">
                <a16:creationId xmlns:a16="http://schemas.microsoft.com/office/drawing/2014/main" id="{7A867799-939D-4668-9554-8B72C72F8F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ABD8D6-EE1F-40C3-B60A-FCDCBC1F9214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3CF8FC44-7D7C-4574-85D2-B17DC557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EC86D97-78A1-4A4D-A8C9-3A01B8EDA773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F5F7AE5D-76A3-429D-AE49-4D8EC16E1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 Telling Techniques - 4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D1D6010F-EB76-4936-ACB1-12A9BC7E5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Suspense</a:t>
            </a:r>
          </a:p>
          <a:p>
            <a:pPr lvl="1" eaLnBrk="1" hangingPunct="1"/>
            <a:r>
              <a:rPr lang="en-US" altLang="en-US" sz="2400"/>
              <a:t>Allows you to create fear and expectation without forcing the player to rely on trial and error</a:t>
            </a:r>
          </a:p>
          <a:p>
            <a:pPr lvl="1" eaLnBrk="1" hangingPunct="1"/>
            <a:r>
              <a:rPr lang="en-US" altLang="en-US" sz="2400"/>
              <a:t>Hitchcock was a master at doing this</a:t>
            </a:r>
          </a:p>
          <a:p>
            <a:pPr eaLnBrk="1" hangingPunct="1"/>
            <a:r>
              <a:rPr lang="en-US" altLang="en-US" sz="2800"/>
              <a:t>Dialog</a:t>
            </a:r>
          </a:p>
          <a:p>
            <a:pPr lvl="1" eaLnBrk="1" hangingPunct="1"/>
            <a:r>
              <a:rPr lang="en-US" altLang="en-US" sz="2400"/>
              <a:t>Don’t use dialog to convey something done better with pictures</a:t>
            </a:r>
          </a:p>
          <a:p>
            <a:pPr lvl="1" eaLnBrk="1" hangingPunct="1"/>
            <a:r>
              <a:rPr lang="en-US" altLang="en-US" sz="2400"/>
              <a:t>Make sure characters reveal something interesting each time</a:t>
            </a:r>
          </a:p>
        </p:txBody>
      </p:sp>
    </p:spTree>
    <p:extLst>
      <p:ext uri="{BB962C8B-B14F-4D97-AF65-F5344CB8AC3E}">
        <p14:creationId xmlns:p14="http://schemas.microsoft.com/office/powerpoint/2010/main" val="197406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D581401F-3A69-4A86-BC47-1166331C3C4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837504-3113-41D1-9BC4-59D526B6D815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240D8920-88BF-4CD2-A8AD-1AC61326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1BFEAD-7097-4A54-B839-A89C1465B228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D4B91EC-1BC7-4163-97F5-2D612D9EF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 Telling Techniques - 5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55D468C8-840E-444B-BA53-77FD25212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Theme </a:t>
            </a:r>
          </a:p>
          <a:p>
            <a:pPr lvl="1" eaLnBrk="1" hangingPunct="1"/>
            <a:r>
              <a:rPr lang="en-US" altLang="en-US" sz="2400"/>
              <a:t>The inherent question posed by the story but left unanswered for the player to discover</a:t>
            </a:r>
          </a:p>
          <a:p>
            <a:pPr eaLnBrk="1" hangingPunct="1"/>
            <a:r>
              <a:rPr lang="en-US" altLang="en-US" sz="2800"/>
              <a:t>Resolution</a:t>
            </a:r>
          </a:p>
          <a:p>
            <a:pPr lvl="1" eaLnBrk="1" hangingPunct="1"/>
            <a:r>
              <a:rPr lang="en-US" altLang="en-US" sz="2400"/>
              <a:t>Hard won victory</a:t>
            </a:r>
          </a:p>
          <a:p>
            <a:pPr lvl="1" eaLnBrk="1" hangingPunct="1"/>
            <a:r>
              <a:rPr lang="en-US" altLang="en-US" sz="2400"/>
              <a:t>Non-obvious ending</a:t>
            </a:r>
          </a:p>
          <a:p>
            <a:pPr lvl="1" eaLnBrk="1" hangingPunct="1"/>
            <a:r>
              <a:rPr lang="en-US" altLang="en-US" sz="2400"/>
              <a:t>Satisfying to reader</a:t>
            </a:r>
          </a:p>
          <a:p>
            <a:pPr lvl="1" eaLnBrk="1" hangingPunct="1"/>
            <a:r>
              <a:rPr lang="en-US" altLang="en-US" sz="2400"/>
              <a:t>Consistent</a:t>
            </a:r>
          </a:p>
          <a:p>
            <a:pPr lvl="1" eaLnBrk="1" hangingPunct="1"/>
            <a:r>
              <a:rPr lang="en-US" altLang="en-US" sz="2400"/>
              <a:t>Achieve closure</a:t>
            </a:r>
          </a:p>
        </p:txBody>
      </p:sp>
    </p:spTree>
    <p:extLst>
      <p:ext uri="{BB962C8B-B14F-4D97-AF65-F5344CB8AC3E}">
        <p14:creationId xmlns:p14="http://schemas.microsoft.com/office/powerpoint/2010/main" val="10999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3B4134F-86AC-4DEC-816A-74DFF054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45C980-B941-4E3F-9FAD-073DCF2B2759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89C640A-49DA-48C6-9BD2-D31FBE5FB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 Creation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416F2EF-530F-474A-98A7-F565BB611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Give character depth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What is their life like?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What are their likes and dislikes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Personality quirks?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Special talents?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Communications skills?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Give character attitude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Use of multimedia to add depth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Voice does this better than video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07FC6182-BDE1-41BD-980F-C445A06D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B7DD0-6E4C-4480-9ADD-9A4B2B8B0105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A9D06CD-E57F-4BBB-B200-26AA74793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E8C59BC-235A-4936-AF46-34A224568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Give them simple models of plans (sequence of actions) to follow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Give them emotions (state in FSM) and allow them to color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Define usable knowledge models of game domain (lists of external objects and their attributes) that can be used in plans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42B6DC58-CE89-415A-B576-945D6B83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09943A-A5CD-4AE0-B674-BF8C416A68B5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81A2D7D-EE42-40CF-B9F5-2D9785EF8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 Failing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BF2E0FA-A48A-4990-B687-1754AAE63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pPr eaLnBrk="1" hangingPunct="1"/>
            <a:r>
              <a:rPr lang="en-US" altLang="en-US" sz="2800"/>
              <a:t>Do not make the player entirely responsible for progress of plot</a:t>
            </a:r>
          </a:p>
          <a:p>
            <a:pPr eaLnBrk="1" hangingPunct="1"/>
            <a:r>
              <a:rPr lang="en-US" altLang="en-US" sz="2800"/>
              <a:t>Progress halts when puzzle solving stops</a:t>
            </a:r>
          </a:p>
          <a:p>
            <a:pPr eaLnBrk="1" hangingPunct="1"/>
            <a:r>
              <a:rPr lang="en-US" altLang="en-US" sz="2800"/>
              <a:t>Allow user to make contributions to plot direction</a:t>
            </a:r>
          </a:p>
          <a:p>
            <a:pPr eaLnBrk="1" hangingPunct="1"/>
            <a:r>
              <a:rPr lang="en-US" altLang="en-US" sz="2800"/>
              <a:t>User should be immersed in his or her character, while system handles other details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682C4C18-D361-4D56-A311-C3735815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146D52-6B61-460A-9ACC-CC1F95F93B4A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EEAF0F1-812A-4AF4-921D-323A7590B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 Line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F1A4C16-641D-41D3-8381-702928873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/>
              <a:t>Most games have one:</a:t>
            </a:r>
          </a:p>
          <a:p>
            <a:pPr lvl="1" eaLnBrk="1" hangingPunct="1"/>
            <a:r>
              <a:rPr lang="en-US" altLang="en-US"/>
              <a:t>Might be simple back ground to enhance the game</a:t>
            </a:r>
          </a:p>
          <a:p>
            <a:pPr lvl="1" eaLnBrk="1" hangingPunct="1"/>
            <a:r>
              <a:rPr lang="en-US" altLang="en-US"/>
              <a:t>Might be an entire script to create the interactive flow of the game</a:t>
            </a:r>
          </a:p>
          <a:p>
            <a:pPr eaLnBrk="1" hangingPunct="1"/>
            <a:r>
              <a:rPr lang="en-US" altLang="en-US"/>
              <a:t>Arcade games keep the story simple</a:t>
            </a:r>
          </a:p>
          <a:p>
            <a:pPr eaLnBrk="1" hangingPunct="1"/>
            <a:r>
              <a:rPr lang="en-US" altLang="en-US"/>
              <a:t>In role playing games their success depends on the story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4835B44-78BA-48C0-861D-5F49CA7A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Storyline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F3697FF7-A8F2-4906-A173-85BA52CF1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Pick a game that does a good job of melding it story with the gameplay.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Why does this game succeed?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does the plot unfold as the game progresses?</a:t>
            </a:r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26014F44-585C-4B74-9D3E-52E40079CF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8A3E83E-A5F2-4B41-84C3-CB9CDFC7DE62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0245" name="Slide Number Placeholder 4">
            <a:extLst>
              <a:ext uri="{FF2B5EF4-FFF2-40B4-BE49-F238E27FC236}">
                <a16:creationId xmlns:a16="http://schemas.microsoft.com/office/drawing/2014/main" id="{869C115C-AFB4-4FAB-82FC-E4325882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1F0190C-AA4F-495D-9359-B99EE3B68965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0688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334CC939-3C88-43C6-B6A7-985CB51B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79AF0F-0259-43DA-BEB1-798FF939D6F4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388C718-FF1F-46CD-B83C-4A64EBB1C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Games and Interactive Stories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938220-BE3D-4DA2-AF60-626E0CE2C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In general stories develop before the game – (continuity)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Game elements add to the enjoyment of the story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Let user make some decisions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Make sure skills are required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Write in some puzzles and problem solving stuff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30367FA-18E6-4E53-A8AF-CF0DB7E67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Pick a Game with a Story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C08866C3-8608-46DE-9902-6C52F7C00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exposition handled?</a:t>
            </a:r>
          </a:p>
          <a:p>
            <a:pPr eaLnBrk="1" hangingPunct="1"/>
            <a:r>
              <a:rPr lang="en-US" altLang="en-US"/>
              <a:t>Who is the protagonist?</a:t>
            </a:r>
          </a:p>
          <a:p>
            <a:pPr eaLnBrk="1" hangingPunct="1"/>
            <a:r>
              <a:rPr lang="en-US" altLang="en-US"/>
              <a:t>What is the main conflict?</a:t>
            </a:r>
          </a:p>
          <a:p>
            <a:pPr eaLnBrk="1" hangingPunct="1"/>
            <a:r>
              <a:rPr lang="en-US" altLang="en-US"/>
              <a:t>When is it introduced?</a:t>
            </a:r>
          </a:p>
          <a:p>
            <a:pPr eaLnBrk="1" hangingPunct="1"/>
            <a:r>
              <a:rPr lang="en-US" altLang="en-US"/>
              <a:t>What does the protagonist do to resolve the conflict?</a:t>
            </a:r>
          </a:p>
          <a:p>
            <a:pPr eaLnBrk="1" hangingPunct="1"/>
            <a:r>
              <a:rPr lang="en-US" altLang="en-US"/>
              <a:t>What causes story tension to rise?</a:t>
            </a:r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6995305A-9A9E-4984-A0C8-7B7193242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93F6B32-712D-4C68-ABAE-FBBF13F01020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8D4343EF-5D2E-49CD-99CD-015D3C6C9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0D22FF-08F0-4CB5-9044-FD63540C640F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940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6849F56-7514-4F5A-98D7-FB6887D8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Pick a Game with a Story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EFB7538-CE73-4AE3-8040-87A0164E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/>
              <a:t>How does gameplay cause tension to rise?</a:t>
            </a:r>
          </a:p>
          <a:p>
            <a:pPr eaLnBrk="1" hangingPunct="1"/>
            <a:r>
              <a:rPr lang="en-US" altLang="en-US"/>
              <a:t>What deciding factor brings the game to a climax?</a:t>
            </a:r>
          </a:p>
          <a:p>
            <a:pPr eaLnBrk="1" hangingPunct="1"/>
            <a:r>
              <a:rPr lang="en-US" altLang="en-US"/>
              <a:t>Do the dramatic and gameplay elements help or hinder progress toward resolution?</a:t>
            </a:r>
          </a:p>
          <a:p>
            <a:pPr eaLnBrk="1" hangingPunct="1"/>
            <a:r>
              <a:rPr lang="en-US" altLang="en-US"/>
              <a:t>How might they be better integrated to make the game work from an emotional perspective?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CCCE0DFA-961B-4995-B260-59F9021F67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6F4CBF-1886-48CF-963F-4F9F74625434}" type="datetime1">
              <a:rPr lang="en-US" altLang="en-US" sz="1400"/>
              <a:pPr eaLnBrk="1" hangingPunct="1"/>
              <a:t>9/10/2017</a:t>
            </a:fld>
            <a:endParaRPr lang="en-US" altLang="en-US" sz="1400"/>
          </a:p>
        </p:txBody>
      </p:sp>
      <p:sp>
        <p:nvSpPr>
          <p:cNvPr id="19461" name="Slide Number Placeholder 4">
            <a:extLst>
              <a:ext uri="{FF2B5EF4-FFF2-40B4-BE49-F238E27FC236}">
                <a16:creationId xmlns:a16="http://schemas.microsoft.com/office/drawing/2014/main" id="{5940F290-5D92-4BAA-99BC-0723D0F0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671114-34FD-4F82-8C10-7D8C4ECAE00B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940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A982108E-D0FC-41C7-B0CE-E048E3FC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FABEBE-70C8-4010-8F49-0358202B8ABF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1079055-55D9-47FF-83E6-D27724F9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vs Non-linear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02E91C6-5B5D-4D76-851E-E32A31040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Linear story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Story usually controlled by the author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No user choices affect outcome of story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Non-linear stories</a:t>
            </a:r>
          </a:p>
          <a:p>
            <a:pPr lvl="1" eaLnBrk="1" hangingPunct="1"/>
            <a:r>
              <a:rPr lang="en-US" altLang="en-US">
                <a:cs typeface="Times New Roman" panose="02020603050405020304" pitchFamily="18" charset="0"/>
              </a:rPr>
              <a:t>give the player more control over the plot at the least.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A18CB9C3-7102-48B9-9A33-3B471DDB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0906B0-5CFB-4925-ABC7-03287F462F2D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55E3001-B6F3-498D-870A-05A5B7364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Books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DB4AA8F-5082-4ABC-A07F-3CF019A1D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books have been adapted to become games</a:t>
            </a:r>
          </a:p>
          <a:p>
            <a:pPr eaLnBrk="1" hangingPunct="1"/>
            <a:r>
              <a:rPr lang="en-US" altLang="en-US"/>
              <a:t>Most books have linear plots</a:t>
            </a:r>
          </a:p>
          <a:p>
            <a:pPr eaLnBrk="1" hangingPunct="1"/>
            <a:r>
              <a:rPr lang="en-US" altLang="en-US"/>
              <a:t>To become a good game may require changing the ending or allowing multiple endings</a:t>
            </a:r>
          </a:p>
          <a:p>
            <a:pPr eaLnBrk="1" hangingPunct="1"/>
            <a:r>
              <a:rPr lang="en-US" altLang="en-US"/>
              <a:t>Players love playing “what if …”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7251F0C8-2D96-4EB3-A84D-F768C025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E2C097-418D-4D26-8909-D2C5E0B3DCA9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13BDD47-7108-4207-94BA-DBD76F5F3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Dramatic Unfolding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C14474A-F7F3-463D-A169-EB120F042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Many games present the entire story all at once (in the manual or opening game screens)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This spoils the ending for the user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A well designed game should allow the user’s actions to change the ending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Better to deliver the plot in incremental details/manner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721</Words>
  <Application>Microsoft Office PowerPoint</Application>
  <PresentationFormat>On-screen Show (4:3)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Default Design</vt:lpstr>
      <vt:lpstr>Story Telling</vt:lpstr>
      <vt:lpstr>Story Line</vt:lpstr>
      <vt:lpstr>Storyline</vt:lpstr>
      <vt:lpstr>Games and Interactive Stories</vt:lpstr>
      <vt:lpstr>Pick a Game with a Story</vt:lpstr>
      <vt:lpstr>Pick a Game with a Story</vt:lpstr>
      <vt:lpstr>Linear vs Non-linear</vt:lpstr>
      <vt:lpstr>Books</vt:lpstr>
      <vt:lpstr>Dramatic Unfolding</vt:lpstr>
      <vt:lpstr>Story Telling Techniques - 1</vt:lpstr>
      <vt:lpstr>Story Telling Techniques - 2</vt:lpstr>
      <vt:lpstr>Story Telling Techniques - 3</vt:lpstr>
      <vt:lpstr>Story Telling Techniques - 4</vt:lpstr>
      <vt:lpstr>Story Telling Techniques - 5</vt:lpstr>
      <vt:lpstr>Character Creation</vt:lpstr>
      <vt:lpstr>Characters</vt:lpstr>
      <vt:lpstr>Common Failing</vt:lpstr>
    </vt:vector>
  </TitlesOfParts>
  <Company>The University of Michigan - Dearborn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Fiction</dc:title>
  <dc:creator>bmaxim</dc:creator>
  <cp:lastModifiedBy>Bruce Maxim</cp:lastModifiedBy>
  <cp:revision>6</cp:revision>
  <dcterms:created xsi:type="dcterms:W3CDTF">2003-09-10T18:36:37Z</dcterms:created>
  <dcterms:modified xsi:type="dcterms:W3CDTF">2017-09-11T02:55:43Z</dcterms:modified>
</cp:coreProperties>
</file>