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09" r:id="rId2"/>
    <p:sldId id="256" r:id="rId3"/>
    <p:sldId id="260" r:id="rId4"/>
    <p:sldId id="261" r:id="rId5"/>
    <p:sldId id="262" r:id="rId6"/>
    <p:sldId id="335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6" r:id="rId19"/>
    <p:sldId id="263" r:id="rId20"/>
    <p:sldId id="264" r:id="rId21"/>
    <p:sldId id="265" r:id="rId22"/>
    <p:sldId id="279" r:id="rId23"/>
    <p:sldId id="281" r:id="rId24"/>
    <p:sldId id="280" r:id="rId25"/>
    <p:sldId id="282" r:id="rId26"/>
    <p:sldId id="276" r:id="rId27"/>
    <p:sldId id="278" r:id="rId28"/>
    <p:sldId id="274" r:id="rId29"/>
    <p:sldId id="275" r:id="rId30"/>
    <p:sldId id="277" r:id="rId31"/>
  </p:sldIdLst>
  <p:sldSz cx="9144000" cy="6858000" type="screen4x3"/>
  <p:notesSz cx="70770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60" autoAdjust="0"/>
  </p:normalViewPr>
  <p:slideViewPr>
    <p:cSldViewPr>
      <p:cViewPr varScale="1">
        <p:scale>
          <a:sx n="75" d="100"/>
          <a:sy n="75" d="100"/>
        </p:scale>
        <p:origin x="108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637" y="-77"/>
      </p:cViewPr>
      <p:guideLst>
        <p:guide orient="horz" pos="29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F682C1-DC36-4C61-940B-FBDEC818E7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B6427-A3D4-490A-9E15-3C4DCDA3AE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A65CFC48-474E-40C3-B63B-4A51E36F9C55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F9681F-0548-4677-B413-49A5F83645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9FF97-4D99-4007-B4DB-7143A4D5CA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237E4297-687A-4A2D-A79B-80F27839E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04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68FBEC5-224B-4B70-8DBE-4D79D5D22B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1F47F59-7BED-4CDC-AB6D-76CE418BC6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E2E053E-DB39-4A88-B304-A7AC6B7770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7ADF67C-F61F-4924-B356-3749EE8803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50477"/>
            <a:ext cx="5189855" cy="421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FD12EB8-FFA6-48D9-9487-B4BCA479C3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0954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2D3A274-1C68-4161-8636-2AEA22EA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900954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171D7C-93A9-48B0-8B0A-E5850CF9CD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341CC0A-7C3F-4D79-9E73-0CD55AB51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530" indent="-2936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661" indent="-23493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4526" indent="-23493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4390" indent="-23493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4254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4119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3983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3848" indent="-2349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909A61-5742-437E-86FB-D479771CDE5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A1F0CA2-37F5-4C63-94E0-0CDA118899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D00E64A-4EE7-41A6-8DA4-BA2813136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972125-1FEE-4E2D-8162-C74C57CE08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E5AB90-D3A7-4BE3-BBB9-CBBB1A180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ED6B92-B768-4050-8FE3-421D3E7A9B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9838-C6D3-4A95-8410-C187E548D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80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DFAAB1-9DFC-40D1-8BA9-9DB7B0A074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06B8BD-9BC8-499C-8B9C-F16E0DDD5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DDCDE2-336B-4F54-A0E1-6FD0FA2F0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9B452-62F6-4354-B3EE-43D29072D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93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FE301A-C5A1-4B60-9519-E82BBD67AF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1EB575-9920-4A11-8A4E-4AF10AE41D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66A55B-47B7-4EB4-8DEE-994609B15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5A6A3-DBA8-43F6-BB50-A8D74F2956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72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4C162D-0474-4017-AEF5-B18D0A158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C0B4A4-A641-47D5-923B-DAC062395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F50051-B675-48C4-9B81-DC4874B2C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735D-413D-42EB-A3D1-62D235FC1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9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69049-B141-4EF8-9F66-D4FBECB9C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C4BAED-C4CB-4465-A6BE-E81300BA58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538494-0254-440A-BB22-BF6214E2C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BCBA4-6F6A-4329-9F17-2E5EA3A3D4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37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EDF6D7-8282-499F-B174-52B1C5141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3A277A-69D6-4076-B425-2182784F5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B86A18-1A62-4110-9341-D9BDFADD13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87FD-0084-4CEE-91B3-BE5A99BFA8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26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EE62AB-DFE1-40ED-A2C6-1AE20C5EAD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54DDE9-23CD-4E06-B8DE-32793896E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4D6CE47-4B84-4664-AEEA-A34BFEFDF8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75E0D-8640-4A6D-A42A-9975C78A7B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10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4FD962-54E2-4370-BCE4-4D4D1666F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963422-5F9E-470F-9467-9AD54EBF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57365A-E4FC-44F0-91B3-3AAA7A3A4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43CB0-2B96-4E35-B1F2-AF14AEF52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14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72BA3E-5450-4E9C-BBEC-56F15B4CC6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87D52F-D9D8-4EA8-B29E-E4E52379B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3D189E7-E9D5-488C-8F78-41C5D6DD1D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B0668-9701-48B1-BF5D-27886A51F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79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1A55D1-D45E-417B-BBF7-99B9FCC80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9A515-F026-4C99-970D-57AEDE59E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56CB97-1F34-4E9B-BF76-1DD6615455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BF837-DDB2-473F-89F2-18F93BB09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19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2A42B4-ED37-4E76-9D21-0EFD16DBBD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A34780-E5AA-42F1-ACD5-EC5DAF5C74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09171F-8CB0-44C2-A003-E68FF36624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22415-A8B8-4657-AA56-FF91F0CB1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6BACB12-F492-4218-ACBA-F8703EB14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00016D-5215-447B-B1AA-EC6CAF100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3FE4C4-9051-4619-90AC-197363EDCC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974A63-972F-4EC9-92B0-44182D8557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FAFC0F-2522-4ADA-9127-DA3DD5D49C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3E64F79-23DE-4B1C-B4F6-F5699146A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C07A339C-219F-4222-8BA2-26957FBC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3A8138-DA3A-4E4A-B7BE-4BB5C57D90E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Rectangle 2050">
            <a:extLst>
              <a:ext uri="{FF2B5EF4-FFF2-40B4-BE49-F238E27FC236}">
                <a16:creationId xmlns:a16="http://schemas.microsoft.com/office/drawing/2014/main" id="{75882ADA-A087-4462-AE84-B0B7F9FC0C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Game Evaluation</a:t>
            </a:r>
          </a:p>
        </p:txBody>
      </p:sp>
      <p:sp>
        <p:nvSpPr>
          <p:cNvPr id="3076" name="Rectangle 2051">
            <a:extLst>
              <a:ext uri="{FF2B5EF4-FFF2-40B4-BE49-F238E27FC236}">
                <a16:creationId xmlns:a16="http://schemas.microsoft.com/office/drawing/2014/main" id="{43B0C353-93A9-4A66-9971-A506B1DD28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CIS 487/587</a:t>
            </a:r>
          </a:p>
          <a:p>
            <a:pPr eaLnBrk="1" hangingPunct="1"/>
            <a:r>
              <a:rPr lang="en-US" altLang="en-US"/>
              <a:t>Bruce R. Maxim</a:t>
            </a:r>
          </a:p>
          <a:p>
            <a:pPr eaLnBrk="1" hangingPunct="1"/>
            <a:r>
              <a:rPr lang="en-US" altLang="en-US"/>
              <a:t>UM-Dearborn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C3C5CF7D-D2DE-44BC-80E6-EFFF10DB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527BED-F98B-4067-9E0E-016540769A75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EBDDFC4-7E13-4D40-977A-A1E7D30B1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Education == Entertainment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98D47AE-0E36-45FE-A2BF-500A78F86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Life is all either work, rest, or fun</a:t>
            </a:r>
          </a:p>
          <a:p>
            <a:pPr eaLnBrk="1" hangingPunct="1"/>
            <a:r>
              <a:rPr lang="en-US" altLang="en-US"/>
              <a:t>Fun is about practicing or learning new survival skills in a relatively safe setting</a:t>
            </a:r>
          </a:p>
          <a:p>
            <a:pPr eaLnBrk="1" hangingPunct="1"/>
            <a:r>
              <a:rPr lang="en-US" altLang="en-US"/>
              <a:t>People who didn’t enjoy that practice were less likely to survive to become our ancestors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8C8CA082-2A98-41CC-AC7D-C962C120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54F0B1-1B17-4480-B904-432818AA95E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78EA1A2-0EBC-4BE5-8BA6-7C1E70121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Hunting and Gathering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E4556D4-4717-4ACD-A7D4-97BCA79F2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most of our species’ history we were tribal hunter/gatherers</a:t>
            </a:r>
          </a:p>
          <a:p>
            <a:pPr eaLnBrk="1" hangingPunct="1"/>
            <a:r>
              <a:rPr lang="en-US" altLang="en-US"/>
              <a:t>Current popular games reflect this</a:t>
            </a:r>
          </a:p>
          <a:p>
            <a:pPr eaLnBrk="1" hangingPunct="1"/>
            <a:r>
              <a:rPr lang="en-US" altLang="en-US"/>
              <a:t>Shooters, wargames = hunting</a:t>
            </a:r>
          </a:p>
          <a:p>
            <a:pPr eaLnBrk="1" hangingPunct="1"/>
            <a:r>
              <a:rPr lang="en-US" altLang="en-US"/>
              <a:t>Powerups, resources = gathering</a:t>
            </a:r>
          </a:p>
          <a:p>
            <a:pPr eaLnBrk="1" hangingPunct="1"/>
            <a:r>
              <a:rPr lang="en-US" altLang="en-US"/>
              <a:t>Sims, MMO = social, tribal interaction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A8A67EF0-720F-4E0E-83DC-5D3F8DD4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FF5073-9397-48E6-8468-2F5D23E3FA76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B5BC6E3-80E9-4C94-8EED-1DDB6F026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Natural Funativity Theory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8206D35-0263-48DB-8B38-70CC91F45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concept is that all fun derives from practicing survival and social skills</a:t>
            </a:r>
          </a:p>
          <a:p>
            <a:pPr eaLnBrk="1" hangingPunct="1"/>
            <a:r>
              <a:rPr lang="en-US" altLang="en-US"/>
              <a:t>Key skills relate to early human context, but often in modern guise</a:t>
            </a:r>
          </a:p>
          <a:p>
            <a:pPr eaLnBrk="1" hangingPunct="1"/>
            <a:r>
              <a:rPr lang="en-US" altLang="en-US"/>
              <a:t>Three overlapping categories</a:t>
            </a:r>
          </a:p>
          <a:p>
            <a:pPr lvl="1" eaLnBrk="1" hangingPunct="1"/>
            <a:r>
              <a:rPr lang="en-US" altLang="en-US"/>
              <a:t>Physical, Social, and Mental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A974626D-150A-4C75-A0BA-C7E5B9DF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3715D6-39FB-4973-BC78-399BCBBE6828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4319D91-CB81-42D9-93C7-F1D40CF5C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Physical Fun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B840CD3-E3DC-48D7-8E49-5F99855A3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Sports generally enhance our strength, stamina, coordination skills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Exploration is fun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Both of local area and knowledge of exotic places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Hand/eye coordination and tool use are often parts of fun activities – crafts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Physical aspect to gathering “stuff”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A5DBC7CD-18EE-41AE-9D28-84B39C9C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73A9BD-7618-414F-B9BA-F58D9878668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61FCD72-5149-43F5-9D3C-91D4A122D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Social Fun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E990D07-6516-488C-9BDE-4C441B367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Storytelling is a social activity</a:t>
            </a:r>
          </a:p>
          <a:p>
            <a:pPr lvl="1" eaLnBrk="1" hangingPunct="1"/>
            <a:r>
              <a:rPr lang="en-US" altLang="en-US"/>
              <a:t>A way to learn important survival and social lessons from others</a:t>
            </a:r>
          </a:p>
          <a:p>
            <a:pPr eaLnBrk="1" hangingPunct="1"/>
            <a:r>
              <a:rPr lang="en-US" altLang="en-US"/>
              <a:t>Gossip, sharing info w/friends popular</a:t>
            </a:r>
          </a:p>
          <a:p>
            <a:pPr eaLnBrk="1" hangingPunct="1"/>
            <a:r>
              <a:rPr lang="en-US" altLang="en-US"/>
              <a:t>Flirting, showing off, finding mates is a key interest in social fun</a:t>
            </a:r>
          </a:p>
          <a:p>
            <a:pPr eaLnBrk="1" hangingPunct="1"/>
            <a:r>
              <a:rPr lang="en-US" altLang="en-US"/>
              <a:t>Language has become paramount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168BCA6A-A19B-4A04-A080-A1E874AA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D41EE9-7EEB-48B9-8807-9F2F1FD3F35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0902E03-E343-4B22-8E9E-708D926CC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Mental Fun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BD2375D-DAD6-4638-9B21-F49D4D943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Our large brains make humans unique</a:t>
            </a:r>
          </a:p>
          <a:p>
            <a:pPr eaLnBrk="1" hangingPunct="1"/>
            <a:r>
              <a:rPr lang="en-US" altLang="en-US"/>
              <a:t>Pure abstract reasoning practice is fun</a:t>
            </a:r>
          </a:p>
          <a:p>
            <a:pPr eaLnBrk="1" hangingPunct="1"/>
            <a:r>
              <a:rPr lang="en-US" altLang="en-US"/>
              <a:t>Pattern matching and generation</a:t>
            </a:r>
          </a:p>
          <a:p>
            <a:pPr lvl="1" eaLnBrk="1" hangingPunct="1"/>
            <a:r>
              <a:rPr lang="en-US" altLang="en-US"/>
              <a:t>Music, Art, and Puzzles all pattern based</a:t>
            </a:r>
          </a:p>
          <a:p>
            <a:pPr eaLnBrk="1" hangingPunct="1"/>
            <a:r>
              <a:rPr lang="en-US" altLang="en-US"/>
              <a:t>Gathering also has mental aspect, categorizing and identifying patterns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C3BCF42D-0A35-40BA-8304-13BF60E3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A76986-B6C3-43AD-87E1-899440E64BC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B1904FE-6B77-42CA-B73A-50791C13C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Multipurpose Fun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13DDA08-A5C1-422C-8ADF-9DD0A4E53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Many fun activities have physical, social and mental aspects in combination</a:t>
            </a:r>
          </a:p>
          <a:p>
            <a:pPr eaLnBrk="1" hangingPunct="1"/>
            <a:r>
              <a:rPr lang="en-US" altLang="en-US"/>
              <a:t>Games that mix these aspects tend to be very popular</a:t>
            </a:r>
          </a:p>
          <a:p>
            <a:pPr eaLnBrk="1" hangingPunct="1"/>
            <a:r>
              <a:rPr lang="en-US" altLang="en-US"/>
              <a:t>Incorporate ways to practice these skills to increase the popularity of games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5AF8DFF4-DF40-416A-991D-2E7751813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6418C-02CA-4D31-A639-03E1B4B99482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2561B20-A187-47F6-95E6-8504F7FB1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Gameplay Trumps Story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CE3AEB1-89A9-4493-A999-96D3774A4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If you have a conflict between gameplay or story, first look for a compromise that favors both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Failing that, make sure that the gameplay is good at expense of story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Always signal player clearly in narrative to interactive transitions with visuals, audio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6D2CF41D-B8E8-487F-A056-1201D235B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Conflict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EA6A3206-5982-4C39-B4A0-8333DC0B41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conflicts exist in the game of poker?</a:t>
            </a:r>
          </a:p>
          <a:p>
            <a:endParaRPr lang="en-US" altLang="en-US"/>
          </a:p>
          <a:p>
            <a:r>
              <a:rPr lang="en-US" altLang="en-US"/>
              <a:t>What conflicts exist in the game of football?</a:t>
            </a:r>
          </a:p>
          <a:p>
            <a:endParaRPr lang="en-US" altLang="en-US"/>
          </a:p>
          <a:p>
            <a:r>
              <a:rPr lang="en-US" altLang="en-US"/>
              <a:t>What is the player’s role in each?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8C2C1F2D-FD7B-4AB1-95B3-2009629A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CD9887-5847-4406-9413-CA230EDD27DF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709D7D36-3B47-46FC-867E-B3CA32AB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D5AA03-EEAF-42F2-8F73-42971081041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563F30D-2ADF-4E41-8418-CC6708122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 players want?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122E317-1D2A-4720-BAC7-5D2E2FCBB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828800"/>
            <a:ext cx="6629400" cy="4267200"/>
          </a:xfrm>
        </p:spPr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A challenge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To socialize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To play on their own (sometimes)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Bragging rights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Emotional experience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To fantasize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C8ABEF22-CE5B-48AE-A8BA-B637A87D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42FEA6-FD83-4178-9446-928CAFCA4B58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527A74D-5744-4ECA-A254-AEF6DB459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game?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ADF70B7-AB7E-4C57-8261-6F1FC3C34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057400"/>
            <a:ext cx="3657600" cy="4038600"/>
          </a:xfrm>
        </p:spPr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Interactive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Goal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Rules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Competition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Story</a:t>
            </a: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1C922A58-1448-4EBA-AA20-F74B4165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BB6398-C437-412D-81C6-369E6D2328FF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16469BC-486C-4B9C-94F8-2908FE455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 players expect?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83A5267-0D1B-4567-99F2-8B037C458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Consistent game world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To understand game world boundaries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Reasonable solutions to problems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Sense of direction (goals and hints)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Accomplish goals incrementally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To be immersed in game world</a:t>
            </a: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9E382E79-F53E-43CD-90A7-B0557E215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FED544-4153-41F4-9B23-98E8D1FCFAF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C861FBF-A837-4375-B7B7-CE0006887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 players expect?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D433A27-9754-4AB2-A911-DFE69B734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To fail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Fair chance to win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Avoid unnecessary repetition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Not to get stuck hopelessly</a:t>
            </a:r>
          </a:p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Not to be passive watchers of all action sequences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87F8C80C-4ED6-4C9C-8E63-44FFEE2C1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87AB23-7058-45BC-A383-A46C0ACD2D00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437358E-8A69-4677-93ED-BA19ADC70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makes a good game great?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FDEB6FD-A74A-4655-84D6-98F4A558A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Unique solutions</a:t>
            </a:r>
          </a:p>
          <a:p>
            <a:pPr eaLnBrk="1" hangingPunct="1"/>
            <a:r>
              <a:rPr lang="en-US" altLang="en-US"/>
              <a:t>Better to anticipate user actions than to restrict them to a single course of action</a:t>
            </a:r>
          </a:p>
          <a:p>
            <a:pPr eaLnBrk="1" hangingPunct="1"/>
            <a:r>
              <a:rPr lang="en-US" altLang="en-US"/>
              <a:t>Providing a rich environment that allows player unique solutions to emerge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ECDDA6E2-4666-40BC-A343-E9A9FA33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C6A5EF-0A32-4DF4-A0BD-8E716FE68A20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4B4E18F-E766-4776-8AE4-5A978F088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makes a good game great?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6CF5588-A190-4D3E-AC53-1EEF365C4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Non-linearity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Story telling (user determines plot direction)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Allow multiple puzzle solutions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Order (let user decide when to tackle each piece of the solution)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Selection (allow user to decide which challenges to include in game and which to leave out)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4411CE28-4B6F-48F4-917A-273D3D7EA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A71BA3-9DC6-4945-8D3E-52CA99FC4EB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B6CC758-4D09-4E61-B0F2-E366FF94F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makes a good game great?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FCA0E4E-3C44-4212-843D-82E080CF7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Modeling reality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It is possible to have so much realism in a game that it interferes with player’s fun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Players love fantasized reality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Teaching the player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Provide tutorial or practice games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Reward players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Especially for training effort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C5B04A9C-F179-49B4-90FF-A12AEDB71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FD1F81-8805-43CB-B291-432B2EFF41B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7B6024C-06ED-4B25-AF72-D8B294AF2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makes a good game great?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34EDCD8-D8EA-428B-AE0A-3BC581439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Input/output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Use reasonable input devices and key sequences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Let player configure controls to his or her preferences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Output and game world feedback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Need reasonable response time for displaying response to user 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Nice to allow multiple views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Provide feedback on user progress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A1296EC2-276F-4683-BF9E-9F7812E39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67BD12-5E8E-4C4B-A918-C9531151450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32868DB-8A01-4814-A8F9-2ACE470F3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10 Basic Rules for Game Design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05B8C54-7E75-4381-A9E1-C93C4C2F9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Start with a good story and a good idea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Write down your design on paper or equivalent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Don’t bite off more than you can chew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Know your target audience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Come up with a new idea</a:t>
            </a: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F049711B-6050-422D-B8F0-96248903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D3E705-E6A3-43D1-AABE-FECB4CFA919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C822D94-A823-440C-8D14-D9387264C3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10 Basic Rules for Game Design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83D9A8E-A10A-4865-8A3F-D0279871ED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34200" cy="4191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6"/>
            </a:pPr>
            <a:r>
              <a:rPr lang="en-US" altLang="en-US">
                <a:cs typeface="Times New Roman" panose="02020603050405020304" pitchFamily="18" charset="0"/>
              </a:rPr>
              <a:t>Be flexible follow a rapid prototyping mindset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6"/>
            </a:pPr>
            <a:r>
              <a:rPr lang="en-US" altLang="en-US">
                <a:cs typeface="Times New Roman" panose="02020603050405020304" pitchFamily="18" charset="0"/>
              </a:rPr>
              <a:t>Design for the future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6"/>
            </a:pPr>
            <a:r>
              <a:rPr lang="en-US" altLang="en-US">
                <a:cs typeface="Times New Roman" panose="02020603050405020304" pitchFamily="18" charset="0"/>
              </a:rPr>
              <a:t>Think series or sequels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6"/>
            </a:pPr>
            <a:r>
              <a:rPr lang="en-US" altLang="en-US">
                <a:cs typeface="Times New Roman" panose="02020603050405020304" pitchFamily="18" charset="0"/>
              </a:rPr>
              <a:t>Content is everything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altLang="en-US">
                <a:cs typeface="Times New Roman" panose="02020603050405020304" pitchFamily="18" charset="0"/>
              </a:rPr>
              <a:t>Use of graphics and technology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altLang="en-US">
                <a:cs typeface="Times New Roman" panose="02020603050405020304" pitchFamily="18" charset="0"/>
              </a:rPr>
              <a:t>Game is fun to play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6"/>
            </a:pPr>
            <a:r>
              <a:rPr lang="en-US" altLang="en-US">
                <a:cs typeface="Times New Roman" panose="02020603050405020304" pitchFamily="18" charset="0"/>
              </a:rPr>
              <a:t>Give the players goals</a:t>
            </a: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502ADA23-ACA4-4FB0-90C0-3D2E434F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F894B9-5B84-4B1D-8A24-A68873A2C24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07845F76-99BA-4181-B1E0-92C2E63D5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Ten Biggest Mistakes</a:t>
            </a:r>
            <a:br>
              <a:rPr lang="en-US" altLang="en-US" sz="4000"/>
            </a:br>
            <a:r>
              <a:rPr lang="en-US" altLang="en-US" sz="4000"/>
              <a:t>Game Programmers Make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9577D75-7CDA-47FF-8870-CFBD3E000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2133600"/>
            <a:ext cx="6096000" cy="3733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Make a bad publishing deal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Forget to back up work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Missing Christmas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Fail to test properly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Using old technology</a:t>
            </a:r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2E0F24CB-BD1F-4A54-A966-2273AA35C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FD17A8-31FE-43F7-ACE9-1530C286CE26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2D07552-FC14-4600-916C-C7962694A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Ten Biggest Mistakes</a:t>
            </a:r>
            <a:br>
              <a:rPr lang="en-US" altLang="en-US" sz="4000"/>
            </a:br>
            <a:r>
              <a:rPr lang="en-US" altLang="en-US" sz="4000"/>
              <a:t>Game Programmers Make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4692B34-AD77-40FC-BE9D-057A43B0D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6705600" cy="4038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en-US" altLang="en-US">
                <a:cs typeface="Times New Roman" panose="02020603050405020304" pitchFamily="18" charset="0"/>
              </a:rPr>
              <a:t>Writing for DOS</a:t>
            </a:r>
          </a:p>
          <a:p>
            <a:pPr marL="609600" indent="-609600" eaLnBrk="1" hangingPunct="1">
              <a:buFontTx/>
              <a:buAutoNum type="arabicPeriod" startAt="6"/>
            </a:pPr>
            <a:r>
              <a:rPr lang="en-US" altLang="en-US">
                <a:cs typeface="Times New Roman" panose="02020603050405020304" pitchFamily="18" charset="0"/>
              </a:rPr>
              <a:t>Lying to the public</a:t>
            </a:r>
          </a:p>
          <a:p>
            <a:pPr marL="609600" indent="-609600" eaLnBrk="1" hangingPunct="1">
              <a:buFontTx/>
              <a:buAutoNum type="arabicPeriod" startAt="6"/>
            </a:pPr>
            <a:r>
              <a:rPr lang="en-US" altLang="en-US">
                <a:cs typeface="Times New Roman" panose="02020603050405020304" pitchFamily="18" charset="0"/>
              </a:rPr>
              <a:t>Neglect to advertise</a:t>
            </a:r>
          </a:p>
          <a:p>
            <a:pPr marL="609600" indent="-609600" eaLnBrk="1" hangingPunct="1">
              <a:buFontTx/>
              <a:buAutoNum type="arabicPeriod" startAt="6"/>
            </a:pPr>
            <a:r>
              <a:rPr lang="en-US" altLang="en-US">
                <a:cs typeface="Times New Roman" panose="02020603050405020304" pitchFamily="18" charset="0"/>
              </a:rPr>
              <a:t>To many cooks not enough helpers</a:t>
            </a:r>
          </a:p>
          <a:p>
            <a:pPr marL="609600" indent="-609600" eaLnBrk="1" hangingPunct="1">
              <a:buFontTx/>
              <a:buAutoNum type="arabicPeriod" startAt="6"/>
            </a:pPr>
            <a:r>
              <a:rPr lang="en-US" altLang="en-US">
                <a:cs typeface="Times New Roman" panose="02020603050405020304" pitchFamily="18" charset="0"/>
              </a:rPr>
              <a:t>Omitting comments from source code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CEC8F630-07B5-441E-87A2-3AA66B55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343258-3B63-48CE-909D-5F0561F78E9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1EC81E5-CA0D-46F4-A54D-B2AD1EB3E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are you doing when you play a game?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1A46637-1C47-4F2F-B34D-64CF1D4A8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286000"/>
            <a:ext cx="5562600" cy="3886200"/>
          </a:xfrm>
        </p:spPr>
        <p:txBody>
          <a:bodyPr/>
          <a:lstStyle/>
          <a:p>
            <a:pPr eaLnBrk="1" hangingPunct="1"/>
            <a:r>
              <a:rPr lang="en-US" altLang="en-US"/>
              <a:t>Killing time</a:t>
            </a:r>
          </a:p>
          <a:p>
            <a:pPr eaLnBrk="1" hangingPunct="1"/>
            <a:r>
              <a:rPr lang="en-US" altLang="en-US"/>
              <a:t>Sensing an environment</a:t>
            </a:r>
          </a:p>
          <a:p>
            <a:pPr eaLnBrk="1" hangingPunct="1"/>
            <a:r>
              <a:rPr lang="en-US" altLang="en-US"/>
              <a:t>Taking action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DF1A353C-48E2-439E-854A-B66D7991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28BE26-F7A9-424A-8C18-BD9B5840B5E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2BBF56B-99F8-4A35-99E7-84BC1AFC7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Common Failings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9006CEB-3190-4E60-AA4C-39FA5A857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Developers overestimating their own abilities</a:t>
            </a:r>
          </a:p>
          <a:p>
            <a:pPr eaLnBrk="1" hangingPunct="1"/>
            <a:r>
              <a:rPr lang="en-US" altLang="en-US"/>
              <a:t>Lack of market testing</a:t>
            </a:r>
          </a:p>
          <a:p>
            <a:pPr eaLnBrk="1" hangingPunct="1"/>
            <a:r>
              <a:rPr lang="en-US" altLang="en-US"/>
              <a:t>Nothing distinguishes the product from others in the market place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A08B8AF-E401-4F9E-83F8-4C1AF414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10A8B3-7A95-45E4-8FE7-F4C18FAD59D2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A09FF98-1360-4672-A569-DD8BE60D6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makes games boring?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4A99371-9370-4EDE-BD91-7487240D2E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4600" y="1981200"/>
            <a:ext cx="441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Repetition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Micro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Technical issues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Too easy too hard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Copy cat stuff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Poor endings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Weak storyline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792413AA-527B-430D-9B8E-D787570C3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420F8-2216-44CC-B58A-8CEE6F9139F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AA217A8-5B7B-4854-8AD1-8F6E2FDE7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Interface Issues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EC12DF2-AC69-40BF-894B-1CC438558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5943600" cy="3962400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High cost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Hard to learn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Avoid making user hunt for information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Long sequences of keyboard operations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D8CA8ED-ECFB-473C-8374-BD233A255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</a:t>
            </a:r>
          </a:p>
        </p:txBody>
      </p:sp>
      <p:sp>
        <p:nvSpPr>
          <p:cNvPr id="9219" name="Slide Number Placeholder 2">
            <a:extLst>
              <a:ext uri="{FF2B5EF4-FFF2-40B4-BE49-F238E27FC236}">
                <a16:creationId xmlns:a16="http://schemas.microsoft.com/office/drawing/2014/main" id="{A7BE18F4-0CF7-49D5-9DB1-978F02AC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083698-F90D-44B8-8E8C-0A3BE6856120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0FEA7-6E88-4556-AF7A-54056437B9CB}"/>
              </a:ext>
            </a:extLst>
          </p:cNvPr>
          <p:cNvSpPr txBox="1"/>
          <p:nvPr/>
        </p:nvSpPr>
        <p:spPr>
          <a:xfrm>
            <a:off x="609600" y="1752601"/>
            <a:ext cx="7467600" cy="442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Identify an aspect of your life that could be a game.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320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Describe a possible underlying game structure for it.</a:t>
            </a: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What would be compelling or fun about this game?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BB275C0B-6055-4B68-863F-94FB5A7B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8EB9F5-5C3B-4D2F-8098-FE05608F0F8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0982E5E-831D-4400-BD8A-DABD74273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The next 10 slides come from the Rabin text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D0008B63-ACD8-44F8-96A2-A324B955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27DBC5-558E-4A5E-ACFF-0CBAE35EBC9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967D45B-11D4-4ADE-8DD1-848B9B6CC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Fun?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7C998C5-5AD7-4443-AFD0-725E923CA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Dictionary:  Enjoyment, a source of amusement – but that doesn’t help</a:t>
            </a:r>
          </a:p>
          <a:p>
            <a:pPr eaLnBrk="1" hangingPunct="1"/>
            <a:r>
              <a:rPr lang="en-US" altLang="en-US"/>
              <a:t>Important to consider underlying reasons</a:t>
            </a:r>
          </a:p>
          <a:p>
            <a:pPr eaLnBrk="1" hangingPunct="1"/>
            <a:r>
              <a:rPr lang="en-US" altLang="en-US"/>
              <a:t>“Funativity” – thinking about fun in terms of measurable cause and effect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2E59433F-914B-429D-AB19-3C414169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B05CB8-EF86-4644-BDD8-20A155BF1725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BD067CE-D87A-4CE2-ADC6-BACA6B57A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Evolutionary Roots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B8AB839A-CFA4-4FAC-B5F7-38D7353D8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We must look to our distant past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Young mammals play to learn basic survival skills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Games are organized play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Human entertainment is also at its heart about learning how to survive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Mating and social rules also critical to 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995</Words>
  <Application>Microsoft Office PowerPoint</Application>
  <PresentationFormat>On-screen Show (4:3)</PresentationFormat>
  <Paragraphs>198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Times New Roman</vt:lpstr>
      <vt:lpstr>Default Design</vt:lpstr>
      <vt:lpstr>Game Evaluation</vt:lpstr>
      <vt:lpstr>What is a game?</vt:lpstr>
      <vt:lpstr>What are you doing when you play a game?</vt:lpstr>
      <vt:lpstr>What makes games boring?</vt:lpstr>
      <vt:lpstr>Interface Issues</vt:lpstr>
      <vt:lpstr>Fun</vt:lpstr>
      <vt:lpstr>The next 10 slides come from the Rabin text</vt:lpstr>
      <vt:lpstr>What is Fun?</vt:lpstr>
      <vt:lpstr>Evolutionary Roots</vt:lpstr>
      <vt:lpstr>Education == Entertainment</vt:lpstr>
      <vt:lpstr>Hunting and Gathering</vt:lpstr>
      <vt:lpstr>Natural Funativity Theory</vt:lpstr>
      <vt:lpstr>Physical Fun</vt:lpstr>
      <vt:lpstr>Social Fun</vt:lpstr>
      <vt:lpstr>Mental Fun</vt:lpstr>
      <vt:lpstr>Multipurpose Fun</vt:lpstr>
      <vt:lpstr>Gameplay Trumps Story</vt:lpstr>
      <vt:lpstr>Conflict</vt:lpstr>
      <vt:lpstr>What do players want?</vt:lpstr>
      <vt:lpstr>What do players expect?</vt:lpstr>
      <vt:lpstr>What do players expect?</vt:lpstr>
      <vt:lpstr>What makes a good game great?</vt:lpstr>
      <vt:lpstr>What makes a good game great?</vt:lpstr>
      <vt:lpstr>What makes a good game great?</vt:lpstr>
      <vt:lpstr>What makes a good game great?</vt:lpstr>
      <vt:lpstr>10 Basic Rules for Game Design</vt:lpstr>
      <vt:lpstr>10 Basic Rules for Game Design</vt:lpstr>
      <vt:lpstr>Ten Biggest Mistakes Game Programmers Make</vt:lpstr>
      <vt:lpstr>Ten Biggest Mistakes Game Programmers Make</vt:lpstr>
      <vt:lpstr>Most Common Failings</vt:lpstr>
    </vt:vector>
  </TitlesOfParts>
  <Company>The University of Michigan - Dearborn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Evaluation</dc:title>
  <dc:creator>bmaxim</dc:creator>
  <cp:lastModifiedBy>Bruce Maxim</cp:lastModifiedBy>
  <cp:revision>27</cp:revision>
  <cp:lastPrinted>2017-09-11T01:34:18Z</cp:lastPrinted>
  <dcterms:created xsi:type="dcterms:W3CDTF">2003-09-17T17:26:31Z</dcterms:created>
  <dcterms:modified xsi:type="dcterms:W3CDTF">2017-09-11T01:43:57Z</dcterms:modified>
</cp:coreProperties>
</file>