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74" r:id="rId2"/>
    <p:sldId id="258" r:id="rId3"/>
    <p:sldId id="275" r:id="rId4"/>
    <p:sldId id="276" r:id="rId5"/>
    <p:sldId id="259" r:id="rId6"/>
    <p:sldId id="265" r:id="rId7"/>
    <p:sldId id="266" r:id="rId8"/>
    <p:sldId id="267" r:id="rId9"/>
    <p:sldId id="268" r:id="rId10"/>
    <p:sldId id="264" r:id="rId11"/>
    <p:sldId id="269" r:id="rId12"/>
    <p:sldId id="270" r:id="rId13"/>
    <p:sldId id="271" r:id="rId14"/>
    <p:sldId id="272" r:id="rId15"/>
    <p:sldId id="273" r:id="rId16"/>
    <p:sldId id="277"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B8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8" autoAdjust="0"/>
    <p:restoredTop sz="74380" autoAdjust="0"/>
  </p:normalViewPr>
  <p:slideViewPr>
    <p:cSldViewPr snapToGrid="0">
      <p:cViewPr varScale="1">
        <p:scale>
          <a:sx n="82" d="100"/>
          <a:sy n="82" d="100"/>
        </p:scale>
        <p:origin x="-78" y="-90"/>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234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1440" tIns="45720" rIns="91440" bIns="45720" rtlCol="0"/>
          <a:lstStyle>
            <a:lvl1pPr algn="r">
              <a:defRPr sz="1200"/>
            </a:lvl1pPr>
          </a:lstStyle>
          <a:p>
            <a:fld id="{90223040-4DBF-4992-AD77-2DCF51606200}" type="datetimeFigureOut">
              <a:rPr lang="en-US" smtClean="0"/>
              <a:t>8/30/2017</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1440" tIns="45720" rIns="91440" bIns="45720" rtlCol="0" anchor="b"/>
          <a:lstStyle>
            <a:lvl1pPr algn="r">
              <a:defRPr sz="1200"/>
            </a:lvl1pPr>
          </a:lstStyle>
          <a:p>
            <a:fld id="{5C7F19C9-2B3D-4E7B-B24D-B34A76809893}" type="slidenum">
              <a:rPr lang="en-US" smtClean="0"/>
              <a:t>‹#›</a:t>
            </a:fld>
            <a:endParaRPr lang="en-US"/>
          </a:p>
        </p:txBody>
      </p:sp>
    </p:spTree>
    <p:extLst>
      <p:ext uri="{BB962C8B-B14F-4D97-AF65-F5344CB8AC3E}">
        <p14:creationId xmlns:p14="http://schemas.microsoft.com/office/powerpoint/2010/main" val="3342404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92E55176-9BE8-44A4-833D-264158A48E8A}" type="datetimeFigureOut">
              <a:rPr lang="en-US" smtClean="0"/>
              <a:t>8/30/2017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A729F1B4-01D6-44A9-AD72-49DDB99A5B1D}" type="slidenum">
              <a:rPr lang="en-US" smtClean="0"/>
              <a:t>‹#›</a:t>
            </a:fld>
            <a:endParaRPr lang="en-US"/>
          </a:p>
        </p:txBody>
      </p:sp>
    </p:spTree>
    <p:extLst>
      <p:ext uri="{BB962C8B-B14F-4D97-AF65-F5344CB8AC3E}">
        <p14:creationId xmlns:p14="http://schemas.microsoft.com/office/powerpoint/2010/main" val="4266700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w/</a:t>
            </a:r>
            <a:r>
              <a:rPr lang="en-US" baseline="0" dirty="0" smtClean="0"/>
              <a:t> copyright</a:t>
            </a:r>
            <a:endParaRPr lang="en-US" dirty="0"/>
          </a:p>
        </p:txBody>
      </p:sp>
      <p:sp>
        <p:nvSpPr>
          <p:cNvPr id="4" name="Slide Number Placeholder 3"/>
          <p:cNvSpPr>
            <a:spLocks noGrp="1"/>
          </p:cNvSpPr>
          <p:nvPr>
            <p:ph type="sldNum" sz="quarter" idx="10"/>
          </p:nvPr>
        </p:nvSpPr>
        <p:spPr/>
        <p:txBody>
          <a:bodyPr/>
          <a:lstStyle/>
          <a:p>
            <a:fld id="{A729F1B4-01D6-44A9-AD72-49DDB99A5B1D}" type="slidenum">
              <a:rPr lang="en-US" smtClean="0"/>
              <a:t>2</a:t>
            </a:fld>
            <a:endParaRPr lang="en-US"/>
          </a:p>
        </p:txBody>
      </p:sp>
    </p:spTree>
    <p:extLst>
      <p:ext uri="{BB962C8B-B14F-4D97-AF65-F5344CB8AC3E}">
        <p14:creationId xmlns:p14="http://schemas.microsoft.com/office/powerpoint/2010/main" val="37879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Scenario 1: Go over with entire group</a:t>
            </a:r>
          </a:p>
          <a:p>
            <a:r>
              <a:rPr lang="en-US" dirty="0" smtClean="0"/>
              <a:t>Works – Art (photography), could also make a case for literature, depending on where the images were</a:t>
            </a:r>
            <a:r>
              <a:rPr lang="en-US" baseline="0" dirty="0" smtClean="0"/>
              <a:t> published.</a:t>
            </a:r>
          </a:p>
          <a:p>
            <a:r>
              <a:rPr lang="en-US" baseline="0" dirty="0" smtClean="0"/>
              <a:t>Rights – Adaptation (derivative works), reproduction, public display</a:t>
            </a:r>
          </a:p>
          <a:p>
            <a:r>
              <a:rPr lang="en-US" baseline="0" dirty="0" smtClean="0"/>
              <a:t>Licenses – none, CC is not specified</a:t>
            </a:r>
          </a:p>
          <a:p>
            <a:r>
              <a:rPr lang="en-US" baseline="0" dirty="0" smtClean="0"/>
              <a:t>Fair use – scholarly purpose; nonprofit/education; effect is probably negligible; amount is all, but may be OK if only using one photo from a particular publication</a:t>
            </a:r>
          </a:p>
          <a:p>
            <a:r>
              <a:rPr lang="en-US" baseline="0" dirty="0" smtClean="0"/>
              <a:t>Risk – for the in-class presentation the risk is low because it’s a closed environment. SPACE raises the risk by making it a </a:t>
            </a:r>
            <a:r>
              <a:rPr lang="en-US" baseline="0" smtClean="0"/>
              <a:t>public display</a:t>
            </a:r>
            <a:endParaRPr lang="en-US" dirty="0"/>
          </a:p>
        </p:txBody>
      </p:sp>
      <p:sp>
        <p:nvSpPr>
          <p:cNvPr id="4" name="Slide Number Placeholder 3"/>
          <p:cNvSpPr>
            <a:spLocks noGrp="1"/>
          </p:cNvSpPr>
          <p:nvPr>
            <p:ph type="sldNum" sz="quarter" idx="10"/>
          </p:nvPr>
        </p:nvSpPr>
        <p:spPr/>
        <p:txBody>
          <a:bodyPr/>
          <a:lstStyle/>
          <a:p>
            <a:fld id="{A729F1B4-01D6-44A9-AD72-49DDB99A5B1D}" type="slidenum">
              <a:rPr lang="en-US" smtClean="0"/>
              <a:t>11</a:t>
            </a:fld>
            <a:endParaRPr lang="en-US"/>
          </a:p>
        </p:txBody>
      </p:sp>
    </p:spTree>
    <p:extLst>
      <p:ext uri="{BB962C8B-B14F-4D97-AF65-F5344CB8AC3E}">
        <p14:creationId xmlns:p14="http://schemas.microsoft.com/office/powerpoint/2010/main" val="2670647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Monkey selfie</a:t>
            </a:r>
            <a:r>
              <a:rPr lang="en-US" baseline="0" dirty="0" smtClean="0"/>
              <a:t> story - </a:t>
            </a:r>
            <a:r>
              <a:rPr lang="en-US" sz="1200" b="0" i="0" u="none" strike="noStrike" kern="1200" dirty="0" smtClean="0">
                <a:solidFill>
                  <a:schemeClr val="tx1"/>
                </a:solidFill>
                <a:effectLst/>
                <a:latin typeface="+mn-lt"/>
                <a:ea typeface="+mn-ea"/>
                <a:cs typeface="+mn-cs"/>
              </a:rPr>
              <a:t>attitudes towards and understandings of copyright</a:t>
            </a:r>
          </a:p>
          <a:p>
            <a:r>
              <a:rPr lang="en-US" sz="1200" b="0" i="0" u="none" strike="noStrike" kern="1200" dirty="0" smtClean="0">
                <a:solidFill>
                  <a:schemeClr val="tx1"/>
                </a:solidFill>
                <a:effectLst/>
                <a:latin typeface="+mn-lt"/>
                <a:ea typeface="+mn-ea"/>
                <a:cs typeface="+mn-cs"/>
              </a:rPr>
              <a:t>British photographer David Slater</a:t>
            </a:r>
          </a:p>
          <a:p>
            <a:r>
              <a:rPr lang="en-US" sz="1200" b="0" i="0" u="none" strike="noStrike" kern="1200" dirty="0" smtClean="0">
                <a:solidFill>
                  <a:schemeClr val="tx1"/>
                </a:solidFill>
                <a:effectLst/>
                <a:latin typeface="+mn-lt"/>
                <a:ea typeface="+mn-ea"/>
                <a:cs typeface="+mn-cs"/>
              </a:rPr>
              <a:t>Shooting in Indonesia</a:t>
            </a:r>
          </a:p>
          <a:p>
            <a:r>
              <a:rPr lang="en-US" sz="1200" b="0" i="0" u="none" strike="noStrike" kern="1200" dirty="0" smtClean="0">
                <a:solidFill>
                  <a:schemeClr val="tx1"/>
                </a:solidFill>
                <a:effectLst/>
                <a:latin typeface="+mn-lt"/>
                <a:ea typeface="+mn-ea"/>
                <a:cs typeface="+mn-cs"/>
              </a:rPr>
              <a:t>Photo hosted in Wikimedia (Boston) server </a:t>
            </a:r>
            <a:endParaRPr lang="en-US" dirty="0"/>
          </a:p>
        </p:txBody>
      </p:sp>
      <p:sp>
        <p:nvSpPr>
          <p:cNvPr id="4" name="Slide Number Placeholder 3"/>
          <p:cNvSpPr>
            <a:spLocks noGrp="1"/>
          </p:cNvSpPr>
          <p:nvPr>
            <p:ph type="sldNum" sz="quarter" idx="10"/>
          </p:nvPr>
        </p:nvSpPr>
        <p:spPr/>
        <p:txBody>
          <a:bodyPr/>
          <a:lstStyle/>
          <a:p>
            <a:fld id="{A729F1B4-01D6-44A9-AD72-49DDB99A5B1D}" type="slidenum">
              <a:rPr lang="en-US" smtClean="0"/>
              <a:t>3</a:t>
            </a:fld>
            <a:endParaRPr lang="en-US"/>
          </a:p>
        </p:txBody>
      </p:sp>
    </p:spTree>
    <p:extLst>
      <p:ext uri="{BB962C8B-B14F-4D97-AF65-F5344CB8AC3E}">
        <p14:creationId xmlns:p14="http://schemas.microsoft.com/office/powerpoint/2010/main" val="4063228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Ask audiences for their questions/concerns about copyright</a:t>
            </a:r>
            <a:endParaRPr lang="en-US" dirty="0"/>
          </a:p>
        </p:txBody>
      </p:sp>
      <p:sp>
        <p:nvSpPr>
          <p:cNvPr id="4" name="Slide Number Placeholder 3"/>
          <p:cNvSpPr>
            <a:spLocks noGrp="1"/>
          </p:cNvSpPr>
          <p:nvPr>
            <p:ph type="sldNum" sz="quarter" idx="10"/>
          </p:nvPr>
        </p:nvSpPr>
        <p:spPr/>
        <p:txBody>
          <a:bodyPr/>
          <a:lstStyle/>
          <a:p>
            <a:fld id="{A729F1B4-01D6-44A9-AD72-49DDB99A5B1D}" type="slidenum">
              <a:rPr lang="en-US" smtClean="0"/>
              <a:t>4</a:t>
            </a:fld>
            <a:endParaRPr lang="en-US"/>
          </a:p>
        </p:txBody>
      </p:sp>
    </p:spTree>
    <p:extLst>
      <p:ext uri="{BB962C8B-B14F-4D97-AF65-F5344CB8AC3E}">
        <p14:creationId xmlns:p14="http://schemas.microsoft.com/office/powerpoint/2010/main" val="2101062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copyright clause - purpose</a:t>
            </a:r>
            <a:endParaRPr lang="en-US" dirty="0" smtClean="0">
              <a:effectLst/>
            </a:endParaRP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The Congress shall have Power ... To promote the Progress of Science and useful Arts, by securing for limited Times to Authors and Inventors the exclusive Right to their respective Writings and Discoveries</a:t>
            </a:r>
            <a:endParaRPr lang="en-US" dirty="0" smtClean="0">
              <a:effectLst/>
            </a:endParaRP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in other words, copyright is a temporary exemption from the public domain of ideas (fair use)</a:t>
            </a:r>
            <a:endParaRPr lang="en-US" dirty="0" smtClean="0">
              <a:effectLst/>
            </a:endParaRPr>
          </a:p>
          <a:p>
            <a:r>
              <a:rPr lang="en-US" sz="1200" b="0" i="0" u="none" strike="noStrike" kern="1200" dirty="0" smtClean="0">
                <a:solidFill>
                  <a:schemeClr val="tx1"/>
                </a:solidFill>
                <a:effectLst/>
                <a:latin typeface="+mn-lt"/>
                <a:ea typeface="+mn-ea"/>
                <a:cs typeface="+mn-cs"/>
              </a:rPr>
              <a:t>the purpose is to promote progress - aligned with education</a:t>
            </a:r>
          </a:p>
          <a:p>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what is copyright? - basic law</a:t>
            </a:r>
            <a:endParaRPr lang="en-US" dirty="0" smtClean="0">
              <a:effectLst/>
            </a:endParaRPr>
          </a:p>
          <a:p>
            <a:pPr rtl="0"/>
            <a:r>
              <a:rPr lang="en-US" sz="1200" b="0" i="0" u="none" strike="noStrike" kern="1200" dirty="0" smtClean="0">
                <a:solidFill>
                  <a:schemeClr val="tx1"/>
                </a:solidFill>
                <a:effectLst/>
                <a:latin typeface="+mn-lt"/>
                <a:ea typeface="+mn-ea"/>
                <a:cs typeface="+mn-cs"/>
              </a:rPr>
              <a:t>what is copyrighted? - creative expression in fixed form</a:t>
            </a:r>
            <a:endParaRPr lang="en-US" dirty="0" smtClean="0">
              <a:effectLst/>
            </a:endParaRPr>
          </a:p>
          <a:p>
            <a:r>
              <a:rPr lang="en-US" sz="1200" b="0" i="0" u="none" strike="noStrike" kern="1200" dirty="0" smtClean="0">
                <a:solidFill>
                  <a:schemeClr val="tx1"/>
                </a:solidFill>
                <a:effectLst/>
                <a:latin typeface="+mn-lt"/>
                <a:ea typeface="+mn-ea"/>
                <a:cs typeface="+mn-cs"/>
              </a:rPr>
              <a:t>what can be copyrighted? - types of creative works</a:t>
            </a:r>
            <a:endParaRPr lang="en-US" dirty="0"/>
          </a:p>
        </p:txBody>
      </p:sp>
      <p:sp>
        <p:nvSpPr>
          <p:cNvPr id="4" name="Slide Number Placeholder 3"/>
          <p:cNvSpPr>
            <a:spLocks noGrp="1"/>
          </p:cNvSpPr>
          <p:nvPr>
            <p:ph type="sldNum" sz="quarter" idx="10"/>
          </p:nvPr>
        </p:nvSpPr>
        <p:spPr/>
        <p:txBody>
          <a:bodyPr/>
          <a:lstStyle/>
          <a:p>
            <a:fld id="{A729F1B4-01D6-44A9-AD72-49DDB99A5B1D}" type="slidenum">
              <a:rPr lang="en-US" smtClean="0"/>
              <a:t>5</a:t>
            </a:fld>
            <a:endParaRPr lang="en-US"/>
          </a:p>
        </p:txBody>
      </p:sp>
    </p:spTree>
    <p:extLst>
      <p:ext uri="{BB962C8B-B14F-4D97-AF65-F5344CB8AC3E}">
        <p14:creationId xmlns:p14="http://schemas.microsoft.com/office/powerpoint/2010/main" val="86188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Works - types of things covered under copyright</a:t>
            </a:r>
            <a:endParaRPr lang="en-US" dirty="0"/>
          </a:p>
        </p:txBody>
      </p:sp>
      <p:sp>
        <p:nvSpPr>
          <p:cNvPr id="4" name="Slide Number Placeholder 3"/>
          <p:cNvSpPr>
            <a:spLocks noGrp="1"/>
          </p:cNvSpPr>
          <p:nvPr>
            <p:ph type="sldNum" sz="quarter" idx="10"/>
          </p:nvPr>
        </p:nvSpPr>
        <p:spPr/>
        <p:txBody>
          <a:bodyPr/>
          <a:lstStyle/>
          <a:p>
            <a:fld id="{A729F1B4-01D6-44A9-AD72-49DDB99A5B1D}" type="slidenum">
              <a:rPr lang="en-US" smtClean="0"/>
              <a:t>6</a:t>
            </a:fld>
            <a:endParaRPr lang="en-US"/>
          </a:p>
        </p:txBody>
      </p:sp>
    </p:spTree>
    <p:extLst>
      <p:ext uri="{BB962C8B-B14F-4D97-AF65-F5344CB8AC3E}">
        <p14:creationId xmlns:p14="http://schemas.microsoft.com/office/powerpoint/2010/main" val="15003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Rights - different rights protected by copyright</a:t>
            </a:r>
            <a:endParaRPr lang="en-US" dirty="0"/>
          </a:p>
        </p:txBody>
      </p:sp>
      <p:sp>
        <p:nvSpPr>
          <p:cNvPr id="4" name="Slide Number Placeholder 3"/>
          <p:cNvSpPr>
            <a:spLocks noGrp="1"/>
          </p:cNvSpPr>
          <p:nvPr>
            <p:ph type="sldNum" sz="quarter" idx="10"/>
          </p:nvPr>
        </p:nvSpPr>
        <p:spPr/>
        <p:txBody>
          <a:bodyPr/>
          <a:lstStyle/>
          <a:p>
            <a:fld id="{A729F1B4-01D6-44A9-AD72-49DDB99A5B1D}" type="slidenum">
              <a:rPr lang="en-US" smtClean="0"/>
              <a:t>7</a:t>
            </a:fld>
            <a:endParaRPr lang="en-US"/>
          </a:p>
        </p:txBody>
      </p:sp>
    </p:spTree>
    <p:extLst>
      <p:ext uri="{BB962C8B-B14F-4D97-AF65-F5344CB8AC3E}">
        <p14:creationId xmlns:p14="http://schemas.microsoft.com/office/powerpoint/2010/main" val="2933198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fair use - examples of non-infringing use listed in Copyright Act - criticism, comment, reporting, teaching, scholarship, research</a:t>
            </a:r>
            <a:endParaRPr lang="en-US" dirty="0" smtClean="0">
              <a:effectLst/>
            </a:endParaRP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fair use factors - used to evaluate fair use, as listed in Copyright Act  - purpose, nature of work, amount used, economic effect</a:t>
            </a:r>
            <a:endParaRPr lang="en-US" dirty="0"/>
          </a:p>
        </p:txBody>
      </p:sp>
      <p:sp>
        <p:nvSpPr>
          <p:cNvPr id="4" name="Slide Number Placeholder 3"/>
          <p:cNvSpPr>
            <a:spLocks noGrp="1"/>
          </p:cNvSpPr>
          <p:nvPr>
            <p:ph type="sldNum" sz="quarter" idx="10"/>
          </p:nvPr>
        </p:nvSpPr>
        <p:spPr/>
        <p:txBody>
          <a:bodyPr/>
          <a:lstStyle/>
          <a:p>
            <a:fld id="{A729F1B4-01D6-44A9-AD72-49DDB99A5B1D}" type="slidenum">
              <a:rPr lang="en-US" smtClean="0"/>
              <a:t>8</a:t>
            </a:fld>
            <a:endParaRPr lang="en-US"/>
          </a:p>
        </p:txBody>
      </p:sp>
    </p:spTree>
    <p:extLst>
      <p:ext uri="{BB962C8B-B14F-4D97-AF65-F5344CB8AC3E}">
        <p14:creationId xmlns:p14="http://schemas.microsoft.com/office/powerpoint/2010/main" val="1792770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licenses and whatnot - </a:t>
            </a:r>
            <a:endParaRPr lang="en-US" dirty="0" smtClean="0">
              <a:effectLst/>
            </a:endParaRP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Copyright Clearance Center</a:t>
            </a:r>
            <a:endParaRPr lang="en-US" dirty="0" smtClean="0">
              <a:effectLst/>
            </a:endParaRPr>
          </a:p>
          <a:p>
            <a:pPr rtl="0"/>
            <a:r>
              <a:rPr lang="en-US" sz="1200" b="0" i="0" u="none" strike="noStrike" kern="1200" dirty="0" smtClean="0">
                <a:solidFill>
                  <a:schemeClr val="tx1"/>
                </a:solidFill>
                <a:effectLst/>
                <a:latin typeface="+mn-lt"/>
                <a:ea typeface="+mn-ea"/>
                <a:cs typeface="+mn-cs"/>
              </a:rPr>
              <a:t>Creative Commons</a:t>
            </a:r>
            <a:endParaRPr lang="en-US" dirty="0" smtClean="0">
              <a:effectLst/>
            </a:endParaRPr>
          </a:p>
          <a:p>
            <a:pPr rtl="0"/>
            <a:r>
              <a:rPr lang="en-US" sz="1200" b="0" i="0" u="none" strike="noStrike" kern="1200" dirty="0" smtClean="0">
                <a:solidFill>
                  <a:schemeClr val="tx1"/>
                </a:solidFill>
                <a:effectLst/>
                <a:latin typeface="+mn-lt"/>
                <a:ea typeface="+mn-ea"/>
                <a:cs typeface="+mn-cs"/>
              </a:rPr>
              <a:t>terms of service</a:t>
            </a:r>
            <a:endParaRPr lang="en-US" dirty="0" smtClean="0">
              <a:effectLst/>
            </a:endParaRPr>
          </a:p>
          <a:p>
            <a:r>
              <a:rPr lang="en-US" sz="1200" b="0" i="0" u="none" strike="noStrike" kern="1200" dirty="0" smtClean="0">
                <a:solidFill>
                  <a:schemeClr val="tx1"/>
                </a:solidFill>
                <a:effectLst/>
                <a:latin typeface="+mn-lt"/>
                <a:ea typeface="+mn-ea"/>
                <a:cs typeface="+mn-cs"/>
              </a:rPr>
              <a:t>public domain</a:t>
            </a:r>
            <a:endParaRPr lang="en-US" dirty="0"/>
          </a:p>
        </p:txBody>
      </p:sp>
      <p:sp>
        <p:nvSpPr>
          <p:cNvPr id="4" name="Slide Number Placeholder 3"/>
          <p:cNvSpPr>
            <a:spLocks noGrp="1"/>
          </p:cNvSpPr>
          <p:nvPr>
            <p:ph type="sldNum" sz="quarter" idx="10"/>
          </p:nvPr>
        </p:nvSpPr>
        <p:spPr/>
        <p:txBody>
          <a:bodyPr/>
          <a:lstStyle/>
          <a:p>
            <a:fld id="{A729F1B4-01D6-44A9-AD72-49DDB99A5B1D}" type="slidenum">
              <a:rPr lang="en-US" smtClean="0"/>
              <a:t>9</a:t>
            </a:fld>
            <a:endParaRPr lang="en-US"/>
          </a:p>
        </p:txBody>
      </p:sp>
    </p:spTree>
    <p:extLst>
      <p:ext uri="{BB962C8B-B14F-4D97-AF65-F5344CB8AC3E}">
        <p14:creationId xmlns:p14="http://schemas.microsoft.com/office/powerpoint/2010/main" val="620770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29F1B4-01D6-44A9-AD72-49DDB99A5B1D}" type="slidenum">
              <a:rPr lang="en-US" smtClean="0"/>
              <a:t>10</a:t>
            </a:fld>
            <a:endParaRPr lang="en-US"/>
          </a:p>
        </p:txBody>
      </p:sp>
    </p:spTree>
    <p:extLst>
      <p:ext uri="{BB962C8B-B14F-4D97-AF65-F5344CB8AC3E}">
        <p14:creationId xmlns:p14="http://schemas.microsoft.com/office/powerpoint/2010/main" val="2813599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6AB386-5493-4FB9-B3BF-B7298263F382}"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6D5CD-869B-47CB-94EB-72007A938792}" type="slidenum">
              <a:rPr lang="en-US" smtClean="0"/>
              <a:t>‹#›</a:t>
            </a:fld>
            <a:endParaRPr lang="en-US"/>
          </a:p>
        </p:txBody>
      </p:sp>
    </p:spTree>
    <p:extLst>
      <p:ext uri="{BB962C8B-B14F-4D97-AF65-F5344CB8AC3E}">
        <p14:creationId xmlns:p14="http://schemas.microsoft.com/office/powerpoint/2010/main" val="170764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6AB386-5493-4FB9-B3BF-B7298263F382}"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6D5CD-869B-47CB-94EB-72007A938792}" type="slidenum">
              <a:rPr lang="en-US" smtClean="0"/>
              <a:t>‹#›</a:t>
            </a:fld>
            <a:endParaRPr lang="en-US"/>
          </a:p>
        </p:txBody>
      </p:sp>
    </p:spTree>
    <p:extLst>
      <p:ext uri="{BB962C8B-B14F-4D97-AF65-F5344CB8AC3E}">
        <p14:creationId xmlns:p14="http://schemas.microsoft.com/office/powerpoint/2010/main" val="17364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6AB386-5493-4FB9-B3BF-B7298263F382}"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6D5CD-869B-47CB-94EB-72007A938792}" type="slidenum">
              <a:rPr lang="en-US" smtClean="0"/>
              <a:t>‹#›</a:t>
            </a:fld>
            <a:endParaRPr lang="en-US"/>
          </a:p>
        </p:txBody>
      </p:sp>
    </p:spTree>
    <p:extLst>
      <p:ext uri="{BB962C8B-B14F-4D97-AF65-F5344CB8AC3E}">
        <p14:creationId xmlns:p14="http://schemas.microsoft.com/office/powerpoint/2010/main" val="4179018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6AB386-5493-4FB9-B3BF-B7298263F382}"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6D5CD-869B-47CB-94EB-72007A938792}" type="slidenum">
              <a:rPr lang="en-US" smtClean="0"/>
              <a:t>‹#›</a:t>
            </a:fld>
            <a:endParaRPr lang="en-US"/>
          </a:p>
        </p:txBody>
      </p:sp>
    </p:spTree>
    <p:extLst>
      <p:ext uri="{BB962C8B-B14F-4D97-AF65-F5344CB8AC3E}">
        <p14:creationId xmlns:p14="http://schemas.microsoft.com/office/powerpoint/2010/main" val="2092432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86AB386-5493-4FB9-B3BF-B7298263F382}"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6D5CD-869B-47CB-94EB-72007A938792}" type="slidenum">
              <a:rPr lang="en-US" smtClean="0"/>
              <a:t>‹#›</a:t>
            </a:fld>
            <a:endParaRPr lang="en-US"/>
          </a:p>
        </p:txBody>
      </p:sp>
    </p:spTree>
    <p:extLst>
      <p:ext uri="{BB962C8B-B14F-4D97-AF65-F5344CB8AC3E}">
        <p14:creationId xmlns:p14="http://schemas.microsoft.com/office/powerpoint/2010/main" val="1702148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6AB386-5493-4FB9-B3BF-B7298263F382}" type="datetimeFigureOut">
              <a:rPr lang="en-US" smtClean="0"/>
              <a:t>8/30/2017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C6D5CD-869B-47CB-94EB-72007A938792}" type="slidenum">
              <a:rPr lang="en-US" smtClean="0"/>
              <a:t>‹#›</a:t>
            </a:fld>
            <a:endParaRPr lang="en-US"/>
          </a:p>
        </p:txBody>
      </p:sp>
    </p:spTree>
    <p:extLst>
      <p:ext uri="{BB962C8B-B14F-4D97-AF65-F5344CB8AC3E}">
        <p14:creationId xmlns:p14="http://schemas.microsoft.com/office/powerpoint/2010/main" val="1444442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6AB386-5493-4FB9-B3BF-B7298263F382}" type="datetimeFigureOut">
              <a:rPr lang="en-US" smtClean="0"/>
              <a:t>8/30/2017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C6D5CD-869B-47CB-94EB-72007A938792}" type="slidenum">
              <a:rPr lang="en-US" smtClean="0"/>
              <a:t>‹#›</a:t>
            </a:fld>
            <a:endParaRPr lang="en-US"/>
          </a:p>
        </p:txBody>
      </p:sp>
    </p:spTree>
    <p:extLst>
      <p:ext uri="{BB962C8B-B14F-4D97-AF65-F5344CB8AC3E}">
        <p14:creationId xmlns:p14="http://schemas.microsoft.com/office/powerpoint/2010/main" val="3291216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6AB386-5493-4FB9-B3BF-B7298263F382}" type="datetimeFigureOut">
              <a:rPr lang="en-US" smtClean="0"/>
              <a:t>8/30/2017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C6D5CD-869B-47CB-94EB-72007A938792}" type="slidenum">
              <a:rPr lang="en-US" smtClean="0"/>
              <a:t>‹#›</a:t>
            </a:fld>
            <a:endParaRPr lang="en-US"/>
          </a:p>
        </p:txBody>
      </p:sp>
    </p:spTree>
    <p:extLst>
      <p:ext uri="{BB962C8B-B14F-4D97-AF65-F5344CB8AC3E}">
        <p14:creationId xmlns:p14="http://schemas.microsoft.com/office/powerpoint/2010/main" val="1086577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6AB386-5493-4FB9-B3BF-B7298263F382}" type="datetimeFigureOut">
              <a:rPr lang="en-US" smtClean="0"/>
              <a:t>8/30/2017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C6D5CD-869B-47CB-94EB-72007A938792}" type="slidenum">
              <a:rPr lang="en-US" smtClean="0"/>
              <a:t>‹#›</a:t>
            </a:fld>
            <a:endParaRPr lang="en-US"/>
          </a:p>
        </p:txBody>
      </p:sp>
    </p:spTree>
    <p:extLst>
      <p:ext uri="{BB962C8B-B14F-4D97-AF65-F5344CB8AC3E}">
        <p14:creationId xmlns:p14="http://schemas.microsoft.com/office/powerpoint/2010/main" val="58473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86AB386-5493-4FB9-B3BF-B7298263F382}" type="datetimeFigureOut">
              <a:rPr lang="en-US" smtClean="0"/>
              <a:t>8/30/2017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C6D5CD-869B-47CB-94EB-72007A938792}" type="slidenum">
              <a:rPr lang="en-US" smtClean="0"/>
              <a:t>‹#›</a:t>
            </a:fld>
            <a:endParaRPr lang="en-US"/>
          </a:p>
        </p:txBody>
      </p:sp>
    </p:spTree>
    <p:extLst>
      <p:ext uri="{BB962C8B-B14F-4D97-AF65-F5344CB8AC3E}">
        <p14:creationId xmlns:p14="http://schemas.microsoft.com/office/powerpoint/2010/main" val="2351424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86AB386-5493-4FB9-B3BF-B7298263F382}" type="datetimeFigureOut">
              <a:rPr lang="en-US" smtClean="0"/>
              <a:t>8/30/2017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C6D5CD-869B-47CB-94EB-72007A938792}" type="slidenum">
              <a:rPr lang="en-US" smtClean="0"/>
              <a:t>‹#›</a:t>
            </a:fld>
            <a:endParaRPr lang="en-US"/>
          </a:p>
        </p:txBody>
      </p:sp>
    </p:spTree>
    <p:extLst>
      <p:ext uri="{BB962C8B-B14F-4D97-AF65-F5344CB8AC3E}">
        <p14:creationId xmlns:p14="http://schemas.microsoft.com/office/powerpoint/2010/main" val="2257501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6AB386-5493-4FB9-B3BF-B7298263F382}" type="datetimeFigureOut">
              <a:rPr lang="en-US" smtClean="0"/>
              <a:t>8/30/2017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6D5CD-869B-47CB-94EB-72007A938792}" type="slidenum">
              <a:rPr lang="en-US" smtClean="0"/>
              <a:t>‹#›</a:t>
            </a:fld>
            <a:endParaRPr lang="en-US"/>
          </a:p>
        </p:txBody>
      </p:sp>
    </p:spTree>
    <p:extLst>
      <p:ext uri="{BB962C8B-B14F-4D97-AF65-F5344CB8AC3E}">
        <p14:creationId xmlns:p14="http://schemas.microsoft.com/office/powerpoint/2010/main" val="3410670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15862" b="43459"/>
          <a:stretch/>
        </p:blipFill>
        <p:spPr>
          <a:xfrm>
            <a:off x="1" y="-1"/>
            <a:ext cx="12192000" cy="6863788"/>
          </a:xfrm>
          <a:prstGeom prst="rect">
            <a:avLst/>
          </a:prstGeom>
        </p:spPr>
      </p:pic>
      <p:sp>
        <p:nvSpPr>
          <p:cNvPr id="7" name="Rectangle 6"/>
          <p:cNvSpPr/>
          <p:nvPr/>
        </p:nvSpPr>
        <p:spPr>
          <a:xfrm>
            <a:off x="246918" y="50149"/>
            <a:ext cx="11817752" cy="6723123"/>
          </a:xfrm>
          <a:prstGeom prst="rect">
            <a:avLst/>
          </a:prstGeom>
        </p:spPr>
        <p:txBody>
          <a:bodyPr wrap="square">
            <a:spAutoFit/>
          </a:bodyPr>
          <a:lstStyle/>
          <a:p>
            <a:pPr>
              <a:lnSpc>
                <a:spcPct val="107000"/>
              </a:lnSpc>
              <a:spcAft>
                <a:spcPts val="800"/>
              </a:spcAft>
            </a:pPr>
            <a:r>
              <a:rPr lang="en-US" sz="9600" dirty="0">
                <a:solidFill>
                  <a:schemeClr val="bg1"/>
                </a:solidFill>
                <a:latin typeface="Cooper Std Black" panose="0208090304030B020404" pitchFamily="18" charset="0"/>
                <a:ea typeface="Calibri" panose="020F0502020204030204" pitchFamily="34" charset="0"/>
                <a:cs typeface="Times New Roman" panose="02020603050405020304" pitchFamily="18" charset="0"/>
              </a:rPr>
              <a:t>Monkey</a:t>
            </a:r>
            <a:endParaRPr lang="en-US" sz="9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9600" dirty="0">
                <a:solidFill>
                  <a:schemeClr val="bg1"/>
                </a:solidFill>
                <a:latin typeface="Cooper Std Black" panose="0208090304030B020404" pitchFamily="18" charset="0"/>
                <a:ea typeface="Calibri" panose="020F0502020204030204" pitchFamily="34" charset="0"/>
                <a:cs typeface="Times New Roman" panose="02020603050405020304" pitchFamily="18" charset="0"/>
              </a:rPr>
              <a:t>Around</a:t>
            </a:r>
            <a:endParaRPr lang="en-US" sz="9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9600" dirty="0">
                <a:solidFill>
                  <a:schemeClr val="bg1"/>
                </a:solidFill>
                <a:latin typeface="Cooper Std Black" panose="0208090304030B020404" pitchFamily="18" charset="0"/>
                <a:ea typeface="Calibri" panose="020F0502020204030204" pitchFamily="34" charset="0"/>
                <a:cs typeface="Times New Roman" panose="02020603050405020304" pitchFamily="18" charset="0"/>
              </a:rPr>
              <a:t>With</a:t>
            </a:r>
            <a:endParaRPr lang="en-US" sz="9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9600" dirty="0">
                <a:solidFill>
                  <a:schemeClr val="bg1"/>
                </a:solidFill>
                <a:latin typeface="Cooper Std Black" panose="0208090304030B020404" pitchFamily="18" charset="0"/>
                <a:ea typeface="Calibri" panose="020F0502020204030204" pitchFamily="34" charset="0"/>
                <a:cs typeface="Times New Roman" panose="02020603050405020304" pitchFamily="18" charset="0"/>
              </a:rPr>
              <a:t>Copyright</a:t>
            </a:r>
            <a:endParaRPr lang="en-US" sz="9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02868" y="94524"/>
            <a:ext cx="11817752" cy="6723123"/>
          </a:xfrm>
          <a:prstGeom prst="rect">
            <a:avLst/>
          </a:prstGeom>
        </p:spPr>
        <p:txBody>
          <a:bodyPr wrap="square">
            <a:spAutoFit/>
          </a:bodyPr>
          <a:lstStyle/>
          <a:p>
            <a:pPr>
              <a:lnSpc>
                <a:spcPct val="107000"/>
              </a:lnSpc>
              <a:spcAft>
                <a:spcPts val="800"/>
              </a:spcAft>
            </a:pPr>
            <a:r>
              <a:rPr lang="en-US" sz="9600" dirty="0">
                <a:solidFill>
                  <a:schemeClr val="bg1"/>
                </a:solidFill>
                <a:latin typeface="Cooper Std Black" panose="0208090304030B020404" pitchFamily="18" charset="0"/>
                <a:ea typeface="Calibri" panose="020F0502020204030204" pitchFamily="34" charset="0"/>
                <a:cs typeface="Times New Roman" panose="02020603050405020304" pitchFamily="18" charset="0"/>
              </a:rPr>
              <a:t>Monkey</a:t>
            </a:r>
            <a:endParaRPr lang="en-US" sz="9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9600" dirty="0">
                <a:solidFill>
                  <a:schemeClr val="bg1"/>
                </a:solidFill>
                <a:latin typeface="Cooper Std Black" panose="0208090304030B020404" pitchFamily="18" charset="0"/>
                <a:ea typeface="Calibri" panose="020F0502020204030204" pitchFamily="34" charset="0"/>
                <a:cs typeface="Times New Roman" panose="02020603050405020304" pitchFamily="18" charset="0"/>
              </a:rPr>
              <a:t>Around</a:t>
            </a:r>
            <a:endParaRPr lang="en-US" sz="9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9600" dirty="0">
                <a:solidFill>
                  <a:schemeClr val="bg1"/>
                </a:solidFill>
                <a:latin typeface="Cooper Std Black" panose="0208090304030B020404" pitchFamily="18" charset="0"/>
                <a:ea typeface="Calibri" panose="020F0502020204030204" pitchFamily="34" charset="0"/>
                <a:cs typeface="Times New Roman" panose="02020603050405020304" pitchFamily="18" charset="0"/>
              </a:rPr>
              <a:t>With</a:t>
            </a:r>
            <a:endParaRPr lang="en-US" sz="9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9600" dirty="0">
                <a:solidFill>
                  <a:schemeClr val="bg1"/>
                </a:solidFill>
                <a:latin typeface="Cooper Std Black" panose="0208090304030B020404" pitchFamily="18" charset="0"/>
                <a:ea typeface="Calibri" panose="020F0502020204030204" pitchFamily="34" charset="0"/>
                <a:cs typeface="Times New Roman" panose="02020603050405020304" pitchFamily="18" charset="0"/>
              </a:rPr>
              <a:t>Copyright</a:t>
            </a:r>
            <a:endParaRPr lang="en-US" sz="9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66218" y="69449"/>
            <a:ext cx="11817752" cy="6723123"/>
          </a:xfrm>
          <a:prstGeom prst="rect">
            <a:avLst/>
          </a:prstGeom>
        </p:spPr>
        <p:txBody>
          <a:bodyPr wrap="square">
            <a:spAutoFit/>
          </a:bodyPr>
          <a:lstStyle/>
          <a:p>
            <a:pPr>
              <a:lnSpc>
                <a:spcPct val="107000"/>
              </a:lnSpc>
              <a:spcAft>
                <a:spcPts val="800"/>
              </a:spcAft>
            </a:pPr>
            <a:r>
              <a:rPr lang="en-US" sz="9600" dirty="0">
                <a:solidFill>
                  <a:srgbClr val="833E05"/>
                </a:solidFill>
                <a:latin typeface="Cooper Std Black" panose="0208090304030B020404" pitchFamily="18" charset="0"/>
                <a:ea typeface="Calibri" panose="020F0502020204030204" pitchFamily="34" charset="0"/>
                <a:cs typeface="Times New Roman" panose="02020603050405020304" pitchFamily="18" charset="0"/>
              </a:rPr>
              <a:t>Monkey</a:t>
            </a:r>
            <a:endParaRPr lang="en-US" sz="9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9600" dirty="0">
                <a:solidFill>
                  <a:srgbClr val="833E05"/>
                </a:solidFill>
                <a:latin typeface="Cooper Std Black" panose="0208090304030B020404" pitchFamily="18" charset="0"/>
                <a:ea typeface="Calibri" panose="020F0502020204030204" pitchFamily="34" charset="0"/>
                <a:cs typeface="Times New Roman" panose="02020603050405020304" pitchFamily="18" charset="0"/>
              </a:rPr>
              <a:t>Around</a:t>
            </a:r>
            <a:endParaRPr lang="en-US" sz="9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9600" dirty="0">
                <a:solidFill>
                  <a:srgbClr val="833E05"/>
                </a:solidFill>
                <a:latin typeface="Cooper Std Black" panose="0208090304030B020404" pitchFamily="18" charset="0"/>
                <a:ea typeface="Calibri" panose="020F0502020204030204" pitchFamily="34" charset="0"/>
                <a:cs typeface="Times New Roman" panose="02020603050405020304" pitchFamily="18" charset="0"/>
              </a:rPr>
              <a:t>With</a:t>
            </a:r>
            <a:endParaRPr lang="en-US" sz="9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9600" dirty="0">
                <a:solidFill>
                  <a:srgbClr val="833E05"/>
                </a:solidFill>
                <a:latin typeface="Cooper Std Black" panose="0208090304030B020404" pitchFamily="18" charset="0"/>
                <a:ea typeface="Calibri" panose="020F0502020204030204" pitchFamily="34" charset="0"/>
                <a:cs typeface="Times New Roman" panose="02020603050405020304" pitchFamily="18" charset="0"/>
              </a:rPr>
              <a:t>Copyright</a:t>
            </a:r>
            <a:endParaRPr lang="en-US" sz="9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1520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639402" y="863119"/>
            <a:ext cx="8913196" cy="5519982"/>
            <a:chOff x="1234759" y="677557"/>
            <a:chExt cx="9212825" cy="5705544"/>
          </a:xfrm>
        </p:grpSpPr>
        <p:pic>
          <p:nvPicPr>
            <p:cNvPr id="2" name="Picture 1"/>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34759" y="677557"/>
              <a:ext cx="4266148" cy="1492624"/>
            </a:xfrm>
            <a:prstGeom prst="rect">
              <a:avLst/>
            </a:prstGeom>
          </p:spPr>
        </p:pic>
        <p:pic>
          <p:nvPicPr>
            <p:cNvPr id="3" name="Picture 2"/>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34759" y="4890477"/>
              <a:ext cx="4266148" cy="1492624"/>
            </a:xfrm>
            <a:prstGeom prst="rect">
              <a:avLst/>
            </a:prstGeom>
          </p:spPr>
        </p:pic>
        <p:pic>
          <p:nvPicPr>
            <p:cNvPr id="4" name="Picture 3"/>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81436" y="4890477"/>
              <a:ext cx="4266148" cy="1492624"/>
            </a:xfrm>
            <a:prstGeom prst="rect">
              <a:avLst/>
            </a:prstGeom>
          </p:spPr>
        </p:pic>
        <p:pic>
          <p:nvPicPr>
            <p:cNvPr id="5" name="Picture 4"/>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81436" y="2784017"/>
              <a:ext cx="4266148" cy="1492624"/>
            </a:xfrm>
            <a:prstGeom prst="rect">
              <a:avLst/>
            </a:prstGeom>
          </p:spPr>
        </p:pic>
        <p:pic>
          <p:nvPicPr>
            <p:cNvPr id="6" name="Picture 5"/>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81436" y="677557"/>
              <a:ext cx="4266148" cy="1492624"/>
            </a:xfrm>
            <a:prstGeom prst="rect">
              <a:avLst/>
            </a:prstGeom>
          </p:spPr>
        </p:pic>
        <p:pic>
          <p:nvPicPr>
            <p:cNvPr id="7" name="Picture 6"/>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34759" y="2784017"/>
              <a:ext cx="4266148" cy="1492624"/>
            </a:xfrm>
            <a:prstGeom prst="rect">
              <a:avLst/>
            </a:prstGeom>
          </p:spPr>
        </p:pic>
      </p:grpSp>
      <p:sp>
        <p:nvSpPr>
          <p:cNvPr id="10" name="TextBox 9"/>
          <p:cNvSpPr txBox="1"/>
          <p:nvPr/>
        </p:nvSpPr>
        <p:spPr>
          <a:xfrm>
            <a:off x="4155437" y="273133"/>
            <a:ext cx="3881127" cy="523220"/>
          </a:xfrm>
          <a:prstGeom prst="rect">
            <a:avLst/>
          </a:prstGeom>
          <a:noFill/>
        </p:spPr>
        <p:txBody>
          <a:bodyPr wrap="none" rtlCol="0">
            <a:spAutoFit/>
          </a:bodyPr>
          <a:lstStyle/>
          <a:p>
            <a:pPr algn="ctr"/>
            <a:r>
              <a:rPr lang="en-US" sz="2800" b="1" dirty="0" smtClean="0">
                <a:solidFill>
                  <a:srgbClr val="F3B827"/>
                </a:solidFill>
                <a:latin typeface="Arial Black" panose="020B0A04020102020204" pitchFamily="34" charset="0"/>
              </a:rPr>
              <a:t>Creative Commons</a:t>
            </a:r>
            <a:endParaRPr lang="en-US" sz="2800" b="1" dirty="0">
              <a:solidFill>
                <a:srgbClr val="F3B827"/>
              </a:solidFill>
              <a:latin typeface="Arial Black" panose="020B0A04020102020204" pitchFamily="34" charset="0"/>
            </a:endParaRPr>
          </a:p>
        </p:txBody>
      </p:sp>
    </p:spTree>
    <p:extLst>
      <p:ext uri="{BB962C8B-B14F-4D97-AF65-F5344CB8AC3E}">
        <p14:creationId xmlns:p14="http://schemas.microsoft.com/office/powerpoint/2010/main" val="2499796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26160"/>
            <a:ext cx="12191999" cy="4708981"/>
          </a:xfrm>
          <a:prstGeom prst="rect">
            <a:avLst/>
          </a:prstGeom>
        </p:spPr>
        <p:txBody>
          <a:bodyPr wrap="square">
            <a:spAutoFit/>
          </a:bodyPr>
          <a:lstStyle/>
          <a:p>
            <a:pPr algn="ctr"/>
            <a:r>
              <a:rPr lang="en-US" sz="4800" dirty="0">
                <a:solidFill>
                  <a:schemeClr val="bg1"/>
                </a:solidFill>
                <a:latin typeface="Arial Black" panose="020B0A04020102020204" pitchFamily="34" charset="0"/>
              </a:rPr>
              <a:t>A student developed </a:t>
            </a:r>
            <a:r>
              <a:rPr lang="en-US" sz="4800" dirty="0" smtClean="0">
                <a:solidFill>
                  <a:schemeClr val="bg1"/>
                </a:solidFill>
                <a:latin typeface="Arial Black" panose="020B0A04020102020204" pitchFamily="34" charset="0"/>
              </a:rPr>
              <a:t>a </a:t>
            </a:r>
            <a:br>
              <a:rPr lang="en-US" sz="4800" dirty="0" smtClean="0">
                <a:solidFill>
                  <a:schemeClr val="bg1"/>
                </a:solidFill>
                <a:latin typeface="Arial Black" panose="020B0A04020102020204" pitchFamily="34" charset="0"/>
              </a:rPr>
            </a:br>
            <a:r>
              <a:rPr lang="en-US" sz="4800" dirty="0" smtClean="0">
                <a:solidFill>
                  <a:schemeClr val="bg1"/>
                </a:solidFill>
                <a:latin typeface="Arial Black" panose="020B0A04020102020204" pitchFamily="34" charset="0"/>
              </a:rPr>
              <a:t>presentation </a:t>
            </a:r>
            <a:r>
              <a:rPr lang="en-US" sz="4800" dirty="0">
                <a:solidFill>
                  <a:schemeClr val="bg1"/>
                </a:solidFill>
                <a:latin typeface="Arial Black" panose="020B0A04020102020204" pitchFamily="34" charset="0"/>
              </a:rPr>
              <a:t>for class using copyrighted images found online. </a:t>
            </a:r>
          </a:p>
          <a:p>
            <a:pPr algn="ctr"/>
            <a:endParaRPr lang="en-US" sz="1200" dirty="0" smtClean="0">
              <a:solidFill>
                <a:schemeClr val="bg1"/>
              </a:solidFill>
              <a:latin typeface="Arial Black" panose="020B0A04020102020204" pitchFamily="34" charset="0"/>
            </a:endParaRPr>
          </a:p>
          <a:p>
            <a:pPr algn="ctr"/>
            <a:r>
              <a:rPr lang="en-US" sz="4800" dirty="0" smtClean="0">
                <a:solidFill>
                  <a:schemeClr val="bg1"/>
                </a:solidFill>
                <a:latin typeface="Arial Black" panose="020B0A04020102020204" pitchFamily="34" charset="0"/>
              </a:rPr>
              <a:t>She </a:t>
            </a:r>
            <a:r>
              <a:rPr lang="en-US" sz="4800" dirty="0">
                <a:solidFill>
                  <a:schemeClr val="bg1"/>
                </a:solidFill>
                <a:latin typeface="Arial Black" panose="020B0A04020102020204" pitchFamily="34" charset="0"/>
              </a:rPr>
              <a:t>wants to </a:t>
            </a:r>
            <a:r>
              <a:rPr lang="en-US" sz="4800" dirty="0" smtClean="0">
                <a:solidFill>
                  <a:schemeClr val="bg1"/>
                </a:solidFill>
                <a:latin typeface="Arial Black" panose="020B0A04020102020204" pitchFamily="34" charset="0"/>
              </a:rPr>
              <a:t>reuse </a:t>
            </a:r>
            <a:r>
              <a:rPr lang="en-US" sz="4800" dirty="0">
                <a:solidFill>
                  <a:schemeClr val="bg1"/>
                </a:solidFill>
                <a:latin typeface="Arial Black" panose="020B0A04020102020204" pitchFamily="34" charset="0"/>
              </a:rPr>
              <a:t>it for SPACE</a:t>
            </a:r>
            <a:r>
              <a:rPr lang="en-US" sz="4800" dirty="0" smtClean="0">
                <a:solidFill>
                  <a:schemeClr val="bg1"/>
                </a:solidFill>
                <a:latin typeface="Arial Black" panose="020B0A04020102020204" pitchFamily="34" charset="0"/>
              </a:rPr>
              <a:t>.</a:t>
            </a:r>
          </a:p>
          <a:p>
            <a:pPr algn="ctr"/>
            <a:endParaRPr lang="en-US" sz="4800" dirty="0">
              <a:solidFill>
                <a:schemeClr val="bg1"/>
              </a:solidFill>
              <a:latin typeface="Arial Black" panose="020B0A04020102020204" pitchFamily="34" charset="0"/>
            </a:endParaRPr>
          </a:p>
          <a:p>
            <a:pPr algn="ctr"/>
            <a:r>
              <a:rPr lang="en-US" sz="4800" b="1" i="1" dirty="0" smtClean="0">
                <a:solidFill>
                  <a:schemeClr val="bg1"/>
                </a:solidFill>
                <a:latin typeface="Arial" panose="020B0604020202020204" pitchFamily="34" charset="0"/>
                <a:cs typeface="Arial" panose="020B0604020202020204" pitchFamily="34" charset="0"/>
              </a:rPr>
              <a:t>Which cards apply to this situation?</a:t>
            </a:r>
            <a:endParaRPr lang="en-US" sz="4800" b="1" i="1" dirty="0">
              <a:solidFill>
                <a:schemeClr val="bg1"/>
              </a:solidFill>
              <a:latin typeface="Arial" panose="020B0604020202020204" pitchFamily="34" charset="0"/>
              <a:cs typeface="Arial" panose="020B0604020202020204" pitchFamily="34" charset="0"/>
            </a:endParaRPr>
          </a:p>
        </p:txBody>
      </p:sp>
      <p:cxnSp>
        <p:nvCxnSpPr>
          <p:cNvPr id="4" name="Straight Connector 3"/>
          <p:cNvCxnSpPr/>
          <p:nvPr/>
        </p:nvCxnSpPr>
        <p:spPr>
          <a:xfrm>
            <a:off x="642551" y="4238368"/>
            <a:ext cx="1093573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232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1881"/>
            <a:ext cx="12192000" cy="1200329"/>
          </a:xfrm>
          <a:prstGeom prst="rect">
            <a:avLst/>
          </a:prstGeom>
          <a:noFill/>
        </p:spPr>
        <p:txBody>
          <a:bodyPr wrap="square" rtlCol="0">
            <a:spAutoFit/>
          </a:bodyPr>
          <a:lstStyle/>
          <a:p>
            <a:pPr algn="ctr"/>
            <a:r>
              <a:rPr lang="en-US" sz="7200" dirty="0" smtClean="0">
                <a:solidFill>
                  <a:schemeClr val="accent1">
                    <a:lumMod val="60000"/>
                    <a:lumOff val="40000"/>
                  </a:schemeClr>
                </a:solidFill>
                <a:latin typeface="Arial Black" panose="020B0A04020102020204" pitchFamily="34" charset="0"/>
              </a:rPr>
              <a:t>Scenario 1</a:t>
            </a:r>
            <a:endParaRPr lang="en-US" sz="7200" dirty="0">
              <a:solidFill>
                <a:schemeClr val="accent1">
                  <a:lumMod val="60000"/>
                  <a:lumOff val="40000"/>
                </a:schemeClr>
              </a:solidFill>
              <a:latin typeface="Arial Black" panose="020B0A04020102020204" pitchFamily="34" charset="0"/>
            </a:endParaRPr>
          </a:p>
        </p:txBody>
      </p:sp>
      <p:sp>
        <p:nvSpPr>
          <p:cNvPr id="3" name="Rectangle 2"/>
          <p:cNvSpPr/>
          <p:nvPr/>
        </p:nvSpPr>
        <p:spPr>
          <a:xfrm>
            <a:off x="676894" y="2097225"/>
            <a:ext cx="10545288" cy="2883097"/>
          </a:xfrm>
          <a:prstGeom prst="rect">
            <a:avLst/>
          </a:prstGeom>
        </p:spPr>
        <p:txBody>
          <a:bodyPr wrap="square">
            <a:spAutoFit/>
          </a:bodyPr>
          <a:lstStyle/>
          <a:p>
            <a:pPr>
              <a:lnSpc>
                <a:spcPct val="119000"/>
              </a:lnSpc>
              <a:spcAft>
                <a:spcPts val="600"/>
              </a:spcAft>
            </a:pPr>
            <a:r>
              <a:rPr lang="en-US" sz="2400" b="1" kern="1400" dirty="0">
                <a:solidFill>
                  <a:schemeClr val="bg1"/>
                </a:solidFill>
                <a:latin typeface="Arial" panose="020B0604020202020204" pitchFamily="34" charset="0"/>
                <a:cs typeface="Arial" panose="020B0604020202020204" pitchFamily="34" charset="0"/>
              </a:rPr>
              <a:t>An instructor is creating an Open Educational Resource on architecture and wants to include a photo of a Frank Lloyd Wright (d.1959) building he found on a blog. The blogger has not identified who took the picture, or where it came from and attempts to make contact with them have resulted in no response.</a:t>
            </a:r>
          </a:p>
          <a:p>
            <a:pPr>
              <a:lnSpc>
                <a:spcPct val="119000"/>
              </a:lnSpc>
              <a:spcAft>
                <a:spcPts val="600"/>
              </a:spcAft>
            </a:pPr>
            <a:r>
              <a:rPr lang="en-US" sz="1200" b="1" kern="1400" dirty="0">
                <a:solidFill>
                  <a:schemeClr val="bg1"/>
                </a:solidFill>
                <a:latin typeface="Arial" panose="020B0604020202020204" pitchFamily="34" charset="0"/>
                <a:cs typeface="Arial" panose="020B0604020202020204" pitchFamily="34" charset="0"/>
              </a:rPr>
              <a:t>Adapted from “The Copyright Card Game” © Chris Morrison 2015 CC-BY-NC-SA 4.0</a:t>
            </a:r>
          </a:p>
          <a:p>
            <a:pPr>
              <a:lnSpc>
                <a:spcPct val="119000"/>
              </a:lnSpc>
              <a:spcAft>
                <a:spcPts val="600"/>
              </a:spcAft>
            </a:pPr>
            <a:r>
              <a:rPr lang="en-US" sz="1200" b="1" kern="1400" dirty="0">
                <a:solidFill>
                  <a:schemeClr val="bg1"/>
                </a:solidFill>
                <a:latin typeface="Arial" panose="020B0604020202020204" pitchFamily="34" charset="0"/>
                <a:cs typeface="Arial" panose="020B0604020202020204" pitchFamily="34" charset="0"/>
              </a:rPr>
              <a:t> </a:t>
            </a:r>
            <a:endParaRPr lang="en-US" sz="1200" b="1" kern="140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7188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1881"/>
            <a:ext cx="12192000" cy="1200329"/>
          </a:xfrm>
          <a:prstGeom prst="rect">
            <a:avLst/>
          </a:prstGeom>
          <a:noFill/>
        </p:spPr>
        <p:txBody>
          <a:bodyPr wrap="square" rtlCol="0">
            <a:spAutoFit/>
          </a:bodyPr>
          <a:lstStyle/>
          <a:p>
            <a:pPr algn="ctr"/>
            <a:r>
              <a:rPr lang="en-US" sz="7200" dirty="0" smtClean="0">
                <a:solidFill>
                  <a:schemeClr val="accent1">
                    <a:lumMod val="60000"/>
                    <a:lumOff val="40000"/>
                  </a:schemeClr>
                </a:solidFill>
                <a:latin typeface="Arial Black" panose="020B0A04020102020204" pitchFamily="34" charset="0"/>
              </a:rPr>
              <a:t>Scenario 2</a:t>
            </a:r>
            <a:endParaRPr lang="en-US" sz="7200" dirty="0">
              <a:solidFill>
                <a:schemeClr val="accent1">
                  <a:lumMod val="60000"/>
                  <a:lumOff val="40000"/>
                </a:schemeClr>
              </a:solidFill>
              <a:latin typeface="Arial Black" panose="020B0A04020102020204" pitchFamily="34" charset="0"/>
            </a:endParaRPr>
          </a:p>
        </p:txBody>
      </p:sp>
      <p:sp>
        <p:nvSpPr>
          <p:cNvPr id="3" name="Rectangle 2"/>
          <p:cNvSpPr/>
          <p:nvPr/>
        </p:nvSpPr>
        <p:spPr>
          <a:xfrm>
            <a:off x="676894" y="2097225"/>
            <a:ext cx="10545288" cy="3762056"/>
          </a:xfrm>
          <a:prstGeom prst="rect">
            <a:avLst/>
          </a:prstGeom>
        </p:spPr>
        <p:txBody>
          <a:bodyPr wrap="square">
            <a:spAutoFit/>
          </a:bodyPr>
          <a:lstStyle/>
          <a:p>
            <a:pPr>
              <a:lnSpc>
                <a:spcPct val="119000"/>
              </a:lnSpc>
              <a:spcAft>
                <a:spcPts val="600"/>
              </a:spcAft>
            </a:pPr>
            <a:r>
              <a:rPr lang="en-US" sz="2400" b="1" dirty="0">
                <a:solidFill>
                  <a:schemeClr val="bg1"/>
                </a:solidFill>
                <a:latin typeface="Arial" panose="020B0604020202020204" pitchFamily="34" charset="0"/>
                <a:cs typeface="Arial" panose="020B0604020202020204" pitchFamily="34" charset="0"/>
              </a:rPr>
              <a:t>An instructor wants to reproduce an extract of approximately 10% of an unpublished letter written by a famous literary figure in 1953. She wants to put it on e-reserve, to accompany a philosophy course and the extract has been chosen because it reinforces a key point about the literary figure’s views on art and technology. The instructor wants to include the extract in a PowerPoint presentation and upload the PowerPoint slides, including the extract, to </a:t>
            </a:r>
            <a:r>
              <a:rPr lang="en-US" sz="2400" b="1" dirty="0" smtClean="0">
                <a:solidFill>
                  <a:schemeClr val="bg1"/>
                </a:solidFill>
                <a:latin typeface="Arial" panose="020B0604020202020204" pitchFamily="34" charset="0"/>
                <a:cs typeface="Arial" panose="020B0604020202020204" pitchFamily="34" charset="0"/>
              </a:rPr>
              <a:t>Blackboard</a:t>
            </a:r>
            <a:r>
              <a:rPr lang="en-US" sz="2400" b="1" kern="1400" dirty="0" smtClean="0">
                <a:solidFill>
                  <a:schemeClr val="bg1"/>
                </a:solidFill>
                <a:latin typeface="Arial" panose="020B0604020202020204" pitchFamily="34" charset="0"/>
                <a:cs typeface="Arial" panose="020B0604020202020204" pitchFamily="34" charset="0"/>
              </a:rPr>
              <a:t>.</a:t>
            </a:r>
            <a:endParaRPr lang="en-US" sz="2400" b="1" kern="1400" dirty="0">
              <a:solidFill>
                <a:schemeClr val="bg1"/>
              </a:solidFill>
              <a:latin typeface="Arial" panose="020B0604020202020204" pitchFamily="34" charset="0"/>
              <a:cs typeface="Arial" panose="020B0604020202020204" pitchFamily="34" charset="0"/>
            </a:endParaRPr>
          </a:p>
          <a:p>
            <a:pPr>
              <a:lnSpc>
                <a:spcPct val="119000"/>
              </a:lnSpc>
              <a:spcAft>
                <a:spcPts val="600"/>
              </a:spcAft>
            </a:pPr>
            <a:r>
              <a:rPr lang="en-US" sz="1200" b="1" kern="1400" dirty="0">
                <a:solidFill>
                  <a:schemeClr val="bg1"/>
                </a:solidFill>
                <a:latin typeface="Arial" panose="020B0604020202020204" pitchFamily="34" charset="0"/>
                <a:cs typeface="Arial" panose="020B0604020202020204" pitchFamily="34" charset="0"/>
              </a:rPr>
              <a:t>Adapted from “The Copyright Card Game” © Chris Morrison 2015 CC-BY-NC-SA 4.0</a:t>
            </a:r>
          </a:p>
          <a:p>
            <a:pPr>
              <a:lnSpc>
                <a:spcPct val="119000"/>
              </a:lnSpc>
              <a:spcAft>
                <a:spcPts val="600"/>
              </a:spcAft>
            </a:pPr>
            <a:r>
              <a:rPr lang="en-US" sz="1200" b="1" kern="1400" dirty="0">
                <a:solidFill>
                  <a:schemeClr val="bg1"/>
                </a:solidFill>
                <a:latin typeface="Arial" panose="020B0604020202020204" pitchFamily="34" charset="0"/>
                <a:cs typeface="Arial" panose="020B0604020202020204" pitchFamily="34" charset="0"/>
              </a:rPr>
              <a:t> </a:t>
            </a:r>
            <a:endParaRPr lang="en-US" sz="1200" b="1" kern="140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726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1881"/>
            <a:ext cx="12192000" cy="1200329"/>
          </a:xfrm>
          <a:prstGeom prst="rect">
            <a:avLst/>
          </a:prstGeom>
          <a:noFill/>
        </p:spPr>
        <p:txBody>
          <a:bodyPr wrap="square" rtlCol="0">
            <a:spAutoFit/>
          </a:bodyPr>
          <a:lstStyle/>
          <a:p>
            <a:pPr algn="ctr"/>
            <a:r>
              <a:rPr lang="en-US" sz="7200" dirty="0" smtClean="0">
                <a:solidFill>
                  <a:schemeClr val="accent1">
                    <a:lumMod val="60000"/>
                    <a:lumOff val="40000"/>
                  </a:schemeClr>
                </a:solidFill>
                <a:latin typeface="Arial Black" panose="020B0A04020102020204" pitchFamily="34" charset="0"/>
              </a:rPr>
              <a:t>Scenario 3</a:t>
            </a:r>
            <a:endParaRPr lang="en-US" sz="7200" dirty="0">
              <a:solidFill>
                <a:schemeClr val="accent1">
                  <a:lumMod val="60000"/>
                  <a:lumOff val="40000"/>
                </a:schemeClr>
              </a:solidFill>
              <a:latin typeface="Arial Black" panose="020B0A04020102020204" pitchFamily="34" charset="0"/>
            </a:endParaRPr>
          </a:p>
        </p:txBody>
      </p:sp>
      <p:sp>
        <p:nvSpPr>
          <p:cNvPr id="3" name="Rectangle 2"/>
          <p:cNvSpPr/>
          <p:nvPr/>
        </p:nvSpPr>
        <p:spPr>
          <a:xfrm>
            <a:off x="676894" y="2097225"/>
            <a:ext cx="10545288" cy="4502130"/>
          </a:xfrm>
          <a:prstGeom prst="rect">
            <a:avLst/>
          </a:prstGeom>
        </p:spPr>
        <p:txBody>
          <a:bodyPr wrap="square">
            <a:spAutoFit/>
          </a:bodyPr>
          <a:lstStyle/>
          <a:p>
            <a:pPr>
              <a:lnSpc>
                <a:spcPct val="119000"/>
              </a:lnSpc>
              <a:spcAft>
                <a:spcPts val="600"/>
              </a:spcAft>
            </a:pPr>
            <a:r>
              <a:rPr lang="en-US" sz="2000" b="1" dirty="0">
                <a:solidFill>
                  <a:schemeClr val="bg1"/>
                </a:solidFill>
                <a:latin typeface="Arial" panose="020B0604020202020204" pitchFamily="34" charset="0"/>
                <a:cs typeface="Arial" panose="020B0604020202020204" pitchFamily="34" charset="0"/>
              </a:rPr>
              <a:t>An instructor in a university teaching students economics is exploring the causes of the financial crisis.</a:t>
            </a:r>
          </a:p>
          <a:p>
            <a:pPr>
              <a:lnSpc>
                <a:spcPct val="119000"/>
              </a:lnSpc>
              <a:spcAft>
                <a:spcPts val="600"/>
              </a:spcAft>
            </a:pPr>
            <a:r>
              <a:rPr lang="en-US" sz="2000" b="1" dirty="0">
                <a:solidFill>
                  <a:schemeClr val="bg1"/>
                </a:solidFill>
                <a:latin typeface="Arial" panose="020B0604020202020204" pitchFamily="34" charset="0"/>
                <a:cs typeface="Arial" panose="020B0604020202020204" pitchFamily="34" charset="0"/>
              </a:rPr>
              <a:t>a) She finds some charts and a useful infographic produced by the World Bank on their website. The charts have a Creative Commons Attribution license. She wishes to include these in her PowerPoint slides that she will use in the lecture to explore some of the possible causes of the crisis and the impact it had in specific countries.</a:t>
            </a:r>
          </a:p>
          <a:p>
            <a:pPr>
              <a:lnSpc>
                <a:spcPct val="119000"/>
              </a:lnSpc>
              <a:spcAft>
                <a:spcPts val="600"/>
              </a:spcAft>
            </a:pPr>
            <a:r>
              <a:rPr lang="en-US" sz="2000" b="1" dirty="0">
                <a:solidFill>
                  <a:schemeClr val="bg1"/>
                </a:solidFill>
                <a:latin typeface="Arial" panose="020B0604020202020204" pitchFamily="34" charset="0"/>
                <a:cs typeface="Arial" panose="020B0604020202020204" pitchFamily="34" charset="0"/>
              </a:rPr>
              <a:t>b) She usually uploads slides to the university’s Blackboard to make them available to students on the course after the event. She would like to do this, as well as recording the lecture via the institutional recording service so it will be available to students for revision and studying </a:t>
            </a:r>
            <a:r>
              <a:rPr lang="en-US" sz="2000" b="1" dirty="0" smtClean="0">
                <a:solidFill>
                  <a:schemeClr val="bg1"/>
                </a:solidFill>
                <a:latin typeface="Arial" panose="020B0604020202020204" pitchFamily="34" charset="0"/>
                <a:cs typeface="Arial" panose="020B0604020202020204" pitchFamily="34" charset="0"/>
              </a:rPr>
              <a:t>purposes</a:t>
            </a:r>
            <a:r>
              <a:rPr lang="en-US" sz="2000" b="1" kern="1400" dirty="0" smtClean="0">
                <a:solidFill>
                  <a:schemeClr val="bg1"/>
                </a:solidFill>
                <a:latin typeface="Arial" panose="020B0604020202020204" pitchFamily="34" charset="0"/>
                <a:cs typeface="Arial" panose="020B0604020202020204" pitchFamily="34" charset="0"/>
              </a:rPr>
              <a:t>.</a:t>
            </a:r>
            <a:endParaRPr lang="en-US" sz="2000" b="1" kern="1400" dirty="0">
              <a:solidFill>
                <a:schemeClr val="bg1"/>
              </a:solidFill>
              <a:latin typeface="Arial" panose="020B0604020202020204" pitchFamily="34" charset="0"/>
              <a:cs typeface="Arial" panose="020B0604020202020204" pitchFamily="34" charset="0"/>
            </a:endParaRPr>
          </a:p>
          <a:p>
            <a:pPr>
              <a:lnSpc>
                <a:spcPct val="119000"/>
              </a:lnSpc>
              <a:spcAft>
                <a:spcPts val="600"/>
              </a:spcAft>
            </a:pPr>
            <a:r>
              <a:rPr lang="en-US" sz="1200" b="1" kern="1400" dirty="0">
                <a:solidFill>
                  <a:schemeClr val="bg1"/>
                </a:solidFill>
                <a:latin typeface="Arial" panose="020B0604020202020204" pitchFamily="34" charset="0"/>
                <a:cs typeface="Arial" panose="020B0604020202020204" pitchFamily="34" charset="0"/>
              </a:rPr>
              <a:t>Adapted from “The Copyright Card Game” © Chris Morrison 2015 CC-BY-NC-SA 4.0</a:t>
            </a:r>
          </a:p>
          <a:p>
            <a:pPr>
              <a:lnSpc>
                <a:spcPct val="119000"/>
              </a:lnSpc>
              <a:spcAft>
                <a:spcPts val="600"/>
              </a:spcAft>
            </a:pPr>
            <a:r>
              <a:rPr lang="en-US" sz="1200" b="1" kern="1400" dirty="0">
                <a:solidFill>
                  <a:schemeClr val="bg1"/>
                </a:solidFill>
                <a:latin typeface="Arial" panose="020B0604020202020204" pitchFamily="34" charset="0"/>
                <a:cs typeface="Arial" panose="020B0604020202020204" pitchFamily="34" charset="0"/>
              </a:rPr>
              <a:t> </a:t>
            </a:r>
            <a:endParaRPr lang="en-US" sz="1200" b="1" kern="140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3034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1881"/>
            <a:ext cx="12192000" cy="1200329"/>
          </a:xfrm>
          <a:prstGeom prst="rect">
            <a:avLst/>
          </a:prstGeom>
          <a:noFill/>
        </p:spPr>
        <p:txBody>
          <a:bodyPr wrap="square" rtlCol="0">
            <a:spAutoFit/>
          </a:bodyPr>
          <a:lstStyle/>
          <a:p>
            <a:pPr algn="ctr"/>
            <a:r>
              <a:rPr lang="en-US" sz="7200" dirty="0" smtClean="0">
                <a:solidFill>
                  <a:schemeClr val="accent1">
                    <a:lumMod val="60000"/>
                    <a:lumOff val="40000"/>
                  </a:schemeClr>
                </a:solidFill>
                <a:latin typeface="Arial Black" panose="020B0A04020102020204" pitchFamily="34" charset="0"/>
              </a:rPr>
              <a:t>Scenario 4</a:t>
            </a:r>
            <a:endParaRPr lang="en-US" sz="7200" dirty="0">
              <a:solidFill>
                <a:schemeClr val="accent1">
                  <a:lumMod val="60000"/>
                  <a:lumOff val="40000"/>
                </a:schemeClr>
              </a:solidFill>
              <a:latin typeface="Arial Black" panose="020B0A04020102020204" pitchFamily="34" charset="0"/>
            </a:endParaRPr>
          </a:p>
        </p:txBody>
      </p:sp>
      <p:sp>
        <p:nvSpPr>
          <p:cNvPr id="3" name="Rectangle 2"/>
          <p:cNvSpPr/>
          <p:nvPr/>
        </p:nvSpPr>
        <p:spPr>
          <a:xfrm>
            <a:off x="676894" y="2097225"/>
            <a:ext cx="10545288" cy="2883097"/>
          </a:xfrm>
          <a:prstGeom prst="rect">
            <a:avLst/>
          </a:prstGeom>
        </p:spPr>
        <p:txBody>
          <a:bodyPr wrap="square">
            <a:spAutoFit/>
          </a:bodyPr>
          <a:lstStyle/>
          <a:p>
            <a:pPr>
              <a:lnSpc>
                <a:spcPct val="119000"/>
              </a:lnSpc>
              <a:spcAft>
                <a:spcPts val="600"/>
              </a:spcAft>
            </a:pPr>
            <a:r>
              <a:rPr lang="en-US" sz="2400" b="1" dirty="0">
                <a:solidFill>
                  <a:schemeClr val="bg1"/>
                </a:solidFill>
                <a:latin typeface="Arial" panose="020B0604020202020204" pitchFamily="34" charset="0"/>
                <a:cs typeface="Arial" panose="020B0604020202020204" pitchFamily="34" charset="0"/>
              </a:rPr>
              <a:t>A researcher wants a copy of a photograph from a defunct newspaper in a library collection. The title ceased publication before the Second World War and it is unclear who now holds the copyright in it. The edition featuring the required photograph is from 1911 and there is no indication in the publication of who the photographer </a:t>
            </a:r>
            <a:r>
              <a:rPr lang="en-US" sz="2400" b="1" dirty="0" smtClean="0">
                <a:solidFill>
                  <a:schemeClr val="bg1"/>
                </a:solidFill>
                <a:latin typeface="Arial" panose="020B0604020202020204" pitchFamily="34" charset="0"/>
                <a:cs typeface="Arial" panose="020B0604020202020204" pitchFamily="34" charset="0"/>
              </a:rPr>
              <a:t>was</a:t>
            </a:r>
            <a:r>
              <a:rPr lang="en-US" sz="2400" b="1" kern="1400" dirty="0" smtClean="0">
                <a:solidFill>
                  <a:schemeClr val="bg1"/>
                </a:solidFill>
                <a:latin typeface="Arial" panose="020B0604020202020204" pitchFamily="34" charset="0"/>
                <a:cs typeface="Arial" panose="020B0604020202020204" pitchFamily="34" charset="0"/>
              </a:rPr>
              <a:t>.</a:t>
            </a:r>
            <a:endParaRPr lang="en-US" sz="2400" b="1" kern="1400" dirty="0">
              <a:solidFill>
                <a:schemeClr val="bg1"/>
              </a:solidFill>
              <a:latin typeface="Arial" panose="020B0604020202020204" pitchFamily="34" charset="0"/>
              <a:cs typeface="Arial" panose="020B0604020202020204" pitchFamily="34" charset="0"/>
            </a:endParaRPr>
          </a:p>
          <a:p>
            <a:pPr>
              <a:lnSpc>
                <a:spcPct val="119000"/>
              </a:lnSpc>
              <a:spcAft>
                <a:spcPts val="600"/>
              </a:spcAft>
            </a:pPr>
            <a:r>
              <a:rPr lang="en-US" sz="1200" b="1" kern="1400" dirty="0">
                <a:solidFill>
                  <a:schemeClr val="bg1"/>
                </a:solidFill>
                <a:latin typeface="Arial" panose="020B0604020202020204" pitchFamily="34" charset="0"/>
                <a:cs typeface="Arial" panose="020B0604020202020204" pitchFamily="34" charset="0"/>
              </a:rPr>
              <a:t>Adapted from “The Copyright Card Game” © Chris Morrison 2015 CC-BY-NC-SA 4.0</a:t>
            </a:r>
          </a:p>
          <a:p>
            <a:pPr>
              <a:lnSpc>
                <a:spcPct val="119000"/>
              </a:lnSpc>
              <a:spcAft>
                <a:spcPts val="600"/>
              </a:spcAft>
            </a:pPr>
            <a:r>
              <a:rPr lang="en-US" sz="1200" b="1" kern="1400" dirty="0">
                <a:solidFill>
                  <a:schemeClr val="bg1"/>
                </a:solidFill>
                <a:latin typeface="Arial" panose="020B0604020202020204" pitchFamily="34" charset="0"/>
                <a:cs typeface="Arial" panose="020B0604020202020204" pitchFamily="34" charset="0"/>
              </a:rPr>
              <a:t> </a:t>
            </a:r>
            <a:endParaRPr lang="en-US" sz="1200" b="1" kern="140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860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1881"/>
            <a:ext cx="12192000" cy="1200329"/>
          </a:xfrm>
          <a:prstGeom prst="rect">
            <a:avLst/>
          </a:prstGeom>
          <a:noFill/>
        </p:spPr>
        <p:txBody>
          <a:bodyPr wrap="square" rtlCol="0">
            <a:spAutoFit/>
          </a:bodyPr>
          <a:lstStyle/>
          <a:p>
            <a:pPr algn="ctr"/>
            <a:r>
              <a:rPr lang="en-US" sz="7200" dirty="0" smtClean="0">
                <a:solidFill>
                  <a:schemeClr val="accent1">
                    <a:lumMod val="60000"/>
                    <a:lumOff val="40000"/>
                  </a:schemeClr>
                </a:solidFill>
                <a:latin typeface="Arial Black" panose="020B0A04020102020204" pitchFamily="34" charset="0"/>
              </a:rPr>
              <a:t>Scenario 5</a:t>
            </a:r>
            <a:endParaRPr lang="en-US" sz="7200" dirty="0">
              <a:solidFill>
                <a:schemeClr val="accent1">
                  <a:lumMod val="60000"/>
                  <a:lumOff val="40000"/>
                </a:schemeClr>
              </a:solidFill>
              <a:latin typeface="Arial Black" panose="020B0A04020102020204" pitchFamily="34" charset="0"/>
            </a:endParaRPr>
          </a:p>
        </p:txBody>
      </p:sp>
      <p:sp>
        <p:nvSpPr>
          <p:cNvPr id="3" name="Rectangle 2"/>
          <p:cNvSpPr/>
          <p:nvPr/>
        </p:nvSpPr>
        <p:spPr>
          <a:xfrm>
            <a:off x="676894" y="2097225"/>
            <a:ext cx="10545288" cy="4714496"/>
          </a:xfrm>
          <a:prstGeom prst="rect">
            <a:avLst/>
          </a:prstGeom>
        </p:spPr>
        <p:txBody>
          <a:bodyPr wrap="square">
            <a:spAutoFit/>
          </a:bodyPr>
          <a:lstStyle/>
          <a:p>
            <a:pPr>
              <a:lnSpc>
                <a:spcPct val="119000"/>
              </a:lnSpc>
              <a:spcAft>
                <a:spcPts val="600"/>
              </a:spcAft>
            </a:pPr>
            <a:r>
              <a:rPr lang="en-US" sz="2000" b="1" dirty="0">
                <a:solidFill>
                  <a:schemeClr val="bg1"/>
                </a:solidFill>
                <a:latin typeface="Arial" panose="020B0604020202020204" pitchFamily="34" charset="0"/>
                <a:cs typeface="Arial" panose="020B0604020202020204" pitchFamily="34" charset="0"/>
              </a:rPr>
              <a:t>A History student is writing a paper about the architecture of Johnstown's neighborhoods. Some of the buildings he is writing about have been demolished or renovated, so he must rely on photographs to know how they looked in the past. He anticipates finding such photographs in a variety of locations: in historical photograph collections on museum and library websites, in digitized or microfilmed historical newspapers, and in physical format in various local archives. Some of these photographs are of the buildings only; others are photographs of people and events that happen to have the demolished buildings in the background. He would like to keep a digital copy of each photograph he finds, so that he can refer to it later. He would also like to include copies of some of the photographs in the paper. He plans to present your research in at </a:t>
            </a:r>
            <a:r>
              <a:rPr lang="en-US" sz="2000" b="1" dirty="0" smtClean="0">
                <a:solidFill>
                  <a:schemeClr val="bg1"/>
                </a:solidFill>
                <a:latin typeface="Arial" panose="020B0604020202020204" pitchFamily="34" charset="0"/>
                <a:cs typeface="Arial" panose="020B0604020202020204" pitchFamily="34" charset="0"/>
              </a:rPr>
              <a:t>SPACE</a:t>
            </a:r>
            <a:r>
              <a:rPr lang="en-US" sz="2000" b="1" kern="1400" dirty="0" smtClean="0">
                <a:solidFill>
                  <a:schemeClr val="bg1"/>
                </a:solidFill>
                <a:latin typeface="Arial" panose="020B0604020202020204" pitchFamily="34" charset="0"/>
                <a:cs typeface="Arial" panose="020B0604020202020204" pitchFamily="34" charset="0"/>
              </a:rPr>
              <a:t>.</a:t>
            </a:r>
            <a:endParaRPr lang="en-US" sz="2000" b="1" kern="1400" dirty="0">
              <a:solidFill>
                <a:schemeClr val="bg1"/>
              </a:solidFill>
              <a:latin typeface="Arial" panose="020B0604020202020204" pitchFamily="34" charset="0"/>
              <a:cs typeface="Arial" panose="020B0604020202020204" pitchFamily="34" charset="0"/>
            </a:endParaRPr>
          </a:p>
          <a:p>
            <a:pPr>
              <a:lnSpc>
                <a:spcPct val="119000"/>
              </a:lnSpc>
              <a:spcAft>
                <a:spcPts val="600"/>
              </a:spcAft>
            </a:pPr>
            <a:r>
              <a:rPr lang="en-US" sz="1200" b="1" kern="1400" dirty="0">
                <a:solidFill>
                  <a:schemeClr val="bg1"/>
                </a:solidFill>
                <a:latin typeface="Arial" panose="020B0604020202020204" pitchFamily="34" charset="0"/>
                <a:cs typeface="Arial" panose="020B0604020202020204" pitchFamily="34" charset="0"/>
              </a:rPr>
              <a:t>Adapted from “The Copyright Card Game” © Chris Morrison 2015 CC-BY-NC-SA 4.0</a:t>
            </a:r>
          </a:p>
          <a:p>
            <a:pPr>
              <a:lnSpc>
                <a:spcPct val="119000"/>
              </a:lnSpc>
              <a:spcAft>
                <a:spcPts val="600"/>
              </a:spcAft>
            </a:pPr>
            <a:r>
              <a:rPr lang="en-US" sz="1200" b="1" kern="1400" dirty="0">
                <a:solidFill>
                  <a:schemeClr val="bg1"/>
                </a:solidFill>
                <a:latin typeface="Arial" panose="020B0604020202020204" pitchFamily="34" charset="0"/>
                <a:cs typeface="Arial" panose="020B0604020202020204" pitchFamily="34" charset="0"/>
              </a:rPr>
              <a:t> </a:t>
            </a:r>
            <a:endParaRPr lang="en-US" sz="1200" b="1" kern="140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612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clipartfest.com/59eec62df6787600e783e0c2e7cee43a_-pirate-copyright-clipart-copyright-symbol_900-900.png"/>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l="6962" t="7628" r="6624" b="7173"/>
          <a:stretch/>
        </p:blipFill>
        <p:spPr bwMode="auto">
          <a:xfrm>
            <a:off x="2546431" y="231185"/>
            <a:ext cx="6562845" cy="647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478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882201956"/>
              </p:ext>
            </p:extLst>
          </p:nvPr>
        </p:nvGraphicFramePr>
        <p:xfrm>
          <a:off x="8461" y="0"/>
          <a:ext cx="12183539" cy="6858000"/>
        </p:xfrm>
        <a:graphic>
          <a:graphicData uri="http://schemas.openxmlformats.org/presentationml/2006/ole">
            <mc:AlternateContent xmlns:mc="http://schemas.openxmlformats.org/markup-compatibility/2006">
              <mc:Choice xmlns:v="urn:schemas-microsoft-com:vml" Requires="v">
                <p:oleObj spid="_x0000_s1033" name="Image" r:id="rId4" imgW="16253640" imgH="9155520" progId="Photoshop.Image.12">
                  <p:embed/>
                </p:oleObj>
              </mc:Choice>
              <mc:Fallback>
                <p:oleObj name="Image" r:id="rId4" imgW="16253640" imgH="9155520" progId="Photoshop.Image.12">
                  <p:embed/>
                  <p:pic>
                    <p:nvPicPr>
                      <p:cNvPr id="0" name=""/>
                      <p:cNvPicPr/>
                      <p:nvPr/>
                    </p:nvPicPr>
                    <p:blipFill>
                      <a:blip r:embed="rId5"/>
                      <a:stretch>
                        <a:fillRect/>
                      </a:stretch>
                    </p:blipFill>
                    <p:spPr>
                      <a:xfrm>
                        <a:off x="8461" y="0"/>
                        <a:ext cx="12183539" cy="6858000"/>
                      </a:xfrm>
                      <a:prstGeom prst="rect">
                        <a:avLst/>
                      </a:prstGeom>
                    </p:spPr>
                  </p:pic>
                </p:oleObj>
              </mc:Fallback>
            </mc:AlternateContent>
          </a:graphicData>
        </a:graphic>
      </p:graphicFrame>
    </p:spTree>
    <p:extLst>
      <p:ext uri="{BB962C8B-B14F-4D97-AF65-F5344CB8AC3E}">
        <p14:creationId xmlns:p14="http://schemas.microsoft.com/office/powerpoint/2010/main" val="3015687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4126" t="25779" r="34293" b="37775"/>
          <a:stretch/>
        </p:blipFill>
        <p:spPr>
          <a:xfrm>
            <a:off x="4637590" y="1041721"/>
            <a:ext cx="2916821" cy="4201610"/>
          </a:xfrm>
          <a:prstGeom prst="rect">
            <a:avLst/>
          </a:prstGeom>
        </p:spPr>
      </p:pic>
    </p:spTree>
    <p:extLst>
      <p:ext uri="{BB962C8B-B14F-4D97-AF65-F5344CB8AC3E}">
        <p14:creationId xmlns:p14="http://schemas.microsoft.com/office/powerpoint/2010/main" val="3248788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9884" y="58847"/>
            <a:ext cx="11592232" cy="6740307"/>
          </a:xfrm>
          <a:prstGeom prst="rect">
            <a:avLst/>
          </a:prstGeom>
        </p:spPr>
        <p:txBody>
          <a:bodyPr wrap="square">
            <a:spAutoFit/>
          </a:bodyPr>
          <a:lstStyle/>
          <a:p>
            <a:pPr algn="ctr"/>
            <a:r>
              <a:rPr lang="en-US" sz="14400" dirty="0" smtClean="0">
                <a:solidFill>
                  <a:schemeClr val="bg1"/>
                </a:solidFill>
                <a:latin typeface="Edwardian Script ITC" panose="030303020407070D0804" pitchFamily="66" charset="0"/>
              </a:rPr>
              <a:t>To promote the </a:t>
            </a:r>
            <a:br>
              <a:rPr lang="en-US" sz="14400" dirty="0" smtClean="0">
                <a:solidFill>
                  <a:schemeClr val="bg1"/>
                </a:solidFill>
                <a:latin typeface="Edwardian Script ITC" panose="030303020407070D0804" pitchFamily="66" charset="0"/>
              </a:rPr>
            </a:br>
            <a:r>
              <a:rPr lang="en-US" sz="14400" dirty="0" smtClean="0">
                <a:solidFill>
                  <a:schemeClr val="bg1"/>
                </a:solidFill>
                <a:latin typeface="Edwardian Script ITC" panose="030303020407070D0804" pitchFamily="66" charset="0"/>
              </a:rPr>
              <a:t>Progress of Science </a:t>
            </a:r>
            <a:br>
              <a:rPr lang="en-US" sz="14400" dirty="0" smtClean="0">
                <a:solidFill>
                  <a:schemeClr val="bg1"/>
                </a:solidFill>
                <a:latin typeface="Edwardian Script ITC" panose="030303020407070D0804" pitchFamily="66" charset="0"/>
              </a:rPr>
            </a:br>
            <a:r>
              <a:rPr lang="en-US" sz="14400" dirty="0" smtClean="0">
                <a:solidFill>
                  <a:schemeClr val="bg1"/>
                </a:solidFill>
                <a:latin typeface="Edwardian Script ITC" panose="030303020407070D0804" pitchFamily="66" charset="0"/>
              </a:rPr>
              <a:t>and useful Arts, </a:t>
            </a:r>
            <a:endParaRPr lang="en-US" sz="14400" dirty="0">
              <a:solidFill>
                <a:schemeClr val="bg1"/>
              </a:solidFill>
              <a:latin typeface="Edwardian Script ITC" panose="030303020407070D0804" pitchFamily="66" charset="0"/>
            </a:endParaRPr>
          </a:p>
        </p:txBody>
      </p:sp>
    </p:spTree>
    <p:extLst>
      <p:ext uri="{BB962C8B-B14F-4D97-AF65-F5344CB8AC3E}">
        <p14:creationId xmlns:p14="http://schemas.microsoft.com/office/powerpoint/2010/main" val="1736001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25"/>
            <a:ext cx="12272018" cy="6813575"/>
          </a:xfrm>
          <a:prstGeom prst="rect">
            <a:avLst/>
          </a:prstGeom>
        </p:spPr>
      </p:pic>
    </p:spTree>
    <p:extLst>
      <p:ext uri="{BB962C8B-B14F-4D97-AF65-F5344CB8AC3E}">
        <p14:creationId xmlns:p14="http://schemas.microsoft.com/office/powerpoint/2010/main" val="1105649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762"/>
            <a:ext cx="12200481" cy="6853238"/>
          </a:xfrm>
          <a:prstGeom prst="rect">
            <a:avLst/>
          </a:prstGeom>
        </p:spPr>
      </p:pic>
    </p:spTree>
    <p:extLst>
      <p:ext uri="{BB962C8B-B14F-4D97-AF65-F5344CB8AC3E}">
        <p14:creationId xmlns:p14="http://schemas.microsoft.com/office/powerpoint/2010/main" val="28930277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762"/>
            <a:ext cx="12200481" cy="6853238"/>
          </a:xfrm>
          <a:prstGeom prst="rect">
            <a:avLst/>
          </a:prstGeom>
        </p:spPr>
      </p:pic>
    </p:spTree>
    <p:extLst>
      <p:ext uri="{BB962C8B-B14F-4D97-AF65-F5344CB8AC3E}">
        <p14:creationId xmlns:p14="http://schemas.microsoft.com/office/powerpoint/2010/main" val="3361521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762"/>
            <a:ext cx="12200481" cy="6853238"/>
          </a:xfrm>
          <a:prstGeom prst="rect">
            <a:avLst/>
          </a:prstGeom>
        </p:spPr>
      </p:pic>
    </p:spTree>
    <p:extLst>
      <p:ext uri="{BB962C8B-B14F-4D97-AF65-F5344CB8AC3E}">
        <p14:creationId xmlns:p14="http://schemas.microsoft.com/office/powerpoint/2010/main" val="319128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792</Words>
  <Application>Microsoft Office PowerPoint</Application>
  <PresentationFormat>Custom</PresentationFormat>
  <Paragraphs>80</Paragraphs>
  <Slides>16</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Library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reviewer1</dc:creator>
  <cp:lastModifiedBy>bmaxim</cp:lastModifiedBy>
  <cp:revision>23</cp:revision>
  <cp:lastPrinted>2017-08-30T23:41:01Z</cp:lastPrinted>
  <dcterms:created xsi:type="dcterms:W3CDTF">2017-02-14T14:43:25Z</dcterms:created>
  <dcterms:modified xsi:type="dcterms:W3CDTF">2017-08-30T23:41:40Z</dcterms:modified>
</cp:coreProperties>
</file>