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2"/>
  </p:notesMasterIdLst>
  <p:handoutMasterIdLst>
    <p:handoutMasterId r:id="rId43"/>
  </p:handoutMasterIdLst>
  <p:sldIdLst>
    <p:sldId id="257" r:id="rId2"/>
    <p:sldId id="315" r:id="rId3"/>
    <p:sldId id="305" r:id="rId4"/>
    <p:sldId id="306" r:id="rId5"/>
    <p:sldId id="307" r:id="rId6"/>
    <p:sldId id="308" r:id="rId7"/>
    <p:sldId id="309" r:id="rId8"/>
    <p:sldId id="310" r:id="rId9"/>
    <p:sldId id="311" r:id="rId10"/>
    <p:sldId id="259" r:id="rId11"/>
    <p:sldId id="260" r:id="rId12"/>
    <p:sldId id="304" r:id="rId13"/>
    <p:sldId id="268" r:id="rId14"/>
    <p:sldId id="290" r:id="rId15"/>
    <p:sldId id="291" r:id="rId16"/>
    <p:sldId id="292" r:id="rId17"/>
    <p:sldId id="293" r:id="rId18"/>
    <p:sldId id="294" r:id="rId19"/>
    <p:sldId id="295" r:id="rId20"/>
    <p:sldId id="296" r:id="rId21"/>
    <p:sldId id="297" r:id="rId22"/>
    <p:sldId id="298" r:id="rId23"/>
    <p:sldId id="299" r:id="rId24"/>
    <p:sldId id="263" r:id="rId25"/>
    <p:sldId id="266" r:id="rId26"/>
    <p:sldId id="264" r:id="rId27"/>
    <p:sldId id="300" r:id="rId28"/>
    <p:sldId id="301" r:id="rId29"/>
    <p:sldId id="302" r:id="rId30"/>
    <p:sldId id="303" r:id="rId31"/>
    <p:sldId id="267" r:id="rId32"/>
    <p:sldId id="269" r:id="rId33"/>
    <p:sldId id="277" r:id="rId34"/>
    <p:sldId id="279" r:id="rId35"/>
    <p:sldId id="280" r:id="rId36"/>
    <p:sldId id="281" r:id="rId37"/>
    <p:sldId id="316" r:id="rId38"/>
    <p:sldId id="312" r:id="rId39"/>
    <p:sldId id="313" r:id="rId40"/>
    <p:sldId id="314" r:id="rId41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6" d="100"/>
          <a:sy n="106" d="100"/>
        </p:scale>
        <p:origin x="-175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4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D3B773-61BC-46B8-8D91-645F080F2066}" type="datetimeFigureOut">
              <a:rPr lang="en-US" smtClean="0"/>
              <a:t>6/6/2017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3E754A17-5B30-43AA-9FFD-082E8EDAAA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0897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560" y="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en-US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720" y="4415790"/>
            <a:ext cx="5140960" cy="41833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560" y="8831580"/>
            <a:ext cx="3037840" cy="464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3C2296E-366A-4B8B-88BB-D1EB825D0C2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465879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E6E7-D79C-4365-8569-4F9DCD60366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565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578FE-39F2-4751-B337-046439A35D09}" type="slidenum">
              <a:rPr lang="en-US" altLang="en-US"/>
              <a:pPr/>
              <a:t>23</a:t>
            </a:fld>
            <a:endParaRPr lang="en-US" alt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endParaRPr lang="en-US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578FE-39F2-4751-B337-046439A35D09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endParaRPr lang="en-US" altLang="en-US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E6E7-D79C-4365-8569-4F9DCD60366F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2595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E6E7-D79C-4365-8569-4F9DCD60366F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68239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E6E7-D79C-4365-8569-4F9DCD60366F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5815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5DE6E7-D79C-4365-8569-4F9DCD60366F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168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22F92-38BD-4EA4-A1D1-6673625CEF48}" type="slidenum">
              <a:rPr lang="en-US" altLang="en-US"/>
              <a:pPr/>
              <a:t>16</a:t>
            </a:fld>
            <a:endParaRPr lang="en-US" altLang="en-US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r>
              <a:rPr lang="en-US" altLang="en-US"/>
              <a:t>To explain how proxies work for estimating, let's look at an example from outside the software field.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1578FE-39F2-4751-B337-046439A35D09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602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2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r>
              <a:rPr lang="en-US" altLang="en-US"/>
              <a:t>A client might have the following requirements for their new house.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EC3C360-DC95-4B04-B961-CD9781D124A4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604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0625" y="703263"/>
            <a:ext cx="4629150" cy="3471862"/>
          </a:xfrm>
          <a:ln/>
        </p:spPr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r>
              <a:rPr lang="en-US" altLang="en-US"/>
              <a:t>The builder can use historical data to build this table showing typical room sizes.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A04171C-E39E-418C-8F54-3EF1AFD59DEC}" type="slidenum">
              <a:rPr lang="en-US" altLang="en-US"/>
              <a:pPr/>
              <a:t>19</a:t>
            </a:fld>
            <a:endParaRPr lang="en-US" altLang="en-US"/>
          </a:p>
        </p:txBody>
      </p:sp>
      <p:sp>
        <p:nvSpPr>
          <p:cNvPr id="606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6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r>
              <a:rPr lang="en-US" altLang="en-US"/>
              <a:t>We can combine the</a:t>
            </a:r>
            <a:r>
              <a:rPr lang="en-US" altLang="en-US" i="1"/>
              <a:t> </a:t>
            </a:r>
            <a:r>
              <a:rPr lang="en-US" altLang="en-US"/>
              <a:t>two sets of information to calculate the estimated area of the client's new house.</a:t>
            </a:r>
          </a:p>
          <a:p>
            <a:pPr defTabSz="967308"/>
            <a:r>
              <a:rPr lang="en-US" altLang="en-US" i="1"/>
              <a:t>Could animate this to fill in the table in stages. Start with the first 2 columns, then add the rest of each row (row 1, row 2, then the rest, with total row as final step)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A4F061-A5C8-45D2-9F18-46C4B0A2F715}" type="slidenum">
              <a:rPr lang="en-US" altLang="en-US"/>
              <a:pPr/>
              <a:t>20</a:t>
            </a:fld>
            <a:endParaRPr lang="en-US" altLang="en-US"/>
          </a:p>
        </p:txBody>
      </p:sp>
      <p:sp>
        <p:nvSpPr>
          <p:cNvPr id="7127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43113" y="654050"/>
            <a:ext cx="2708275" cy="2032000"/>
          </a:xfrm>
          <a:ln cap="flat"/>
        </p:spPr>
      </p:sp>
      <p:sp>
        <p:nvSpPr>
          <p:cNvPr id="712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219" y="2827934"/>
            <a:ext cx="5880947" cy="5913241"/>
          </a:xfrm>
          <a:noFill/>
          <a:ln/>
        </p:spPr>
        <p:txBody>
          <a:bodyPr lIns="96038" tIns="49733" rIns="96038" bIns="49733"/>
          <a:lstStyle/>
          <a:p>
            <a:pPr defTabSz="1002896"/>
            <a:r>
              <a:rPr lang="en-US" altLang="en-US"/>
              <a:t>For software development, we need to identify suitable proxies.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93197D-782C-456A-8E65-552EAB546D1B}" type="slidenum">
              <a:rPr lang="en-US" altLang="en-US"/>
              <a:pPr/>
              <a:t>21</a:t>
            </a:fld>
            <a:endParaRPr lang="en-US" altLang="en-US"/>
          </a:p>
        </p:txBody>
      </p:sp>
      <p:sp>
        <p:nvSpPr>
          <p:cNvPr id="66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006600" y="625475"/>
            <a:ext cx="2781300" cy="2085975"/>
          </a:xfrm>
          <a:ln cap="flat"/>
        </p:spPr>
      </p:sp>
      <p:sp>
        <p:nvSpPr>
          <p:cNvPr id="66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219" y="2827934"/>
            <a:ext cx="5880947" cy="5913241"/>
          </a:xfrm>
          <a:ln/>
        </p:spPr>
        <p:txBody>
          <a:bodyPr lIns="96038" tIns="49733" rIns="96038" bIns="49733"/>
          <a:lstStyle/>
          <a:p>
            <a:pPr defTabSz="1002896"/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5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F22F92-38BD-4EA4-A1D1-6673625CEF48}" type="slidenum">
              <a:rPr lang="en-US" altLang="en-US"/>
              <a:pPr/>
              <a:t>22</a:t>
            </a:fld>
            <a:endParaRPr lang="en-US" altLang="en-US"/>
          </a:p>
        </p:txBody>
      </p:sp>
      <p:sp>
        <p:nvSpPr>
          <p:cNvPr id="600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9038" y="701675"/>
            <a:ext cx="4632325" cy="3473450"/>
          </a:xfrm>
          <a:ln/>
        </p:spPr>
      </p:sp>
      <p:sp>
        <p:nvSpPr>
          <p:cNvPr id="600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414295"/>
            <a:ext cx="5140960" cy="4186051"/>
          </a:xfrm>
        </p:spPr>
        <p:txBody>
          <a:bodyPr/>
          <a:lstStyle/>
          <a:p>
            <a:pPr defTabSz="967308"/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FBAF57-9C47-43F4-8739-B4F32914E26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576346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C5168E-6D12-4FB1-BD26-06BBB3171D2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6245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B0F6D3-9EB2-42E2-BC90-3567F099BDF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928825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6475" y="890588"/>
            <a:ext cx="7421563" cy="5619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17588" y="1709738"/>
            <a:ext cx="7413625" cy="4592637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99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9FBC93-ED5E-4205-877F-A5D3C043EA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3451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A1F88F-73E8-4505-B9DF-9F18B4EEAD1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12430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99BF1-818C-4880-887F-58396D3463A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9154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27A24F-DA5A-4FD5-873F-9D6CC1BFE7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463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0E0889-397C-4ECF-A646-00D1F29041D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52677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1F5F81-8DD2-414E-91AE-C8239C8604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6000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23F64-F0F0-4015-81B4-FD57909D62B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4808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02D800-3F3F-49CC-9F44-1D510C55BA4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50732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C56874B-67B3-4B14-81C3-DAFC0A64E8B7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s.umd.umich.edu/cis/course.des/cis375/projects/fp99/main.html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://groups.umd.umich.edu/cis/course.des/cis525/js/f00/kutcher/kutcher.html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hyperlink" Target="http://groups.umd.umich.edu/cis/course.des/cis525/js/f00/gamel/cocomo.html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hyperlink" Target="http://csse.usc.edu/csse/research/COCOMOII/cocomo_main.html" TargetMode="Externa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csse.usc.edu/tools/COCOMOII.php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file:///C:\Cis375\Old%20Lectures\Image19.gif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73B999-369A-48D9-9DA2-469A5B2F9EFF}" type="slidenum">
              <a:rPr lang="en-US" altLang="en-US"/>
              <a:pPr/>
              <a:t>1</a:t>
            </a:fld>
            <a:endParaRPr lang="en-US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 altLang="en-US"/>
              <a:t>Cost Estimation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/>
              <a:t>CIS 375</a:t>
            </a:r>
          </a:p>
          <a:p>
            <a:r>
              <a:rPr lang="en-US" altLang="en-US"/>
              <a:t>Bruce R. Maxim</a:t>
            </a:r>
          </a:p>
          <a:p>
            <a:r>
              <a:rPr lang="en-US" altLang="en-US"/>
              <a:t>UM-Dearborn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9BF583-10DC-499F-BBE8-298B9E6D8F84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Expert Guessing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>
                <a:cs typeface="Arial" charset="0"/>
              </a:rPr>
              <a:t>A = The most pessimistic estimate.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>
                <a:cs typeface="Arial" charset="0"/>
              </a:rPr>
              <a:t>B = The most likely estimate.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>
                <a:cs typeface="Arial" charset="0"/>
              </a:rPr>
              <a:t>C = The most optimistic estimate.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>
                <a:cs typeface="Arial" charset="0"/>
              </a:rPr>
              <a:t>Ê = (</a:t>
            </a:r>
            <a:r>
              <a:rPr lang="en-US" altLang="en-US" u="sng">
                <a:cs typeface="Arial" charset="0"/>
              </a:rPr>
              <a:t>A + 4B + C</a:t>
            </a:r>
            <a:r>
              <a:rPr lang="en-US" altLang="en-US">
                <a:cs typeface="Arial" charset="0"/>
              </a:rPr>
              <a:t>)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>
                <a:cs typeface="Arial" charset="0"/>
              </a:rPr>
              <a:t>                6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en-US" altLang="en-US">
                <a:cs typeface="Arial" charset="0"/>
              </a:rPr>
              <a:t>(Weighted average; where Ê = estimate).</a:t>
            </a:r>
            <a:endParaRPr lang="en-US" altLang="en-US">
              <a:cs typeface="Times New Roman" pitchFamily="18" charset="0"/>
            </a:endParaRPr>
          </a:p>
          <a:p>
            <a:pPr>
              <a:buFontTx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C73B-B07E-4099-9EC2-D4E939F78810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Delphi Technique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Group of experts, make "secret" guesses.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"secret" guesses are used to compute group average.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Group average is presented to the group.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Group, once again makes "secret" guesses.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Individual guesses are again averaged.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If new average is different from previous, then goto (4).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Otherwise Ê = new average.</a:t>
            </a:r>
            <a:endParaRPr lang="en-US" alt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AC73B-B07E-4099-9EC2-D4E939F7881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Scrum Poker – Story Points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 dirty="0"/>
              <a:t>Each team member given cards with a range of values (e.g. 1, 2, 3, 5, 8, 13, 21, 40, 100, ?) 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Product owner reads Product Backlog Item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Each team member plays card face down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All cards turned over at the same time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they match – that is the value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If they do not match – high and low bidders need to explain the reasoning</a:t>
            </a:r>
          </a:p>
          <a:p>
            <a:pPr>
              <a:lnSpc>
                <a:spcPct val="90000"/>
              </a:lnSpc>
            </a:pPr>
            <a:r>
              <a:rPr lang="en-US" altLang="en-US" sz="2800" dirty="0"/>
              <a:t>Each member plays card with their new bid</a:t>
            </a:r>
          </a:p>
        </p:txBody>
      </p:sp>
    </p:spTree>
    <p:extLst>
      <p:ext uri="{BB962C8B-B14F-4D97-AF65-F5344CB8AC3E}">
        <p14:creationId xmlns:p14="http://schemas.microsoft.com/office/powerpoint/2010/main" val="3655323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E5003-059E-4F85-9602-25ACEE1D6DDB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Problems with Expert Judgement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Arial" charset="0"/>
              </a:rPr>
              <a:t>It is subjective. (consensus is difficult to achieve)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Arial" charset="0"/>
              </a:rPr>
              <a:t>Extrapolating from one project to another may be difficult.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Arial" charset="0"/>
              </a:rPr>
              <a:t>Users and project managers tend not to estimate costs very well.</a:t>
            </a:r>
            <a:endParaRPr lang="en-US" altLang="en-US">
              <a:cs typeface="Times New Roman" pitchFamily="18" charset="0"/>
            </a:endParaRPr>
          </a:p>
          <a:p>
            <a:r>
              <a:rPr lang="en-US" altLang="en-US">
                <a:cs typeface="Arial" charset="0"/>
              </a:rPr>
              <a:t>Cost matrices require periodic updates.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Process Measurement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Wherever possible quantitative process data should be collected</a:t>
            </a:r>
          </a:p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Organizations without process standards may have to be define processes before measurements can be made (since they won’t know what to measure)</a:t>
            </a:r>
          </a:p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Process measurements should be used to assess process improvements</a:t>
            </a:r>
          </a:p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Organization objectives drive process improvement, not measurements</a:t>
            </a:r>
            <a:r>
              <a:rPr lang="en-US" altLang="en-US" dirty="0"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09119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Process Measurement Classes</a:t>
            </a:r>
            <a:endParaRPr lang="en-US" alt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Time taken to complete process activities</a:t>
            </a:r>
          </a:p>
          <a:p>
            <a:pPr lvl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e.g. calendar time to complete a milestone</a:t>
            </a:r>
          </a:p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Resources required to complete processes or activities</a:t>
            </a:r>
          </a:p>
          <a:p>
            <a:pPr lvl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e.g. person months</a:t>
            </a:r>
          </a:p>
          <a:p>
            <a:r>
              <a:rPr lang="en-US" altLang="en-US" sz="2800" dirty="0">
                <a:latin typeface="Arial" pitchFamily="34" charset="0"/>
                <a:cs typeface="Arial" pitchFamily="34" charset="0"/>
              </a:rPr>
              <a:t>Number of event occurrences </a:t>
            </a:r>
          </a:p>
          <a:p>
            <a:pPr lvl="1"/>
            <a:r>
              <a:rPr lang="en-US" altLang="en-US" sz="2000" dirty="0">
                <a:latin typeface="Arial" pitchFamily="34" charset="0"/>
                <a:cs typeface="Arial" pitchFamily="34" charset="0"/>
              </a:rPr>
              <a:t>e.g. number of defects found</a:t>
            </a:r>
          </a:p>
          <a:p>
            <a:r>
              <a:rPr lang="en-US" altLang="en-US" sz="2400" dirty="0">
                <a:latin typeface="Arial" pitchFamily="34" charset="0"/>
                <a:cs typeface="Arial" pitchFamily="34" charset="0"/>
              </a:rPr>
              <a:t>Product Size</a:t>
            </a:r>
          </a:p>
          <a:p>
            <a:pPr lvl="1"/>
            <a:r>
              <a:rPr lang="en-US" altLang="en-US" sz="2400" dirty="0">
                <a:latin typeface="Arial" pitchFamily="34" charset="0"/>
                <a:cs typeface="Arial" pitchFamily="34" charset="0"/>
              </a:rPr>
              <a:t>e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.g. </a:t>
            </a:r>
            <a:r>
              <a:rPr lang="en-US" altLang="en-US" sz="2400" dirty="0">
                <a:latin typeface="Arial" pitchFamily="34" charset="0"/>
                <a:cs typeface="Arial" pitchFamily="34" charset="0"/>
              </a:rPr>
              <a:t>l</a:t>
            </a:r>
            <a:r>
              <a:rPr lang="en-US" altLang="en-US" sz="2000" dirty="0">
                <a:latin typeface="Arial" pitchFamily="34" charset="0"/>
                <a:cs typeface="Arial" pitchFamily="34" charset="0"/>
              </a:rPr>
              <a:t>ines of code (LOC)  </a:t>
            </a:r>
            <a:endParaRPr lang="en-US" altLang="en-US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954088"/>
            <a:ext cx="7421563" cy="5619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Example: Building Costs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Problem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The builder needs to know the floor area (in sq. ft.) to estimate the cost of construction.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Clients normally cannot describe their needs in square feet. 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They usually can describe the type and number of rooms they want.</a:t>
            </a: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Solution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Use rooms as a proxy for size.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Use historical (typical) data to translate from rooms to square feet.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63" y="995363"/>
            <a:ext cx="7421562" cy="561975"/>
          </a:xfrm>
        </p:spPr>
        <p:txBody>
          <a:bodyPr/>
          <a:lstStyle/>
          <a:p>
            <a:r>
              <a:rPr lang="en-US" altLang="en-US" sz="3200"/>
              <a:t>Example: Customer Requirements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Bedrooms:			1 large, 2 medium, and 1 small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Bathrooms:			1 large and 2 medium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Kitchen:			1 medium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Living room:			1 large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Dining room:			1 medium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Family room:			1 large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Utility:			1 medium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3138" name="Rectangle 2"/>
          <p:cNvSpPr>
            <a:spLocks noGrp="1" noChangeArrowheads="1"/>
          </p:cNvSpPr>
          <p:nvPr>
            <p:ph type="title"/>
          </p:nvPr>
        </p:nvSpPr>
        <p:spPr>
          <a:xfrm>
            <a:off x="973138" y="952500"/>
            <a:ext cx="7421562" cy="633413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Historical Building Data</a:t>
            </a:r>
          </a:p>
        </p:txBody>
      </p:sp>
      <p:graphicFrame>
        <p:nvGraphicFramePr>
          <p:cNvPr id="603186" name="Group 50"/>
          <p:cNvGraphicFramePr>
            <a:graphicFrameLocks noGrp="1"/>
          </p:cNvGraphicFramePr>
          <p:nvPr>
            <p:ph type="tbl" idx="1"/>
          </p:nvPr>
        </p:nvGraphicFramePr>
        <p:xfrm>
          <a:off x="1017588" y="1706563"/>
          <a:ext cx="7413625" cy="4573588"/>
        </p:xfrm>
        <a:graphic>
          <a:graphicData uri="http://schemas.openxmlformats.org/drawingml/2006/table">
            <a:tbl>
              <a:tblPr/>
              <a:tblGrid>
                <a:gridCol w="3257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98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2075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7001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74675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Small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Medium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Large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Bedrooms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Bathrooms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Kitchens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160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6991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Living rooms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Dining rooms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Family rooms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150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240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5715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25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80</a:t>
                      </a:r>
                    </a:p>
                  </a:txBody>
                  <a:tcPr anchor="ctr"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5186" name="Rectangle 2"/>
          <p:cNvSpPr>
            <a:spLocks noGrp="1" noChangeArrowheads="1"/>
          </p:cNvSpPr>
          <p:nvPr>
            <p:ph type="title"/>
          </p:nvPr>
        </p:nvSpPr>
        <p:spPr>
          <a:xfrm>
            <a:off x="965200" y="942975"/>
            <a:ext cx="7421563" cy="561975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Proxy Calculation</a:t>
            </a:r>
          </a:p>
        </p:txBody>
      </p:sp>
      <p:graphicFrame>
        <p:nvGraphicFramePr>
          <p:cNvPr id="605298" name="Group 114"/>
          <p:cNvGraphicFramePr>
            <a:graphicFrameLocks noGrp="1"/>
          </p:cNvGraphicFramePr>
          <p:nvPr>
            <p:ph type="tbl" idx="1"/>
          </p:nvPr>
        </p:nvGraphicFramePr>
        <p:xfrm>
          <a:off x="838202" y="1600199"/>
          <a:ext cx="7664449" cy="4639118"/>
        </p:xfrm>
        <a:graphic>
          <a:graphicData uri="http://schemas.openxmlformats.org/drawingml/2006/table">
            <a:tbl>
              <a:tblPr/>
              <a:tblGrid>
                <a:gridCol w="245485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78491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65277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0920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628469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4761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874114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large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951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medium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280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Bedroom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small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90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Bathroom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large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Bathroom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medium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60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120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Kitchen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medium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130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Living 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large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400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Dining 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medium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140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Family room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large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340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415663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Utility</a:t>
                      </a: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medium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 x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50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455174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Total (sq. ft.)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=</a:t>
                      </a: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1870</a:t>
                      </a: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30944-DB02-477A-B76D-F46312FB8D4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5WHH Principle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Why is the system being developed?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What will be done and When?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Who is responsible for a function?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Where are they organizationally located?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How will the job be done technically and managerially?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How much of each resource is needed?</a:t>
            </a: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1682" name="Rectangle 2"/>
          <p:cNvSpPr>
            <a:spLocks noGrp="1" noChangeArrowheads="1"/>
          </p:cNvSpPr>
          <p:nvPr>
            <p:ph type="title"/>
          </p:nvPr>
        </p:nvSpPr>
        <p:spPr>
          <a:xfrm>
            <a:off x="885825" y="903288"/>
            <a:ext cx="7421563" cy="633412"/>
          </a:xfrm>
          <a:noFill/>
          <a:ln/>
        </p:spPr>
        <p:txBody>
          <a:bodyPr lIns="115888" tIns="57150" rIns="115888" bIns="57150" anchor="ctr">
            <a:normAutofit fontScale="90000"/>
          </a:bodyPr>
          <a:lstStyle/>
          <a:p>
            <a:r>
              <a:rPr lang="en-US" altLang="en-US" dirty="0"/>
              <a:t>Software Product Proxies </a:t>
            </a:r>
          </a:p>
        </p:txBody>
      </p:sp>
      <p:sp>
        <p:nvSpPr>
          <p:cNvPr id="71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22338" y="1552575"/>
            <a:ext cx="7410450" cy="4570413"/>
          </a:xfrm>
          <a:noFill/>
          <a:ln/>
        </p:spPr>
        <p:txBody>
          <a:bodyPr lIns="109538" tIns="52388" rIns="109538" bIns="52388"/>
          <a:lstStyle/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Classes, functions, and procedures</a:t>
            </a:r>
          </a:p>
          <a:p>
            <a:endParaRPr lang="en-US" altLang="en-US" dirty="0">
              <a:latin typeface="Arial" pitchFamily="34" charset="0"/>
              <a:cs typeface="Arial" pitchFamily="34" charset="0"/>
            </a:endParaRP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Product elements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database elements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screens, reports, scripts, files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book chapters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Lines of code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609601"/>
            <a:ext cx="7421562" cy="762000"/>
          </a:xfrm>
          <a:noFill/>
          <a:ln/>
        </p:spPr>
        <p:txBody>
          <a:bodyPr lIns="115888" tIns="57150" rIns="115888" bIns="57150" anchor="ctr">
            <a:noAutofit/>
          </a:bodyPr>
          <a:lstStyle/>
          <a:p>
            <a:pPr eaLnBrk="0" hangingPunct="0">
              <a:lnSpc>
                <a:spcPct val="90000"/>
              </a:lnSpc>
            </a:pPr>
            <a:r>
              <a:rPr lang="en-US" altLang="en-US" sz="3600" dirty="0"/>
              <a:t>Example C++ Class Size Ranges</a:t>
            </a:r>
          </a:p>
        </p:txBody>
      </p:sp>
      <p:sp>
        <p:nvSpPr>
          <p:cNvPr id="665603" name="Rectangle 3"/>
          <p:cNvSpPr>
            <a:spLocks noChangeArrowheads="1"/>
          </p:cNvSpPr>
          <p:nvPr/>
        </p:nvSpPr>
        <p:spPr bwMode="auto">
          <a:xfrm>
            <a:off x="892175" y="1912938"/>
            <a:ext cx="63976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Type</a:t>
            </a:r>
          </a:p>
        </p:txBody>
      </p:sp>
      <p:sp>
        <p:nvSpPr>
          <p:cNvPr id="665604" name="Rectangle 4"/>
          <p:cNvSpPr>
            <a:spLocks noChangeArrowheads="1"/>
          </p:cNvSpPr>
          <p:nvPr/>
        </p:nvSpPr>
        <p:spPr bwMode="auto">
          <a:xfrm>
            <a:off x="2957513" y="1895475"/>
            <a:ext cx="43656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VS</a:t>
            </a:r>
          </a:p>
        </p:txBody>
      </p:sp>
      <p:sp>
        <p:nvSpPr>
          <p:cNvPr id="665605" name="Rectangle 5"/>
          <p:cNvSpPr>
            <a:spLocks noChangeArrowheads="1"/>
          </p:cNvSpPr>
          <p:nvPr/>
        </p:nvSpPr>
        <p:spPr bwMode="auto">
          <a:xfrm>
            <a:off x="6848475" y="1908175"/>
            <a:ext cx="42545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VL</a:t>
            </a:r>
          </a:p>
        </p:txBody>
      </p:sp>
      <p:sp>
        <p:nvSpPr>
          <p:cNvPr id="665606" name="Rectangle 6"/>
          <p:cNvSpPr>
            <a:spLocks noChangeArrowheads="1"/>
          </p:cNvSpPr>
          <p:nvPr/>
        </p:nvSpPr>
        <p:spPr bwMode="auto">
          <a:xfrm>
            <a:off x="5095875" y="1914525"/>
            <a:ext cx="33496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M</a:t>
            </a:r>
          </a:p>
        </p:txBody>
      </p:sp>
      <p:sp>
        <p:nvSpPr>
          <p:cNvPr id="665607" name="Rectangle 7"/>
          <p:cNvSpPr>
            <a:spLocks noChangeArrowheads="1"/>
          </p:cNvSpPr>
          <p:nvPr/>
        </p:nvSpPr>
        <p:spPr bwMode="auto">
          <a:xfrm>
            <a:off x="4105275" y="1895475"/>
            <a:ext cx="300038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S</a:t>
            </a:r>
          </a:p>
        </p:txBody>
      </p:sp>
      <p:sp>
        <p:nvSpPr>
          <p:cNvPr id="665608" name="Rectangle 8"/>
          <p:cNvSpPr>
            <a:spLocks noChangeArrowheads="1"/>
          </p:cNvSpPr>
          <p:nvPr/>
        </p:nvSpPr>
        <p:spPr bwMode="auto">
          <a:xfrm>
            <a:off x="6162675" y="1893888"/>
            <a:ext cx="2889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L</a:t>
            </a:r>
          </a:p>
        </p:txBody>
      </p:sp>
      <p:sp>
        <p:nvSpPr>
          <p:cNvPr id="665609" name="Rectangle 9"/>
          <p:cNvSpPr>
            <a:spLocks noChangeArrowheads="1"/>
          </p:cNvSpPr>
          <p:nvPr/>
        </p:nvSpPr>
        <p:spPr bwMode="auto">
          <a:xfrm>
            <a:off x="881063" y="2466975"/>
            <a:ext cx="12604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Calculation</a:t>
            </a:r>
          </a:p>
        </p:txBody>
      </p:sp>
      <p:sp>
        <p:nvSpPr>
          <p:cNvPr id="665610" name="Rectangle 10"/>
          <p:cNvSpPr>
            <a:spLocks noChangeArrowheads="1"/>
          </p:cNvSpPr>
          <p:nvPr/>
        </p:nvSpPr>
        <p:spPr bwMode="auto">
          <a:xfrm>
            <a:off x="882650" y="3055938"/>
            <a:ext cx="604838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Data</a:t>
            </a:r>
          </a:p>
        </p:txBody>
      </p:sp>
      <p:sp>
        <p:nvSpPr>
          <p:cNvPr id="665611" name="Rectangle 11"/>
          <p:cNvSpPr>
            <a:spLocks noChangeArrowheads="1"/>
          </p:cNvSpPr>
          <p:nvPr/>
        </p:nvSpPr>
        <p:spPr bwMode="auto">
          <a:xfrm>
            <a:off x="919163" y="3686175"/>
            <a:ext cx="43656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I/O</a:t>
            </a:r>
          </a:p>
        </p:txBody>
      </p:sp>
      <p:sp>
        <p:nvSpPr>
          <p:cNvPr id="665612" name="Rectangle 12"/>
          <p:cNvSpPr>
            <a:spLocks noChangeArrowheads="1"/>
          </p:cNvSpPr>
          <p:nvPr/>
        </p:nvSpPr>
        <p:spPr bwMode="auto">
          <a:xfrm>
            <a:off x="893763" y="4257675"/>
            <a:ext cx="70643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Logic</a:t>
            </a:r>
          </a:p>
        </p:txBody>
      </p:sp>
      <p:sp>
        <p:nvSpPr>
          <p:cNvPr id="665613" name="Rectangle 13"/>
          <p:cNvSpPr>
            <a:spLocks noChangeArrowheads="1"/>
          </p:cNvSpPr>
          <p:nvPr/>
        </p:nvSpPr>
        <p:spPr bwMode="auto">
          <a:xfrm>
            <a:off x="889000" y="4943475"/>
            <a:ext cx="7969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Set-up</a:t>
            </a:r>
          </a:p>
        </p:txBody>
      </p:sp>
      <p:sp>
        <p:nvSpPr>
          <p:cNvPr id="665614" name="Rectangle 14"/>
          <p:cNvSpPr>
            <a:spLocks noChangeArrowheads="1"/>
          </p:cNvSpPr>
          <p:nvPr/>
        </p:nvSpPr>
        <p:spPr bwMode="auto">
          <a:xfrm>
            <a:off x="906463" y="5591175"/>
            <a:ext cx="58261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Text</a:t>
            </a:r>
          </a:p>
        </p:txBody>
      </p:sp>
      <p:sp>
        <p:nvSpPr>
          <p:cNvPr id="665615" name="Rectangle 15"/>
          <p:cNvSpPr>
            <a:spLocks noChangeArrowheads="1"/>
          </p:cNvSpPr>
          <p:nvPr/>
        </p:nvSpPr>
        <p:spPr bwMode="auto">
          <a:xfrm>
            <a:off x="2900363" y="2447925"/>
            <a:ext cx="459422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2.34            5.13         11.25          24.66      54.04</a:t>
            </a:r>
          </a:p>
        </p:txBody>
      </p:sp>
      <p:sp>
        <p:nvSpPr>
          <p:cNvPr id="665616" name="Rectangle 16"/>
          <p:cNvSpPr>
            <a:spLocks noChangeArrowheads="1"/>
          </p:cNvSpPr>
          <p:nvPr/>
        </p:nvSpPr>
        <p:spPr bwMode="auto">
          <a:xfrm>
            <a:off x="2882900" y="3055938"/>
            <a:ext cx="4595813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2.60            4.79           8.84          16.31      30.09</a:t>
            </a:r>
          </a:p>
        </p:txBody>
      </p:sp>
      <p:sp>
        <p:nvSpPr>
          <p:cNvPr id="665617" name="Rectangle 17"/>
          <p:cNvSpPr>
            <a:spLocks noChangeArrowheads="1"/>
          </p:cNvSpPr>
          <p:nvPr/>
        </p:nvSpPr>
        <p:spPr bwMode="auto">
          <a:xfrm>
            <a:off x="2900363" y="3667125"/>
            <a:ext cx="46497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9.01           12.06         16.15          21.62      28.93</a:t>
            </a:r>
          </a:p>
        </p:txBody>
      </p:sp>
      <p:sp>
        <p:nvSpPr>
          <p:cNvPr id="665618" name="Rectangle 18"/>
          <p:cNvSpPr>
            <a:spLocks noChangeArrowheads="1"/>
          </p:cNvSpPr>
          <p:nvPr/>
        </p:nvSpPr>
        <p:spPr bwMode="auto">
          <a:xfrm>
            <a:off x="2862263" y="4295775"/>
            <a:ext cx="4649787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7.55           10.98         15.98          23.25      33.83</a:t>
            </a:r>
          </a:p>
        </p:txBody>
      </p:sp>
      <p:sp>
        <p:nvSpPr>
          <p:cNvPr id="665619" name="Rectangle 19"/>
          <p:cNvSpPr>
            <a:spLocks noChangeArrowheads="1"/>
          </p:cNvSpPr>
          <p:nvPr/>
        </p:nvSpPr>
        <p:spPr bwMode="auto">
          <a:xfrm>
            <a:off x="2862263" y="4905375"/>
            <a:ext cx="465455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3.88            5.04           6.56            8.53       11.09</a:t>
            </a:r>
          </a:p>
        </p:txBody>
      </p:sp>
      <p:sp>
        <p:nvSpPr>
          <p:cNvPr id="665620" name="Rectangle 20"/>
          <p:cNvSpPr>
            <a:spLocks noChangeArrowheads="1"/>
          </p:cNvSpPr>
          <p:nvPr/>
        </p:nvSpPr>
        <p:spPr bwMode="auto">
          <a:xfrm>
            <a:off x="2882900" y="5591175"/>
            <a:ext cx="46513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3.75            8.00          17.07          36.41      77.66</a:t>
            </a:r>
          </a:p>
        </p:txBody>
      </p:sp>
      <p:sp>
        <p:nvSpPr>
          <p:cNvPr id="665621" name="Rectangle 21"/>
          <p:cNvSpPr>
            <a:spLocks noChangeArrowheads="1"/>
          </p:cNvSpPr>
          <p:nvPr/>
        </p:nvSpPr>
        <p:spPr bwMode="auto">
          <a:xfrm>
            <a:off x="4391025" y="1522413"/>
            <a:ext cx="1443038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2550" tIns="41275" rIns="82550" bIns="41275">
            <a:spAutoFit/>
          </a:bodyPr>
          <a:lstStyle>
            <a:lvl1pPr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406400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8143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2207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1627188" defTabSz="814388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0843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5415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29987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455988" defTabSz="8143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en-US" altLang="en-US" sz="1600" b="1">
                <a:latin typeface="Arial" charset="0"/>
              </a:rPr>
              <a:t>LOC per item</a:t>
            </a:r>
          </a:p>
        </p:txBody>
      </p:sp>
      <p:sp>
        <p:nvSpPr>
          <p:cNvPr id="665622" name="Line 22"/>
          <p:cNvSpPr>
            <a:spLocks noChangeShapeType="1"/>
          </p:cNvSpPr>
          <p:nvPr/>
        </p:nvSpPr>
        <p:spPr bwMode="auto">
          <a:xfrm>
            <a:off x="2989263" y="1827213"/>
            <a:ext cx="43799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9042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954088"/>
            <a:ext cx="7421563" cy="561975"/>
          </a:xfrm>
        </p:spPr>
        <p:txBody>
          <a:bodyPr>
            <a:normAutofit fontScale="90000"/>
          </a:bodyPr>
          <a:lstStyle/>
          <a:p>
            <a:r>
              <a:rPr lang="en-US" altLang="en-US" dirty="0"/>
              <a:t>Example:  Size Estimation</a:t>
            </a:r>
          </a:p>
        </p:txBody>
      </p:sp>
      <p:sp>
        <p:nvSpPr>
          <p:cNvPr id="599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Problem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Software engineer needs to know the size of a program (in LOC) to estimate the costs prior to submitting  a bid.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Clients normally cannot describe their needs in LOC.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They usually can describe the input/output screens and the types of calculations (but not the details).</a:t>
            </a:r>
          </a:p>
          <a:p>
            <a:r>
              <a:rPr lang="en-US" altLang="en-US" dirty="0">
                <a:latin typeface="Arial" pitchFamily="34" charset="0"/>
                <a:cs typeface="Arial" pitchFamily="34" charset="0"/>
              </a:rPr>
              <a:t>Solution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Use classes as a proxy for size.</a:t>
            </a:r>
          </a:p>
          <a:p>
            <a:pPr lvl="1"/>
            <a:r>
              <a:rPr lang="en-US" altLang="en-US" dirty="0">
                <a:latin typeface="Arial" pitchFamily="34" charset="0"/>
                <a:cs typeface="Arial" pitchFamily="34" charset="0"/>
              </a:rPr>
              <a:t>Use historical (typical) data to translate from classes to lines of code (LOC).</a:t>
            </a:r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63" y="995363"/>
            <a:ext cx="7421562" cy="561975"/>
          </a:xfrm>
        </p:spPr>
        <p:txBody>
          <a:bodyPr>
            <a:normAutofit fontScale="90000"/>
          </a:bodyPr>
          <a:lstStyle/>
          <a:p>
            <a:r>
              <a:rPr lang="en-US" altLang="en-US" sz="3200" dirty="0"/>
              <a:t>Customer Requirements MPG App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altLang="en-US" sz="2400" dirty="0"/>
              <a:t>Input screen:		1 large</a:t>
            </a:r>
          </a:p>
          <a:p>
            <a:r>
              <a:rPr lang="en-US" altLang="en-US" sz="2400" dirty="0"/>
              <a:t>Output screen:		1 very large</a:t>
            </a:r>
          </a:p>
          <a:p>
            <a:r>
              <a:rPr lang="en-US" altLang="en-US" sz="2400" dirty="0"/>
              <a:t>Calculation:		1 small</a:t>
            </a:r>
          </a:p>
          <a:p>
            <a:endParaRPr lang="en-US" altLang="en-US" dirty="0"/>
          </a:p>
          <a:p>
            <a:pPr lvl="0"/>
            <a:endParaRPr lang="en-US" altLang="en-US" sz="2800" dirty="0">
              <a:latin typeface="Arial" charset="0"/>
            </a:endParaRPr>
          </a:p>
          <a:p>
            <a:pPr lvl="0"/>
            <a:endParaRPr lang="en-US" altLang="en-US" sz="2800" dirty="0">
              <a:latin typeface="Arial" charset="0"/>
            </a:endParaRP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4442373"/>
              </p:ext>
            </p:extLst>
          </p:nvPr>
        </p:nvGraphicFramePr>
        <p:xfrm>
          <a:off x="914400" y="3733800"/>
          <a:ext cx="7162798" cy="25086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3488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3163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730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311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859536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429770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1002790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</a:tblGrid>
              <a:tr h="8382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Input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</a:t>
                      </a:r>
                      <a:r>
                        <a:rPr kumimoji="0" lang="en-US" alt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large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x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21.62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21.62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09600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Output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</a:t>
                      </a:r>
                      <a:r>
                        <a:rPr kumimoji="0" lang="en-US" altLang="en-US" sz="1800" u="none" strike="noStrike" kern="1200" cap="none" normalizeH="0" baseline="0" dirty="0" smtClean="0">
                          <a:ln>
                            <a:noFill/>
                          </a:ln>
                          <a:effectLst/>
                        </a:rPr>
                        <a:t>very large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x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30.09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30.09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74914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Calculation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small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1 x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2.34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5.13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85948"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800" b="0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 gridSpan="3"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Total (LOC)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l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=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>
                      <a:lvl1pPr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12858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465138" defTabSz="811213">
                        <a:defRPr sz="20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370013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1825625" defTabSz="811213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2828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7400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1972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654425" defTabSz="811213"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r" defTabSz="811213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800" u="none" strike="noStrike" kern="1200" cap="none" normalizeH="0" baseline="0" dirty="0">
                          <a:ln>
                            <a:noFill/>
                          </a:ln>
                          <a:effectLst/>
                        </a:rPr>
                        <a:t>56.84</a:t>
                      </a:r>
                      <a:endParaRPr kumimoji="0" lang="en-US" alt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6FE5F9-1C28-4DC3-804B-7335971369AC}" type="slidenum">
              <a:rPr lang="en-US" altLang="en-US"/>
              <a:pPr/>
              <a:t>24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Points</a:t>
            </a:r>
          </a:p>
        </p:txBody>
      </p:sp>
      <p:grpSp>
        <p:nvGrpSpPr>
          <p:cNvPr id="10413" name="Group 173"/>
          <p:cNvGrpSpPr>
            <a:grpSpLocks/>
          </p:cNvGrpSpPr>
          <p:nvPr/>
        </p:nvGrpSpPr>
        <p:grpSpPr bwMode="auto">
          <a:xfrm>
            <a:off x="1524000" y="1752600"/>
            <a:ext cx="6153150" cy="4537075"/>
            <a:chOff x="-3" y="-3"/>
            <a:chExt cx="3876" cy="2858"/>
          </a:xfrm>
        </p:grpSpPr>
        <p:grpSp>
          <p:nvGrpSpPr>
            <p:cNvPr id="10411" name="Group 171"/>
            <p:cNvGrpSpPr>
              <a:grpSpLocks/>
            </p:cNvGrpSpPr>
            <p:nvPr/>
          </p:nvGrpSpPr>
          <p:grpSpPr bwMode="auto">
            <a:xfrm>
              <a:off x="0" y="0"/>
              <a:ext cx="3870" cy="2852"/>
              <a:chOff x="0" y="0"/>
              <a:chExt cx="3870" cy="2852"/>
            </a:xfrm>
          </p:grpSpPr>
          <p:grpSp>
            <p:nvGrpSpPr>
              <p:cNvPr id="10300" name="Group 60"/>
              <p:cNvGrpSpPr>
                <a:grpSpLocks/>
              </p:cNvGrpSpPr>
              <p:nvPr/>
            </p:nvGrpSpPr>
            <p:grpSpPr bwMode="auto">
              <a:xfrm>
                <a:off x="0" y="0"/>
                <a:ext cx="1232" cy="319"/>
                <a:chOff x="0" y="0"/>
                <a:chExt cx="1232" cy="319"/>
              </a:xfrm>
            </p:grpSpPr>
            <p:sp>
              <p:nvSpPr>
                <p:cNvPr id="10243" name="Rectangle 3"/>
                <p:cNvSpPr>
                  <a:spLocks noChangeArrowheads="1"/>
                </p:cNvSpPr>
                <p:nvPr/>
              </p:nvSpPr>
              <p:spPr bwMode="auto">
                <a:xfrm>
                  <a:off x="42" y="42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Parameter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299" name="Rectangle 59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02" name="Group 62"/>
              <p:cNvGrpSpPr>
                <a:grpSpLocks/>
              </p:cNvGrpSpPr>
              <p:nvPr/>
            </p:nvGrpSpPr>
            <p:grpSpPr bwMode="auto">
              <a:xfrm>
                <a:off x="1232" y="0"/>
                <a:ext cx="578" cy="319"/>
                <a:chOff x="1232" y="0"/>
                <a:chExt cx="578" cy="319"/>
              </a:xfrm>
            </p:grpSpPr>
            <p:sp>
              <p:nvSpPr>
                <p:cNvPr id="10244" name="Rectangle 4"/>
                <p:cNvSpPr>
                  <a:spLocks noChangeArrowheads="1"/>
                </p:cNvSpPr>
                <p:nvPr/>
              </p:nvSpPr>
              <p:spPr bwMode="auto">
                <a:xfrm>
                  <a:off x="1274" y="42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Simple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01" name="Rectangle 61"/>
                <p:cNvSpPr>
                  <a:spLocks noChangeArrowheads="1"/>
                </p:cNvSpPr>
                <p:nvPr/>
              </p:nvSpPr>
              <p:spPr bwMode="auto">
                <a:xfrm>
                  <a:off x="1232" y="0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04" name="Group 64"/>
              <p:cNvGrpSpPr>
                <a:grpSpLocks/>
              </p:cNvGrpSpPr>
              <p:nvPr/>
            </p:nvGrpSpPr>
            <p:grpSpPr bwMode="auto">
              <a:xfrm>
                <a:off x="1810" y="0"/>
                <a:ext cx="174" cy="319"/>
                <a:chOff x="1810" y="0"/>
                <a:chExt cx="174" cy="319"/>
              </a:xfrm>
            </p:grpSpPr>
            <p:sp>
              <p:nvSpPr>
                <p:cNvPr id="10245" name="Rectangle 5"/>
                <p:cNvSpPr>
                  <a:spLocks noChangeArrowheads="1"/>
                </p:cNvSpPr>
                <p:nvPr/>
              </p:nvSpPr>
              <p:spPr bwMode="auto">
                <a:xfrm>
                  <a:off x="1852" y="42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03" name="Rectangle 63"/>
                <p:cNvSpPr>
                  <a:spLocks noChangeArrowheads="1"/>
                </p:cNvSpPr>
                <p:nvPr/>
              </p:nvSpPr>
              <p:spPr bwMode="auto">
                <a:xfrm>
                  <a:off x="1810" y="0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06" name="Group 66"/>
              <p:cNvGrpSpPr>
                <a:grpSpLocks/>
              </p:cNvGrpSpPr>
              <p:nvPr/>
            </p:nvGrpSpPr>
            <p:grpSpPr bwMode="auto">
              <a:xfrm>
                <a:off x="1984" y="0"/>
                <a:ext cx="579" cy="319"/>
                <a:chOff x="1984" y="0"/>
                <a:chExt cx="579" cy="319"/>
              </a:xfrm>
            </p:grpSpPr>
            <p:sp>
              <p:nvSpPr>
                <p:cNvPr id="10246" name="Rectangle 6"/>
                <p:cNvSpPr>
                  <a:spLocks noChangeArrowheads="1"/>
                </p:cNvSpPr>
                <p:nvPr/>
              </p:nvSpPr>
              <p:spPr bwMode="auto">
                <a:xfrm>
                  <a:off x="2026" y="42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Average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05" name="Rectangle 65"/>
                <p:cNvSpPr>
                  <a:spLocks noChangeArrowheads="1"/>
                </p:cNvSpPr>
                <p:nvPr/>
              </p:nvSpPr>
              <p:spPr bwMode="auto">
                <a:xfrm>
                  <a:off x="1984" y="0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08" name="Group 68"/>
              <p:cNvGrpSpPr>
                <a:grpSpLocks/>
              </p:cNvGrpSpPr>
              <p:nvPr/>
            </p:nvGrpSpPr>
            <p:grpSpPr bwMode="auto">
              <a:xfrm>
                <a:off x="2563" y="0"/>
                <a:ext cx="174" cy="319"/>
                <a:chOff x="2563" y="0"/>
                <a:chExt cx="174" cy="319"/>
              </a:xfrm>
            </p:grpSpPr>
            <p:sp>
              <p:nvSpPr>
                <p:cNvPr id="10247" name="Rectangle 7"/>
                <p:cNvSpPr>
                  <a:spLocks noChangeArrowheads="1"/>
                </p:cNvSpPr>
                <p:nvPr/>
              </p:nvSpPr>
              <p:spPr bwMode="auto">
                <a:xfrm>
                  <a:off x="2605" y="42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07" name="Rectangle 67"/>
                <p:cNvSpPr>
                  <a:spLocks noChangeArrowheads="1"/>
                </p:cNvSpPr>
                <p:nvPr/>
              </p:nvSpPr>
              <p:spPr bwMode="auto">
                <a:xfrm>
                  <a:off x="2563" y="0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0" name="Group 70"/>
              <p:cNvGrpSpPr>
                <a:grpSpLocks/>
              </p:cNvGrpSpPr>
              <p:nvPr/>
            </p:nvGrpSpPr>
            <p:grpSpPr bwMode="auto">
              <a:xfrm>
                <a:off x="2737" y="0"/>
                <a:ext cx="579" cy="319"/>
                <a:chOff x="2737" y="0"/>
                <a:chExt cx="579" cy="319"/>
              </a:xfrm>
            </p:grpSpPr>
            <p:sp>
              <p:nvSpPr>
                <p:cNvPr id="10248" name="Rectangle 8"/>
                <p:cNvSpPr>
                  <a:spLocks noChangeArrowheads="1"/>
                </p:cNvSpPr>
                <p:nvPr/>
              </p:nvSpPr>
              <p:spPr bwMode="auto">
                <a:xfrm>
                  <a:off x="2779" y="42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Complex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09" name="Rectangle 69"/>
                <p:cNvSpPr>
                  <a:spLocks noChangeArrowheads="1"/>
                </p:cNvSpPr>
                <p:nvPr/>
              </p:nvSpPr>
              <p:spPr bwMode="auto">
                <a:xfrm>
                  <a:off x="2737" y="0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2" name="Group 72"/>
              <p:cNvGrpSpPr>
                <a:grpSpLocks/>
              </p:cNvGrpSpPr>
              <p:nvPr/>
            </p:nvGrpSpPr>
            <p:grpSpPr bwMode="auto">
              <a:xfrm>
                <a:off x="3316" y="0"/>
                <a:ext cx="206" cy="319"/>
                <a:chOff x="3316" y="0"/>
                <a:chExt cx="206" cy="319"/>
              </a:xfrm>
            </p:grpSpPr>
            <p:sp>
              <p:nvSpPr>
                <p:cNvPr id="10249" name="Rectangle 9"/>
                <p:cNvSpPr>
                  <a:spLocks noChangeArrowheads="1"/>
                </p:cNvSpPr>
                <p:nvPr/>
              </p:nvSpPr>
              <p:spPr bwMode="auto">
                <a:xfrm>
                  <a:off x="3358" y="42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11" name="Rectangle 71"/>
                <p:cNvSpPr>
                  <a:spLocks noChangeArrowheads="1"/>
                </p:cNvSpPr>
                <p:nvPr/>
              </p:nvSpPr>
              <p:spPr bwMode="auto">
                <a:xfrm>
                  <a:off x="3316" y="0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4" name="Group 74"/>
              <p:cNvGrpSpPr>
                <a:grpSpLocks/>
              </p:cNvGrpSpPr>
              <p:nvPr/>
            </p:nvGrpSpPr>
            <p:grpSpPr bwMode="auto">
              <a:xfrm>
                <a:off x="3522" y="0"/>
                <a:ext cx="348" cy="319"/>
                <a:chOff x="3522" y="0"/>
                <a:chExt cx="348" cy="319"/>
              </a:xfrm>
            </p:grpSpPr>
            <p:sp>
              <p:nvSpPr>
                <p:cNvPr id="10250" name="Rectangle 10"/>
                <p:cNvSpPr>
                  <a:spLocks noChangeArrowheads="1"/>
                </p:cNvSpPr>
                <p:nvPr/>
              </p:nvSpPr>
              <p:spPr bwMode="auto">
                <a:xfrm>
                  <a:off x="3564" y="42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F</a:t>
                  </a:r>
                  <a:r>
                    <a:rPr lang="en-US" altLang="en-US" sz="1200" baseline="-30000">
                      <a:latin typeface="Arial" charset="0"/>
                      <a:cs typeface="Arial" charset="0"/>
                    </a:rPr>
                    <a:t>i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13" name="Rectangle 73"/>
                <p:cNvSpPr>
                  <a:spLocks noChangeArrowheads="1"/>
                </p:cNvSpPr>
                <p:nvPr/>
              </p:nvSpPr>
              <p:spPr bwMode="auto">
                <a:xfrm>
                  <a:off x="3522" y="0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6" name="Group 76"/>
              <p:cNvGrpSpPr>
                <a:grpSpLocks/>
              </p:cNvGrpSpPr>
              <p:nvPr/>
            </p:nvGrpSpPr>
            <p:grpSpPr bwMode="auto">
              <a:xfrm>
                <a:off x="0" y="403"/>
                <a:ext cx="1232" cy="319"/>
                <a:chOff x="0" y="403"/>
                <a:chExt cx="1232" cy="319"/>
              </a:xfrm>
            </p:grpSpPr>
            <p:sp>
              <p:nvSpPr>
                <p:cNvPr id="10251" name="Rectangle 11"/>
                <p:cNvSpPr>
                  <a:spLocks noChangeArrowheads="1"/>
                </p:cNvSpPr>
                <p:nvPr/>
              </p:nvSpPr>
              <p:spPr bwMode="auto">
                <a:xfrm>
                  <a:off x="42" y="445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Distinct input items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15" name="Rectangle 75"/>
                <p:cNvSpPr>
                  <a:spLocks noChangeArrowheads="1"/>
                </p:cNvSpPr>
                <p:nvPr/>
              </p:nvSpPr>
              <p:spPr bwMode="auto">
                <a:xfrm>
                  <a:off x="0" y="403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18" name="Group 78"/>
              <p:cNvGrpSpPr>
                <a:grpSpLocks/>
              </p:cNvGrpSpPr>
              <p:nvPr/>
            </p:nvGrpSpPr>
            <p:grpSpPr bwMode="auto">
              <a:xfrm>
                <a:off x="1232" y="403"/>
                <a:ext cx="578" cy="319"/>
                <a:chOff x="1232" y="403"/>
                <a:chExt cx="578" cy="319"/>
              </a:xfrm>
            </p:grpSpPr>
            <p:sp>
              <p:nvSpPr>
                <p:cNvPr id="10252" name="Rectangle 12"/>
                <p:cNvSpPr>
                  <a:spLocks noChangeArrowheads="1"/>
                </p:cNvSpPr>
                <p:nvPr/>
              </p:nvSpPr>
              <p:spPr bwMode="auto">
                <a:xfrm>
                  <a:off x="1274" y="445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3(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17" name="Rectangle 77"/>
                <p:cNvSpPr>
                  <a:spLocks noChangeArrowheads="1"/>
                </p:cNvSpPr>
                <p:nvPr/>
              </p:nvSpPr>
              <p:spPr bwMode="auto">
                <a:xfrm>
                  <a:off x="1232" y="403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0" name="Group 80"/>
              <p:cNvGrpSpPr>
                <a:grpSpLocks/>
              </p:cNvGrpSpPr>
              <p:nvPr/>
            </p:nvGrpSpPr>
            <p:grpSpPr bwMode="auto">
              <a:xfrm>
                <a:off x="1810" y="403"/>
                <a:ext cx="174" cy="319"/>
                <a:chOff x="1810" y="403"/>
                <a:chExt cx="174" cy="319"/>
              </a:xfrm>
            </p:grpSpPr>
            <p:sp>
              <p:nvSpPr>
                <p:cNvPr id="10253" name="Rectangle 13"/>
                <p:cNvSpPr>
                  <a:spLocks noChangeArrowheads="1"/>
                </p:cNvSpPr>
                <p:nvPr/>
              </p:nvSpPr>
              <p:spPr bwMode="auto">
                <a:xfrm>
                  <a:off x="1852" y="445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19" name="Rectangle 79"/>
                <p:cNvSpPr>
                  <a:spLocks noChangeArrowheads="1"/>
                </p:cNvSpPr>
                <p:nvPr/>
              </p:nvSpPr>
              <p:spPr bwMode="auto">
                <a:xfrm>
                  <a:off x="1810" y="403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2" name="Group 82"/>
              <p:cNvGrpSpPr>
                <a:grpSpLocks/>
              </p:cNvGrpSpPr>
              <p:nvPr/>
            </p:nvGrpSpPr>
            <p:grpSpPr bwMode="auto">
              <a:xfrm>
                <a:off x="1984" y="403"/>
                <a:ext cx="579" cy="319"/>
                <a:chOff x="1984" y="403"/>
                <a:chExt cx="579" cy="319"/>
              </a:xfrm>
            </p:grpSpPr>
            <p:sp>
              <p:nvSpPr>
                <p:cNvPr id="10254" name="Rectangle 14"/>
                <p:cNvSpPr>
                  <a:spLocks noChangeArrowheads="1"/>
                </p:cNvSpPr>
                <p:nvPr/>
              </p:nvSpPr>
              <p:spPr bwMode="auto">
                <a:xfrm>
                  <a:off x="2026" y="445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4(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21" name="Rectangle 81"/>
                <p:cNvSpPr>
                  <a:spLocks noChangeArrowheads="1"/>
                </p:cNvSpPr>
                <p:nvPr/>
              </p:nvSpPr>
              <p:spPr bwMode="auto">
                <a:xfrm>
                  <a:off x="1984" y="403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4" name="Group 84"/>
              <p:cNvGrpSpPr>
                <a:grpSpLocks/>
              </p:cNvGrpSpPr>
              <p:nvPr/>
            </p:nvGrpSpPr>
            <p:grpSpPr bwMode="auto">
              <a:xfrm>
                <a:off x="2563" y="403"/>
                <a:ext cx="174" cy="319"/>
                <a:chOff x="2563" y="403"/>
                <a:chExt cx="174" cy="319"/>
              </a:xfrm>
            </p:grpSpPr>
            <p:sp>
              <p:nvSpPr>
                <p:cNvPr id="10255" name="Rectangle 15"/>
                <p:cNvSpPr>
                  <a:spLocks noChangeArrowheads="1"/>
                </p:cNvSpPr>
                <p:nvPr/>
              </p:nvSpPr>
              <p:spPr bwMode="auto">
                <a:xfrm>
                  <a:off x="2605" y="445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23" name="Rectangle 83"/>
                <p:cNvSpPr>
                  <a:spLocks noChangeArrowheads="1"/>
                </p:cNvSpPr>
                <p:nvPr/>
              </p:nvSpPr>
              <p:spPr bwMode="auto">
                <a:xfrm>
                  <a:off x="2563" y="403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6" name="Group 86"/>
              <p:cNvGrpSpPr>
                <a:grpSpLocks/>
              </p:cNvGrpSpPr>
              <p:nvPr/>
            </p:nvGrpSpPr>
            <p:grpSpPr bwMode="auto">
              <a:xfrm>
                <a:off x="2737" y="403"/>
                <a:ext cx="579" cy="319"/>
                <a:chOff x="2737" y="403"/>
                <a:chExt cx="579" cy="319"/>
              </a:xfrm>
            </p:grpSpPr>
            <p:sp>
              <p:nvSpPr>
                <p:cNvPr id="10256" name="Rectangle 16"/>
                <p:cNvSpPr>
                  <a:spLocks noChangeArrowheads="1"/>
                </p:cNvSpPr>
                <p:nvPr/>
              </p:nvSpPr>
              <p:spPr bwMode="auto">
                <a:xfrm>
                  <a:off x="2779" y="445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6(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25" name="Rectangle 85"/>
                <p:cNvSpPr>
                  <a:spLocks noChangeArrowheads="1"/>
                </p:cNvSpPr>
                <p:nvPr/>
              </p:nvSpPr>
              <p:spPr bwMode="auto">
                <a:xfrm>
                  <a:off x="2737" y="403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28" name="Group 88"/>
              <p:cNvGrpSpPr>
                <a:grpSpLocks/>
              </p:cNvGrpSpPr>
              <p:nvPr/>
            </p:nvGrpSpPr>
            <p:grpSpPr bwMode="auto">
              <a:xfrm>
                <a:off x="3316" y="403"/>
                <a:ext cx="206" cy="319"/>
                <a:chOff x="3316" y="403"/>
                <a:chExt cx="206" cy="319"/>
              </a:xfrm>
            </p:grpSpPr>
            <p:sp>
              <p:nvSpPr>
                <p:cNvPr id="10257" name="Rectangle 17"/>
                <p:cNvSpPr>
                  <a:spLocks noChangeArrowheads="1"/>
                </p:cNvSpPr>
                <p:nvPr/>
              </p:nvSpPr>
              <p:spPr bwMode="auto">
                <a:xfrm>
                  <a:off x="3358" y="445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27" name="Rectangle 87"/>
                <p:cNvSpPr>
                  <a:spLocks noChangeArrowheads="1"/>
                </p:cNvSpPr>
                <p:nvPr/>
              </p:nvSpPr>
              <p:spPr bwMode="auto">
                <a:xfrm>
                  <a:off x="3316" y="403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0" name="Group 90"/>
              <p:cNvGrpSpPr>
                <a:grpSpLocks/>
              </p:cNvGrpSpPr>
              <p:nvPr/>
            </p:nvGrpSpPr>
            <p:grpSpPr bwMode="auto">
              <a:xfrm>
                <a:off x="3522" y="403"/>
                <a:ext cx="348" cy="319"/>
                <a:chOff x="3522" y="403"/>
                <a:chExt cx="348" cy="319"/>
              </a:xfrm>
            </p:grpSpPr>
            <p:sp>
              <p:nvSpPr>
                <p:cNvPr id="10258" name="Rectangle 18"/>
                <p:cNvSpPr>
                  <a:spLocks noChangeArrowheads="1"/>
                </p:cNvSpPr>
                <p:nvPr/>
              </p:nvSpPr>
              <p:spPr bwMode="auto">
                <a:xfrm>
                  <a:off x="3564" y="445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29" name="Rectangle 89"/>
                <p:cNvSpPr>
                  <a:spLocks noChangeArrowheads="1"/>
                </p:cNvSpPr>
                <p:nvPr/>
              </p:nvSpPr>
              <p:spPr bwMode="auto">
                <a:xfrm>
                  <a:off x="3522" y="403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2" name="Group 92"/>
              <p:cNvGrpSpPr>
                <a:grpSpLocks/>
              </p:cNvGrpSpPr>
              <p:nvPr/>
            </p:nvGrpSpPr>
            <p:grpSpPr bwMode="auto">
              <a:xfrm>
                <a:off x="0" y="806"/>
                <a:ext cx="1232" cy="434"/>
                <a:chOff x="0" y="806"/>
                <a:chExt cx="1232" cy="434"/>
              </a:xfrm>
            </p:grpSpPr>
            <p:sp>
              <p:nvSpPr>
                <p:cNvPr id="10259" name="Rectangle 19"/>
                <p:cNvSpPr>
                  <a:spLocks noChangeArrowheads="1"/>
                </p:cNvSpPr>
                <p:nvPr/>
              </p:nvSpPr>
              <p:spPr bwMode="auto">
                <a:xfrm>
                  <a:off x="42" y="848"/>
                  <a:ext cx="1148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Output screens/reports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31" name="Rectangle 91"/>
                <p:cNvSpPr>
                  <a:spLocks noChangeArrowheads="1"/>
                </p:cNvSpPr>
                <p:nvPr/>
              </p:nvSpPr>
              <p:spPr bwMode="auto">
                <a:xfrm>
                  <a:off x="0" y="806"/>
                  <a:ext cx="1232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4" name="Group 94"/>
              <p:cNvGrpSpPr>
                <a:grpSpLocks/>
              </p:cNvGrpSpPr>
              <p:nvPr/>
            </p:nvGrpSpPr>
            <p:grpSpPr bwMode="auto">
              <a:xfrm>
                <a:off x="1232" y="806"/>
                <a:ext cx="578" cy="434"/>
                <a:chOff x="1232" y="806"/>
                <a:chExt cx="578" cy="434"/>
              </a:xfrm>
            </p:grpSpPr>
            <p:sp>
              <p:nvSpPr>
                <p:cNvPr id="10260" name="Rectangle 20"/>
                <p:cNvSpPr>
                  <a:spLocks noChangeArrowheads="1"/>
                </p:cNvSpPr>
                <p:nvPr/>
              </p:nvSpPr>
              <p:spPr bwMode="auto">
                <a:xfrm>
                  <a:off x="1274" y="848"/>
                  <a:ext cx="494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4(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33" name="Rectangle 93"/>
                <p:cNvSpPr>
                  <a:spLocks noChangeArrowheads="1"/>
                </p:cNvSpPr>
                <p:nvPr/>
              </p:nvSpPr>
              <p:spPr bwMode="auto">
                <a:xfrm>
                  <a:off x="1232" y="806"/>
                  <a:ext cx="57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6" name="Group 96"/>
              <p:cNvGrpSpPr>
                <a:grpSpLocks/>
              </p:cNvGrpSpPr>
              <p:nvPr/>
            </p:nvGrpSpPr>
            <p:grpSpPr bwMode="auto">
              <a:xfrm>
                <a:off x="1810" y="806"/>
                <a:ext cx="174" cy="434"/>
                <a:chOff x="1810" y="806"/>
                <a:chExt cx="174" cy="434"/>
              </a:xfrm>
            </p:grpSpPr>
            <p:sp>
              <p:nvSpPr>
                <p:cNvPr id="10261" name="Rectangle 21"/>
                <p:cNvSpPr>
                  <a:spLocks noChangeArrowheads="1"/>
                </p:cNvSpPr>
                <p:nvPr/>
              </p:nvSpPr>
              <p:spPr bwMode="auto">
                <a:xfrm>
                  <a:off x="1852" y="848"/>
                  <a:ext cx="90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35" name="Rectangle 95"/>
                <p:cNvSpPr>
                  <a:spLocks noChangeArrowheads="1"/>
                </p:cNvSpPr>
                <p:nvPr/>
              </p:nvSpPr>
              <p:spPr bwMode="auto">
                <a:xfrm>
                  <a:off x="1810" y="806"/>
                  <a:ext cx="174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38" name="Group 98"/>
              <p:cNvGrpSpPr>
                <a:grpSpLocks/>
              </p:cNvGrpSpPr>
              <p:nvPr/>
            </p:nvGrpSpPr>
            <p:grpSpPr bwMode="auto">
              <a:xfrm>
                <a:off x="1984" y="806"/>
                <a:ext cx="579" cy="434"/>
                <a:chOff x="1984" y="806"/>
                <a:chExt cx="579" cy="434"/>
              </a:xfrm>
            </p:grpSpPr>
            <p:sp>
              <p:nvSpPr>
                <p:cNvPr id="10262" name="Rectangle 22"/>
                <p:cNvSpPr>
                  <a:spLocks noChangeArrowheads="1"/>
                </p:cNvSpPr>
                <p:nvPr/>
              </p:nvSpPr>
              <p:spPr bwMode="auto">
                <a:xfrm>
                  <a:off x="2026" y="848"/>
                  <a:ext cx="495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5(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37" name="Rectangle 97"/>
                <p:cNvSpPr>
                  <a:spLocks noChangeArrowheads="1"/>
                </p:cNvSpPr>
                <p:nvPr/>
              </p:nvSpPr>
              <p:spPr bwMode="auto">
                <a:xfrm>
                  <a:off x="1984" y="806"/>
                  <a:ext cx="579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0" name="Group 100"/>
              <p:cNvGrpSpPr>
                <a:grpSpLocks/>
              </p:cNvGrpSpPr>
              <p:nvPr/>
            </p:nvGrpSpPr>
            <p:grpSpPr bwMode="auto">
              <a:xfrm>
                <a:off x="2563" y="806"/>
                <a:ext cx="174" cy="434"/>
                <a:chOff x="2563" y="806"/>
                <a:chExt cx="174" cy="434"/>
              </a:xfrm>
            </p:grpSpPr>
            <p:sp>
              <p:nvSpPr>
                <p:cNvPr id="10263" name="Rectangle 23"/>
                <p:cNvSpPr>
                  <a:spLocks noChangeArrowheads="1"/>
                </p:cNvSpPr>
                <p:nvPr/>
              </p:nvSpPr>
              <p:spPr bwMode="auto">
                <a:xfrm>
                  <a:off x="2605" y="848"/>
                  <a:ext cx="90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39" name="Rectangle 99"/>
                <p:cNvSpPr>
                  <a:spLocks noChangeArrowheads="1"/>
                </p:cNvSpPr>
                <p:nvPr/>
              </p:nvSpPr>
              <p:spPr bwMode="auto">
                <a:xfrm>
                  <a:off x="2563" y="806"/>
                  <a:ext cx="174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2" name="Group 102"/>
              <p:cNvGrpSpPr>
                <a:grpSpLocks/>
              </p:cNvGrpSpPr>
              <p:nvPr/>
            </p:nvGrpSpPr>
            <p:grpSpPr bwMode="auto">
              <a:xfrm>
                <a:off x="2737" y="806"/>
                <a:ext cx="579" cy="434"/>
                <a:chOff x="2737" y="806"/>
                <a:chExt cx="579" cy="434"/>
              </a:xfrm>
            </p:grpSpPr>
            <p:sp>
              <p:nvSpPr>
                <p:cNvPr id="10264" name="Rectangle 24"/>
                <p:cNvSpPr>
                  <a:spLocks noChangeArrowheads="1"/>
                </p:cNvSpPr>
                <p:nvPr/>
              </p:nvSpPr>
              <p:spPr bwMode="auto">
                <a:xfrm>
                  <a:off x="2779" y="848"/>
                  <a:ext cx="495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7(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41" name="Rectangle 101"/>
                <p:cNvSpPr>
                  <a:spLocks noChangeArrowheads="1"/>
                </p:cNvSpPr>
                <p:nvPr/>
              </p:nvSpPr>
              <p:spPr bwMode="auto">
                <a:xfrm>
                  <a:off x="2737" y="806"/>
                  <a:ext cx="579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4" name="Group 104"/>
              <p:cNvGrpSpPr>
                <a:grpSpLocks/>
              </p:cNvGrpSpPr>
              <p:nvPr/>
            </p:nvGrpSpPr>
            <p:grpSpPr bwMode="auto">
              <a:xfrm>
                <a:off x="3316" y="806"/>
                <a:ext cx="206" cy="434"/>
                <a:chOff x="3316" y="806"/>
                <a:chExt cx="206" cy="434"/>
              </a:xfrm>
            </p:grpSpPr>
            <p:sp>
              <p:nvSpPr>
                <p:cNvPr id="10265" name="Rectangle 25"/>
                <p:cNvSpPr>
                  <a:spLocks noChangeArrowheads="1"/>
                </p:cNvSpPr>
                <p:nvPr/>
              </p:nvSpPr>
              <p:spPr bwMode="auto">
                <a:xfrm>
                  <a:off x="3358" y="848"/>
                  <a:ext cx="122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43" name="Rectangle 103"/>
                <p:cNvSpPr>
                  <a:spLocks noChangeArrowheads="1"/>
                </p:cNvSpPr>
                <p:nvPr/>
              </p:nvSpPr>
              <p:spPr bwMode="auto">
                <a:xfrm>
                  <a:off x="3316" y="806"/>
                  <a:ext cx="206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6" name="Group 106"/>
              <p:cNvGrpSpPr>
                <a:grpSpLocks/>
              </p:cNvGrpSpPr>
              <p:nvPr/>
            </p:nvGrpSpPr>
            <p:grpSpPr bwMode="auto">
              <a:xfrm>
                <a:off x="3522" y="806"/>
                <a:ext cx="348" cy="434"/>
                <a:chOff x="3522" y="806"/>
                <a:chExt cx="348" cy="434"/>
              </a:xfrm>
            </p:grpSpPr>
            <p:sp>
              <p:nvSpPr>
                <p:cNvPr id="10266" name="Rectangle 26"/>
                <p:cNvSpPr>
                  <a:spLocks noChangeArrowheads="1"/>
                </p:cNvSpPr>
                <p:nvPr/>
              </p:nvSpPr>
              <p:spPr bwMode="auto">
                <a:xfrm>
                  <a:off x="3564" y="848"/>
                  <a:ext cx="264" cy="35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45" name="Rectangle 105"/>
                <p:cNvSpPr>
                  <a:spLocks noChangeArrowheads="1"/>
                </p:cNvSpPr>
                <p:nvPr/>
              </p:nvSpPr>
              <p:spPr bwMode="auto">
                <a:xfrm>
                  <a:off x="3522" y="806"/>
                  <a:ext cx="34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48" name="Group 108"/>
              <p:cNvGrpSpPr>
                <a:grpSpLocks/>
              </p:cNvGrpSpPr>
              <p:nvPr/>
            </p:nvGrpSpPr>
            <p:grpSpPr bwMode="auto">
              <a:xfrm>
                <a:off x="0" y="1324"/>
                <a:ext cx="1232" cy="319"/>
                <a:chOff x="0" y="1324"/>
                <a:chExt cx="1232" cy="319"/>
              </a:xfrm>
            </p:grpSpPr>
            <p:sp>
              <p:nvSpPr>
                <p:cNvPr id="10267" name="Rectangle 27"/>
                <p:cNvSpPr>
                  <a:spLocks noChangeArrowheads="1"/>
                </p:cNvSpPr>
                <p:nvPr/>
              </p:nvSpPr>
              <p:spPr bwMode="auto">
                <a:xfrm>
                  <a:off x="42" y="1366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Types of user queries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47" name="Rectangle 107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50" name="Group 110"/>
              <p:cNvGrpSpPr>
                <a:grpSpLocks/>
              </p:cNvGrpSpPr>
              <p:nvPr/>
            </p:nvGrpSpPr>
            <p:grpSpPr bwMode="auto">
              <a:xfrm>
                <a:off x="1232" y="1324"/>
                <a:ext cx="578" cy="319"/>
                <a:chOff x="1232" y="1324"/>
                <a:chExt cx="578" cy="319"/>
              </a:xfrm>
            </p:grpSpPr>
            <p:sp>
              <p:nvSpPr>
                <p:cNvPr id="10268" name="Rectangle 28"/>
                <p:cNvSpPr>
                  <a:spLocks noChangeArrowheads="1"/>
                </p:cNvSpPr>
                <p:nvPr/>
              </p:nvSpPr>
              <p:spPr bwMode="auto">
                <a:xfrm>
                  <a:off x="1274" y="1366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3(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49" name="Rectangle 109"/>
                <p:cNvSpPr>
                  <a:spLocks noChangeArrowheads="1"/>
                </p:cNvSpPr>
                <p:nvPr/>
              </p:nvSpPr>
              <p:spPr bwMode="auto">
                <a:xfrm>
                  <a:off x="1232" y="1324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52" name="Group 112"/>
              <p:cNvGrpSpPr>
                <a:grpSpLocks/>
              </p:cNvGrpSpPr>
              <p:nvPr/>
            </p:nvGrpSpPr>
            <p:grpSpPr bwMode="auto">
              <a:xfrm>
                <a:off x="1810" y="1324"/>
                <a:ext cx="174" cy="319"/>
                <a:chOff x="1810" y="1324"/>
                <a:chExt cx="174" cy="319"/>
              </a:xfrm>
            </p:grpSpPr>
            <p:sp>
              <p:nvSpPr>
                <p:cNvPr id="10269" name="Rectangle 29"/>
                <p:cNvSpPr>
                  <a:spLocks noChangeArrowheads="1"/>
                </p:cNvSpPr>
                <p:nvPr/>
              </p:nvSpPr>
              <p:spPr bwMode="auto">
                <a:xfrm>
                  <a:off x="1852" y="1366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51" name="Rectangle 111"/>
                <p:cNvSpPr>
                  <a:spLocks noChangeArrowheads="1"/>
                </p:cNvSpPr>
                <p:nvPr/>
              </p:nvSpPr>
              <p:spPr bwMode="auto">
                <a:xfrm>
                  <a:off x="1810" y="1324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54" name="Group 114"/>
              <p:cNvGrpSpPr>
                <a:grpSpLocks/>
              </p:cNvGrpSpPr>
              <p:nvPr/>
            </p:nvGrpSpPr>
            <p:grpSpPr bwMode="auto">
              <a:xfrm>
                <a:off x="1984" y="1324"/>
                <a:ext cx="579" cy="319"/>
                <a:chOff x="1984" y="1324"/>
                <a:chExt cx="579" cy="319"/>
              </a:xfrm>
            </p:grpSpPr>
            <p:sp>
              <p:nvSpPr>
                <p:cNvPr id="10270" name="Rectangle 30"/>
                <p:cNvSpPr>
                  <a:spLocks noChangeArrowheads="1"/>
                </p:cNvSpPr>
                <p:nvPr/>
              </p:nvSpPr>
              <p:spPr bwMode="auto">
                <a:xfrm>
                  <a:off x="2026" y="1366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4(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53" name="Rectangle 113"/>
                <p:cNvSpPr>
                  <a:spLocks noChangeArrowheads="1"/>
                </p:cNvSpPr>
                <p:nvPr/>
              </p:nvSpPr>
              <p:spPr bwMode="auto">
                <a:xfrm>
                  <a:off x="1984" y="1324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56" name="Group 116"/>
              <p:cNvGrpSpPr>
                <a:grpSpLocks/>
              </p:cNvGrpSpPr>
              <p:nvPr/>
            </p:nvGrpSpPr>
            <p:grpSpPr bwMode="auto">
              <a:xfrm>
                <a:off x="2563" y="1324"/>
                <a:ext cx="174" cy="319"/>
                <a:chOff x="2563" y="1324"/>
                <a:chExt cx="174" cy="319"/>
              </a:xfrm>
            </p:grpSpPr>
            <p:sp>
              <p:nvSpPr>
                <p:cNvPr id="10271" name="Rectangle 31"/>
                <p:cNvSpPr>
                  <a:spLocks noChangeArrowheads="1"/>
                </p:cNvSpPr>
                <p:nvPr/>
              </p:nvSpPr>
              <p:spPr bwMode="auto">
                <a:xfrm>
                  <a:off x="2605" y="1366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55" name="Rectangle 115"/>
                <p:cNvSpPr>
                  <a:spLocks noChangeArrowheads="1"/>
                </p:cNvSpPr>
                <p:nvPr/>
              </p:nvSpPr>
              <p:spPr bwMode="auto">
                <a:xfrm>
                  <a:off x="2563" y="1324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58" name="Group 118"/>
              <p:cNvGrpSpPr>
                <a:grpSpLocks/>
              </p:cNvGrpSpPr>
              <p:nvPr/>
            </p:nvGrpSpPr>
            <p:grpSpPr bwMode="auto">
              <a:xfrm>
                <a:off x="2737" y="1324"/>
                <a:ext cx="579" cy="319"/>
                <a:chOff x="2737" y="1324"/>
                <a:chExt cx="579" cy="319"/>
              </a:xfrm>
            </p:grpSpPr>
            <p:sp>
              <p:nvSpPr>
                <p:cNvPr id="10272" name="Rectangle 32"/>
                <p:cNvSpPr>
                  <a:spLocks noChangeArrowheads="1"/>
                </p:cNvSpPr>
                <p:nvPr/>
              </p:nvSpPr>
              <p:spPr bwMode="auto">
                <a:xfrm>
                  <a:off x="2779" y="1366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6(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57" name="Rectangle 117"/>
                <p:cNvSpPr>
                  <a:spLocks noChangeArrowheads="1"/>
                </p:cNvSpPr>
                <p:nvPr/>
              </p:nvSpPr>
              <p:spPr bwMode="auto">
                <a:xfrm>
                  <a:off x="2737" y="1324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60" name="Group 120"/>
              <p:cNvGrpSpPr>
                <a:grpSpLocks/>
              </p:cNvGrpSpPr>
              <p:nvPr/>
            </p:nvGrpSpPr>
            <p:grpSpPr bwMode="auto">
              <a:xfrm>
                <a:off x="3316" y="1324"/>
                <a:ext cx="206" cy="319"/>
                <a:chOff x="3316" y="1324"/>
                <a:chExt cx="206" cy="319"/>
              </a:xfrm>
            </p:grpSpPr>
            <p:sp>
              <p:nvSpPr>
                <p:cNvPr id="10273" name="Rectangle 33"/>
                <p:cNvSpPr>
                  <a:spLocks noChangeArrowheads="1"/>
                </p:cNvSpPr>
                <p:nvPr/>
              </p:nvSpPr>
              <p:spPr bwMode="auto">
                <a:xfrm>
                  <a:off x="3358" y="1366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59" name="Rectangle 119"/>
                <p:cNvSpPr>
                  <a:spLocks noChangeArrowheads="1"/>
                </p:cNvSpPr>
                <p:nvPr/>
              </p:nvSpPr>
              <p:spPr bwMode="auto">
                <a:xfrm>
                  <a:off x="3316" y="1324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62" name="Group 122"/>
              <p:cNvGrpSpPr>
                <a:grpSpLocks/>
              </p:cNvGrpSpPr>
              <p:nvPr/>
            </p:nvGrpSpPr>
            <p:grpSpPr bwMode="auto">
              <a:xfrm>
                <a:off x="3522" y="1324"/>
                <a:ext cx="348" cy="319"/>
                <a:chOff x="3522" y="1324"/>
                <a:chExt cx="348" cy="319"/>
              </a:xfrm>
            </p:grpSpPr>
            <p:sp>
              <p:nvSpPr>
                <p:cNvPr id="10274" name="Rectangle 34"/>
                <p:cNvSpPr>
                  <a:spLocks noChangeArrowheads="1"/>
                </p:cNvSpPr>
                <p:nvPr/>
              </p:nvSpPr>
              <p:spPr bwMode="auto">
                <a:xfrm>
                  <a:off x="3564" y="1366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61" name="Rectangle 121"/>
                <p:cNvSpPr>
                  <a:spLocks noChangeArrowheads="1"/>
                </p:cNvSpPr>
                <p:nvPr/>
              </p:nvSpPr>
              <p:spPr bwMode="auto">
                <a:xfrm>
                  <a:off x="3522" y="1324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64" name="Group 124"/>
              <p:cNvGrpSpPr>
                <a:grpSpLocks/>
              </p:cNvGrpSpPr>
              <p:nvPr/>
            </p:nvGrpSpPr>
            <p:grpSpPr bwMode="auto">
              <a:xfrm>
                <a:off x="0" y="1727"/>
                <a:ext cx="1232" cy="319"/>
                <a:chOff x="0" y="1727"/>
                <a:chExt cx="1232" cy="319"/>
              </a:xfrm>
            </p:grpSpPr>
            <p:sp>
              <p:nvSpPr>
                <p:cNvPr id="10275" name="Rectangle 35"/>
                <p:cNvSpPr>
                  <a:spLocks noChangeArrowheads="1"/>
                </p:cNvSpPr>
                <p:nvPr/>
              </p:nvSpPr>
              <p:spPr bwMode="auto">
                <a:xfrm>
                  <a:off x="42" y="1769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Number of files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63" name="Rectangle 123"/>
                <p:cNvSpPr>
                  <a:spLocks noChangeArrowheads="1"/>
                </p:cNvSpPr>
                <p:nvPr/>
              </p:nvSpPr>
              <p:spPr bwMode="auto">
                <a:xfrm>
                  <a:off x="0" y="1727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66" name="Group 126"/>
              <p:cNvGrpSpPr>
                <a:grpSpLocks/>
              </p:cNvGrpSpPr>
              <p:nvPr/>
            </p:nvGrpSpPr>
            <p:grpSpPr bwMode="auto">
              <a:xfrm>
                <a:off x="1232" y="1727"/>
                <a:ext cx="578" cy="319"/>
                <a:chOff x="1232" y="1727"/>
                <a:chExt cx="578" cy="319"/>
              </a:xfrm>
            </p:grpSpPr>
            <p:sp>
              <p:nvSpPr>
                <p:cNvPr id="10276" name="Rectangle 36"/>
                <p:cNvSpPr>
                  <a:spLocks noChangeArrowheads="1"/>
                </p:cNvSpPr>
                <p:nvPr/>
              </p:nvSpPr>
              <p:spPr bwMode="auto">
                <a:xfrm>
                  <a:off x="1274" y="1769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7(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65" name="Rectangle 125"/>
                <p:cNvSpPr>
                  <a:spLocks noChangeArrowheads="1"/>
                </p:cNvSpPr>
                <p:nvPr/>
              </p:nvSpPr>
              <p:spPr bwMode="auto">
                <a:xfrm>
                  <a:off x="1232" y="1727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68" name="Group 128"/>
              <p:cNvGrpSpPr>
                <a:grpSpLocks/>
              </p:cNvGrpSpPr>
              <p:nvPr/>
            </p:nvGrpSpPr>
            <p:grpSpPr bwMode="auto">
              <a:xfrm>
                <a:off x="1810" y="1727"/>
                <a:ext cx="174" cy="319"/>
                <a:chOff x="1810" y="1727"/>
                <a:chExt cx="174" cy="319"/>
              </a:xfrm>
            </p:grpSpPr>
            <p:sp>
              <p:nvSpPr>
                <p:cNvPr id="10277" name="Rectangle 37"/>
                <p:cNvSpPr>
                  <a:spLocks noChangeArrowheads="1"/>
                </p:cNvSpPr>
                <p:nvPr/>
              </p:nvSpPr>
              <p:spPr bwMode="auto">
                <a:xfrm>
                  <a:off x="1852" y="1769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67" name="Rectangle 127"/>
                <p:cNvSpPr>
                  <a:spLocks noChangeArrowheads="1"/>
                </p:cNvSpPr>
                <p:nvPr/>
              </p:nvSpPr>
              <p:spPr bwMode="auto">
                <a:xfrm>
                  <a:off x="1810" y="1727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0" name="Group 130"/>
              <p:cNvGrpSpPr>
                <a:grpSpLocks/>
              </p:cNvGrpSpPr>
              <p:nvPr/>
            </p:nvGrpSpPr>
            <p:grpSpPr bwMode="auto">
              <a:xfrm>
                <a:off x="1984" y="1727"/>
                <a:ext cx="579" cy="319"/>
                <a:chOff x="1984" y="1727"/>
                <a:chExt cx="579" cy="319"/>
              </a:xfrm>
            </p:grpSpPr>
            <p:sp>
              <p:nvSpPr>
                <p:cNvPr id="10278" name="Rectangle 38"/>
                <p:cNvSpPr>
                  <a:spLocks noChangeArrowheads="1"/>
                </p:cNvSpPr>
                <p:nvPr/>
              </p:nvSpPr>
              <p:spPr bwMode="auto">
                <a:xfrm>
                  <a:off x="2026" y="1769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10(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69" name="Rectangle 129"/>
                <p:cNvSpPr>
                  <a:spLocks noChangeArrowheads="1"/>
                </p:cNvSpPr>
                <p:nvPr/>
              </p:nvSpPr>
              <p:spPr bwMode="auto">
                <a:xfrm>
                  <a:off x="1984" y="1727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2" name="Group 132"/>
              <p:cNvGrpSpPr>
                <a:grpSpLocks/>
              </p:cNvGrpSpPr>
              <p:nvPr/>
            </p:nvGrpSpPr>
            <p:grpSpPr bwMode="auto">
              <a:xfrm>
                <a:off x="2563" y="1727"/>
                <a:ext cx="174" cy="319"/>
                <a:chOff x="2563" y="1727"/>
                <a:chExt cx="174" cy="319"/>
              </a:xfrm>
            </p:grpSpPr>
            <p:sp>
              <p:nvSpPr>
                <p:cNvPr id="10279" name="Rectangle 39"/>
                <p:cNvSpPr>
                  <a:spLocks noChangeArrowheads="1"/>
                </p:cNvSpPr>
                <p:nvPr/>
              </p:nvSpPr>
              <p:spPr bwMode="auto">
                <a:xfrm>
                  <a:off x="2605" y="1769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71" name="Rectangle 131"/>
                <p:cNvSpPr>
                  <a:spLocks noChangeArrowheads="1"/>
                </p:cNvSpPr>
                <p:nvPr/>
              </p:nvSpPr>
              <p:spPr bwMode="auto">
                <a:xfrm>
                  <a:off x="2563" y="1727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4" name="Group 134"/>
              <p:cNvGrpSpPr>
                <a:grpSpLocks/>
              </p:cNvGrpSpPr>
              <p:nvPr/>
            </p:nvGrpSpPr>
            <p:grpSpPr bwMode="auto">
              <a:xfrm>
                <a:off x="2737" y="1727"/>
                <a:ext cx="579" cy="319"/>
                <a:chOff x="2737" y="1727"/>
                <a:chExt cx="579" cy="319"/>
              </a:xfrm>
            </p:grpSpPr>
            <p:sp>
              <p:nvSpPr>
                <p:cNvPr id="10280" name="Rectangle 40"/>
                <p:cNvSpPr>
                  <a:spLocks noChangeArrowheads="1"/>
                </p:cNvSpPr>
                <p:nvPr/>
              </p:nvSpPr>
              <p:spPr bwMode="auto">
                <a:xfrm>
                  <a:off x="2779" y="1769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15(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73" name="Rectangle 133"/>
                <p:cNvSpPr>
                  <a:spLocks noChangeArrowheads="1"/>
                </p:cNvSpPr>
                <p:nvPr/>
              </p:nvSpPr>
              <p:spPr bwMode="auto">
                <a:xfrm>
                  <a:off x="2737" y="1727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6" name="Group 136"/>
              <p:cNvGrpSpPr>
                <a:grpSpLocks/>
              </p:cNvGrpSpPr>
              <p:nvPr/>
            </p:nvGrpSpPr>
            <p:grpSpPr bwMode="auto">
              <a:xfrm>
                <a:off x="3316" y="1727"/>
                <a:ext cx="206" cy="319"/>
                <a:chOff x="3316" y="1727"/>
                <a:chExt cx="206" cy="319"/>
              </a:xfrm>
            </p:grpSpPr>
            <p:sp>
              <p:nvSpPr>
                <p:cNvPr id="10281" name="Rectangle 41"/>
                <p:cNvSpPr>
                  <a:spLocks noChangeArrowheads="1"/>
                </p:cNvSpPr>
                <p:nvPr/>
              </p:nvSpPr>
              <p:spPr bwMode="auto">
                <a:xfrm>
                  <a:off x="3358" y="1769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75" name="Rectangle 135"/>
                <p:cNvSpPr>
                  <a:spLocks noChangeArrowheads="1"/>
                </p:cNvSpPr>
                <p:nvPr/>
              </p:nvSpPr>
              <p:spPr bwMode="auto">
                <a:xfrm>
                  <a:off x="3316" y="1727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78" name="Group 138"/>
              <p:cNvGrpSpPr>
                <a:grpSpLocks/>
              </p:cNvGrpSpPr>
              <p:nvPr/>
            </p:nvGrpSpPr>
            <p:grpSpPr bwMode="auto">
              <a:xfrm>
                <a:off x="3522" y="1727"/>
                <a:ext cx="348" cy="319"/>
                <a:chOff x="3522" y="1727"/>
                <a:chExt cx="348" cy="319"/>
              </a:xfrm>
            </p:grpSpPr>
            <p:sp>
              <p:nvSpPr>
                <p:cNvPr id="10282" name="Rectangle 42"/>
                <p:cNvSpPr>
                  <a:spLocks noChangeArrowheads="1"/>
                </p:cNvSpPr>
                <p:nvPr/>
              </p:nvSpPr>
              <p:spPr bwMode="auto">
                <a:xfrm>
                  <a:off x="3564" y="1769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77" name="Rectangle 137"/>
                <p:cNvSpPr>
                  <a:spLocks noChangeArrowheads="1"/>
                </p:cNvSpPr>
                <p:nvPr/>
              </p:nvSpPr>
              <p:spPr bwMode="auto">
                <a:xfrm>
                  <a:off x="3522" y="1727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0" name="Group 140"/>
              <p:cNvGrpSpPr>
                <a:grpSpLocks/>
              </p:cNvGrpSpPr>
              <p:nvPr/>
            </p:nvGrpSpPr>
            <p:grpSpPr bwMode="auto">
              <a:xfrm>
                <a:off x="0" y="2130"/>
                <a:ext cx="1232" cy="319"/>
                <a:chOff x="0" y="2130"/>
                <a:chExt cx="1232" cy="319"/>
              </a:xfrm>
            </p:grpSpPr>
            <p:sp>
              <p:nvSpPr>
                <p:cNvPr id="10283" name="Rectangle 43"/>
                <p:cNvSpPr>
                  <a:spLocks noChangeArrowheads="1"/>
                </p:cNvSpPr>
                <p:nvPr/>
              </p:nvSpPr>
              <p:spPr bwMode="auto">
                <a:xfrm>
                  <a:off x="42" y="2172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latin typeface="Arial" charset="0"/>
                      <a:cs typeface="Arial" charset="0"/>
                    </a:rPr>
                    <a:t>External interface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79" name="Rectangle 139"/>
                <p:cNvSpPr>
                  <a:spLocks noChangeArrowheads="1"/>
                </p:cNvSpPr>
                <p:nvPr/>
              </p:nvSpPr>
              <p:spPr bwMode="auto">
                <a:xfrm>
                  <a:off x="0" y="2130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2" name="Group 142"/>
              <p:cNvGrpSpPr>
                <a:grpSpLocks/>
              </p:cNvGrpSpPr>
              <p:nvPr/>
            </p:nvGrpSpPr>
            <p:grpSpPr bwMode="auto">
              <a:xfrm>
                <a:off x="1232" y="2130"/>
                <a:ext cx="578" cy="319"/>
                <a:chOff x="1232" y="2130"/>
                <a:chExt cx="578" cy="319"/>
              </a:xfrm>
            </p:grpSpPr>
            <p:sp>
              <p:nvSpPr>
                <p:cNvPr id="10284" name="Rectangle 44"/>
                <p:cNvSpPr>
                  <a:spLocks noChangeArrowheads="1"/>
                </p:cNvSpPr>
                <p:nvPr/>
              </p:nvSpPr>
              <p:spPr bwMode="auto">
                <a:xfrm>
                  <a:off x="1274" y="2172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5(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81" name="Rectangle 141"/>
                <p:cNvSpPr>
                  <a:spLocks noChangeArrowheads="1"/>
                </p:cNvSpPr>
                <p:nvPr/>
              </p:nvSpPr>
              <p:spPr bwMode="auto">
                <a:xfrm>
                  <a:off x="1232" y="2130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4" name="Group 144"/>
              <p:cNvGrpSpPr>
                <a:grpSpLocks/>
              </p:cNvGrpSpPr>
              <p:nvPr/>
            </p:nvGrpSpPr>
            <p:grpSpPr bwMode="auto">
              <a:xfrm>
                <a:off x="1810" y="2130"/>
                <a:ext cx="174" cy="319"/>
                <a:chOff x="1810" y="2130"/>
                <a:chExt cx="174" cy="319"/>
              </a:xfrm>
            </p:grpSpPr>
            <p:sp>
              <p:nvSpPr>
                <p:cNvPr id="10285" name="Rectangle 45"/>
                <p:cNvSpPr>
                  <a:spLocks noChangeArrowheads="1"/>
                </p:cNvSpPr>
                <p:nvPr/>
              </p:nvSpPr>
              <p:spPr bwMode="auto">
                <a:xfrm>
                  <a:off x="1852" y="2172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83" name="Rectangle 143"/>
                <p:cNvSpPr>
                  <a:spLocks noChangeArrowheads="1"/>
                </p:cNvSpPr>
                <p:nvPr/>
              </p:nvSpPr>
              <p:spPr bwMode="auto">
                <a:xfrm>
                  <a:off x="1810" y="2130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6" name="Group 146"/>
              <p:cNvGrpSpPr>
                <a:grpSpLocks/>
              </p:cNvGrpSpPr>
              <p:nvPr/>
            </p:nvGrpSpPr>
            <p:grpSpPr bwMode="auto">
              <a:xfrm>
                <a:off x="1984" y="2130"/>
                <a:ext cx="579" cy="319"/>
                <a:chOff x="1984" y="2130"/>
                <a:chExt cx="579" cy="319"/>
              </a:xfrm>
            </p:grpSpPr>
            <p:sp>
              <p:nvSpPr>
                <p:cNvPr id="10286" name="Rectangle 46"/>
                <p:cNvSpPr>
                  <a:spLocks noChangeArrowheads="1"/>
                </p:cNvSpPr>
                <p:nvPr/>
              </p:nvSpPr>
              <p:spPr bwMode="auto">
                <a:xfrm>
                  <a:off x="2026" y="2172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7(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85" name="Rectangle 145"/>
                <p:cNvSpPr>
                  <a:spLocks noChangeArrowheads="1"/>
                </p:cNvSpPr>
                <p:nvPr/>
              </p:nvSpPr>
              <p:spPr bwMode="auto">
                <a:xfrm>
                  <a:off x="1984" y="2130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88" name="Group 148"/>
              <p:cNvGrpSpPr>
                <a:grpSpLocks/>
              </p:cNvGrpSpPr>
              <p:nvPr/>
            </p:nvGrpSpPr>
            <p:grpSpPr bwMode="auto">
              <a:xfrm>
                <a:off x="2563" y="2130"/>
                <a:ext cx="174" cy="319"/>
                <a:chOff x="2563" y="2130"/>
                <a:chExt cx="174" cy="319"/>
              </a:xfrm>
            </p:grpSpPr>
            <p:sp>
              <p:nvSpPr>
                <p:cNvPr id="10287" name="Rectangle 47"/>
                <p:cNvSpPr>
                  <a:spLocks noChangeArrowheads="1"/>
                </p:cNvSpPr>
                <p:nvPr/>
              </p:nvSpPr>
              <p:spPr bwMode="auto">
                <a:xfrm>
                  <a:off x="2605" y="2172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+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87" name="Rectangle 147"/>
                <p:cNvSpPr>
                  <a:spLocks noChangeArrowheads="1"/>
                </p:cNvSpPr>
                <p:nvPr/>
              </p:nvSpPr>
              <p:spPr bwMode="auto">
                <a:xfrm>
                  <a:off x="2563" y="2130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90" name="Group 150"/>
              <p:cNvGrpSpPr>
                <a:grpSpLocks/>
              </p:cNvGrpSpPr>
              <p:nvPr/>
            </p:nvGrpSpPr>
            <p:grpSpPr bwMode="auto">
              <a:xfrm>
                <a:off x="2737" y="2130"/>
                <a:ext cx="579" cy="319"/>
                <a:chOff x="2737" y="2130"/>
                <a:chExt cx="579" cy="319"/>
              </a:xfrm>
            </p:grpSpPr>
            <p:sp>
              <p:nvSpPr>
                <p:cNvPr id="10288" name="Rectangle 48"/>
                <p:cNvSpPr>
                  <a:spLocks noChangeArrowheads="1"/>
                </p:cNvSpPr>
                <p:nvPr/>
              </p:nvSpPr>
              <p:spPr bwMode="auto">
                <a:xfrm>
                  <a:off x="2779" y="2172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>
                      <a:latin typeface="Arial" charset="0"/>
                      <a:cs typeface="Arial" charset="0"/>
                    </a:rPr>
                    <a:t>10( )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389" name="Rectangle 149"/>
                <p:cNvSpPr>
                  <a:spLocks noChangeArrowheads="1"/>
                </p:cNvSpPr>
                <p:nvPr/>
              </p:nvSpPr>
              <p:spPr bwMode="auto">
                <a:xfrm>
                  <a:off x="2737" y="2130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92" name="Group 152"/>
              <p:cNvGrpSpPr>
                <a:grpSpLocks/>
              </p:cNvGrpSpPr>
              <p:nvPr/>
            </p:nvGrpSpPr>
            <p:grpSpPr bwMode="auto">
              <a:xfrm>
                <a:off x="3316" y="2130"/>
                <a:ext cx="206" cy="319"/>
                <a:chOff x="3316" y="2130"/>
                <a:chExt cx="206" cy="319"/>
              </a:xfrm>
            </p:grpSpPr>
            <p:sp>
              <p:nvSpPr>
                <p:cNvPr id="10289" name="Rectangle 49"/>
                <p:cNvSpPr>
                  <a:spLocks noChangeArrowheads="1"/>
                </p:cNvSpPr>
                <p:nvPr/>
              </p:nvSpPr>
              <p:spPr bwMode="auto">
                <a:xfrm>
                  <a:off x="3358" y="2172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91" name="Rectangle 151"/>
                <p:cNvSpPr>
                  <a:spLocks noChangeArrowheads="1"/>
                </p:cNvSpPr>
                <p:nvPr/>
              </p:nvSpPr>
              <p:spPr bwMode="auto">
                <a:xfrm>
                  <a:off x="3316" y="2130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94" name="Group 154"/>
              <p:cNvGrpSpPr>
                <a:grpSpLocks/>
              </p:cNvGrpSpPr>
              <p:nvPr/>
            </p:nvGrpSpPr>
            <p:grpSpPr bwMode="auto">
              <a:xfrm>
                <a:off x="3522" y="2130"/>
                <a:ext cx="348" cy="319"/>
                <a:chOff x="3522" y="2130"/>
                <a:chExt cx="348" cy="319"/>
              </a:xfrm>
            </p:grpSpPr>
            <p:sp>
              <p:nvSpPr>
                <p:cNvPr id="10290" name="Rectangle 50"/>
                <p:cNvSpPr>
                  <a:spLocks noChangeArrowheads="1"/>
                </p:cNvSpPr>
                <p:nvPr/>
              </p:nvSpPr>
              <p:spPr bwMode="auto">
                <a:xfrm>
                  <a:off x="3564" y="2172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393" name="Rectangle 153"/>
                <p:cNvSpPr>
                  <a:spLocks noChangeArrowheads="1"/>
                </p:cNvSpPr>
                <p:nvPr/>
              </p:nvSpPr>
              <p:spPr bwMode="auto">
                <a:xfrm>
                  <a:off x="3522" y="2130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96" name="Group 156"/>
              <p:cNvGrpSpPr>
                <a:grpSpLocks/>
              </p:cNvGrpSpPr>
              <p:nvPr/>
            </p:nvGrpSpPr>
            <p:grpSpPr bwMode="auto">
              <a:xfrm>
                <a:off x="0" y="2533"/>
                <a:ext cx="1232" cy="319"/>
                <a:chOff x="0" y="2533"/>
                <a:chExt cx="1232" cy="319"/>
              </a:xfrm>
            </p:grpSpPr>
            <p:sp>
              <p:nvSpPr>
                <p:cNvPr id="10291" name="Rectangle 51"/>
                <p:cNvSpPr>
                  <a:spLocks noChangeArrowheads="1"/>
                </p:cNvSpPr>
                <p:nvPr/>
              </p:nvSpPr>
              <p:spPr bwMode="auto">
                <a:xfrm>
                  <a:off x="42" y="2575"/>
                  <a:ext cx="1148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95" name="Rectangle 155"/>
                <p:cNvSpPr>
                  <a:spLocks noChangeArrowheads="1"/>
                </p:cNvSpPr>
                <p:nvPr/>
              </p:nvSpPr>
              <p:spPr bwMode="auto">
                <a:xfrm>
                  <a:off x="0" y="2533"/>
                  <a:ext cx="1232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398" name="Group 158"/>
              <p:cNvGrpSpPr>
                <a:grpSpLocks/>
              </p:cNvGrpSpPr>
              <p:nvPr/>
            </p:nvGrpSpPr>
            <p:grpSpPr bwMode="auto">
              <a:xfrm>
                <a:off x="1232" y="2533"/>
                <a:ext cx="578" cy="319"/>
                <a:chOff x="1232" y="2533"/>
                <a:chExt cx="578" cy="319"/>
              </a:xfrm>
            </p:grpSpPr>
            <p:sp>
              <p:nvSpPr>
                <p:cNvPr id="10292" name="Rectangle 52"/>
                <p:cNvSpPr>
                  <a:spLocks noChangeArrowheads="1"/>
                </p:cNvSpPr>
                <p:nvPr/>
              </p:nvSpPr>
              <p:spPr bwMode="auto">
                <a:xfrm>
                  <a:off x="1274" y="2575"/>
                  <a:ext cx="49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97" name="Rectangle 157"/>
                <p:cNvSpPr>
                  <a:spLocks noChangeArrowheads="1"/>
                </p:cNvSpPr>
                <p:nvPr/>
              </p:nvSpPr>
              <p:spPr bwMode="auto">
                <a:xfrm>
                  <a:off x="1232" y="2533"/>
                  <a:ext cx="57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0" name="Group 160"/>
              <p:cNvGrpSpPr>
                <a:grpSpLocks/>
              </p:cNvGrpSpPr>
              <p:nvPr/>
            </p:nvGrpSpPr>
            <p:grpSpPr bwMode="auto">
              <a:xfrm>
                <a:off x="1810" y="2533"/>
                <a:ext cx="174" cy="319"/>
                <a:chOff x="1810" y="2533"/>
                <a:chExt cx="174" cy="319"/>
              </a:xfrm>
            </p:grpSpPr>
            <p:sp>
              <p:nvSpPr>
                <p:cNvPr id="10293" name="Rectangle 53"/>
                <p:cNvSpPr>
                  <a:spLocks noChangeArrowheads="1"/>
                </p:cNvSpPr>
                <p:nvPr/>
              </p:nvSpPr>
              <p:spPr bwMode="auto">
                <a:xfrm>
                  <a:off x="1852" y="2575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399" name="Rectangle 159"/>
                <p:cNvSpPr>
                  <a:spLocks noChangeArrowheads="1"/>
                </p:cNvSpPr>
                <p:nvPr/>
              </p:nvSpPr>
              <p:spPr bwMode="auto">
                <a:xfrm>
                  <a:off x="1810" y="2533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2" name="Group 162"/>
              <p:cNvGrpSpPr>
                <a:grpSpLocks/>
              </p:cNvGrpSpPr>
              <p:nvPr/>
            </p:nvGrpSpPr>
            <p:grpSpPr bwMode="auto">
              <a:xfrm>
                <a:off x="1984" y="2533"/>
                <a:ext cx="579" cy="319"/>
                <a:chOff x="1984" y="2533"/>
                <a:chExt cx="579" cy="319"/>
              </a:xfrm>
            </p:grpSpPr>
            <p:sp>
              <p:nvSpPr>
                <p:cNvPr id="10294" name="Rectangle 54"/>
                <p:cNvSpPr>
                  <a:spLocks noChangeArrowheads="1"/>
                </p:cNvSpPr>
                <p:nvPr/>
              </p:nvSpPr>
              <p:spPr bwMode="auto">
                <a:xfrm>
                  <a:off x="2026" y="2575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401" name="Rectangle 161"/>
                <p:cNvSpPr>
                  <a:spLocks noChangeArrowheads="1"/>
                </p:cNvSpPr>
                <p:nvPr/>
              </p:nvSpPr>
              <p:spPr bwMode="auto">
                <a:xfrm>
                  <a:off x="1984" y="2533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4" name="Group 164"/>
              <p:cNvGrpSpPr>
                <a:grpSpLocks/>
              </p:cNvGrpSpPr>
              <p:nvPr/>
            </p:nvGrpSpPr>
            <p:grpSpPr bwMode="auto">
              <a:xfrm>
                <a:off x="2563" y="2533"/>
                <a:ext cx="174" cy="319"/>
                <a:chOff x="2563" y="2533"/>
                <a:chExt cx="174" cy="319"/>
              </a:xfrm>
            </p:grpSpPr>
            <p:sp>
              <p:nvSpPr>
                <p:cNvPr id="10295" name="Rectangle 55"/>
                <p:cNvSpPr>
                  <a:spLocks noChangeArrowheads="1"/>
                </p:cNvSpPr>
                <p:nvPr/>
              </p:nvSpPr>
              <p:spPr bwMode="auto">
                <a:xfrm>
                  <a:off x="2605" y="2575"/>
                  <a:ext cx="90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r>
                    <a:rPr lang="en-US" altLang="en-US" sz="1200">
                      <a:cs typeface="Times New Roman" pitchFamily="18" charset="0"/>
                    </a:rPr>
                    <a:t> </a:t>
                  </a:r>
                </a:p>
                <a:p>
                  <a:pPr eaLnBrk="0" hangingPunct="0"/>
                  <a:endParaRPr lang="en-US" altLang="en-US"/>
                </a:p>
              </p:txBody>
            </p:sp>
            <p:sp>
              <p:nvSpPr>
                <p:cNvPr id="10403" name="Rectangle 163"/>
                <p:cNvSpPr>
                  <a:spLocks noChangeArrowheads="1"/>
                </p:cNvSpPr>
                <p:nvPr/>
              </p:nvSpPr>
              <p:spPr bwMode="auto">
                <a:xfrm>
                  <a:off x="2563" y="2533"/>
                  <a:ext cx="174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6" name="Group 166"/>
              <p:cNvGrpSpPr>
                <a:grpSpLocks/>
              </p:cNvGrpSpPr>
              <p:nvPr/>
            </p:nvGrpSpPr>
            <p:grpSpPr bwMode="auto">
              <a:xfrm>
                <a:off x="2737" y="2533"/>
                <a:ext cx="579" cy="319"/>
                <a:chOff x="2737" y="2533"/>
                <a:chExt cx="579" cy="319"/>
              </a:xfrm>
            </p:grpSpPr>
            <p:sp>
              <p:nvSpPr>
                <p:cNvPr id="10296" name="Rectangle 56"/>
                <p:cNvSpPr>
                  <a:spLocks noChangeArrowheads="1"/>
                </p:cNvSpPr>
                <p:nvPr/>
              </p:nvSpPr>
              <p:spPr bwMode="auto">
                <a:xfrm>
                  <a:off x="2779" y="2575"/>
                  <a:ext cx="495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r"/>
                  <a:r>
                    <a:rPr lang="en-US" altLang="en-US" sz="1200" b="1">
                      <a:latin typeface="Arial" charset="0"/>
                      <a:cs typeface="Arial" charset="0"/>
                    </a:rPr>
                    <a:t>Total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r" eaLnBrk="0" hangingPunct="0"/>
                  <a:endParaRPr lang="en-US" altLang="en-US"/>
                </a:p>
              </p:txBody>
            </p:sp>
            <p:sp>
              <p:nvSpPr>
                <p:cNvPr id="10405" name="Rectangle 165"/>
                <p:cNvSpPr>
                  <a:spLocks noChangeArrowheads="1"/>
                </p:cNvSpPr>
                <p:nvPr/>
              </p:nvSpPr>
              <p:spPr bwMode="auto">
                <a:xfrm>
                  <a:off x="2737" y="2533"/>
                  <a:ext cx="57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08" name="Group 168"/>
              <p:cNvGrpSpPr>
                <a:grpSpLocks/>
              </p:cNvGrpSpPr>
              <p:nvPr/>
            </p:nvGrpSpPr>
            <p:grpSpPr bwMode="auto">
              <a:xfrm>
                <a:off x="3316" y="2533"/>
                <a:ext cx="206" cy="319"/>
                <a:chOff x="3316" y="2533"/>
                <a:chExt cx="206" cy="319"/>
              </a:xfrm>
            </p:grpSpPr>
            <p:sp>
              <p:nvSpPr>
                <p:cNvPr id="10297" name="Rectangle 57"/>
                <p:cNvSpPr>
                  <a:spLocks noChangeArrowheads="1"/>
                </p:cNvSpPr>
                <p:nvPr/>
              </p:nvSpPr>
              <p:spPr bwMode="auto">
                <a:xfrm>
                  <a:off x="3358" y="2575"/>
                  <a:ext cx="122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>
                      <a:latin typeface="Arial" charset="0"/>
                      <a:cs typeface="Arial" charset="0"/>
                    </a:rPr>
                    <a:t>=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407" name="Rectangle 167"/>
                <p:cNvSpPr>
                  <a:spLocks noChangeArrowheads="1"/>
                </p:cNvSpPr>
                <p:nvPr/>
              </p:nvSpPr>
              <p:spPr bwMode="auto">
                <a:xfrm>
                  <a:off x="3316" y="2533"/>
                  <a:ext cx="206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410" name="Group 170"/>
              <p:cNvGrpSpPr>
                <a:grpSpLocks/>
              </p:cNvGrpSpPr>
              <p:nvPr/>
            </p:nvGrpSpPr>
            <p:grpSpPr bwMode="auto">
              <a:xfrm>
                <a:off x="3522" y="2533"/>
                <a:ext cx="348" cy="319"/>
                <a:chOff x="3522" y="2533"/>
                <a:chExt cx="348" cy="319"/>
              </a:xfrm>
            </p:grpSpPr>
            <p:sp>
              <p:nvSpPr>
                <p:cNvPr id="10298" name="Rectangle 58"/>
                <p:cNvSpPr>
                  <a:spLocks noChangeArrowheads="1"/>
                </p:cNvSpPr>
                <p:nvPr/>
              </p:nvSpPr>
              <p:spPr bwMode="auto">
                <a:xfrm>
                  <a:off x="3564" y="2575"/>
                  <a:ext cx="264" cy="23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pPr algn="ctr"/>
                  <a:r>
                    <a:rPr lang="en-US" altLang="en-US" sz="1200" b="1">
                      <a:latin typeface="Arial" charset="0"/>
                      <a:cs typeface="Arial" charset="0"/>
                    </a:rPr>
                    <a:t>?</a:t>
                  </a:r>
                  <a:endParaRPr lang="en-US" alt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 altLang="en-US"/>
                </a:p>
              </p:txBody>
            </p:sp>
            <p:sp>
              <p:nvSpPr>
                <p:cNvPr id="10409" name="Rectangle 169"/>
                <p:cNvSpPr>
                  <a:spLocks noChangeArrowheads="1"/>
                </p:cNvSpPr>
                <p:nvPr/>
              </p:nvSpPr>
              <p:spPr bwMode="auto">
                <a:xfrm>
                  <a:off x="3522" y="2533"/>
                  <a:ext cx="34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0412" name="Rectangle 172"/>
            <p:cNvSpPr>
              <a:spLocks noChangeArrowheads="1"/>
            </p:cNvSpPr>
            <p:nvPr/>
          </p:nvSpPr>
          <p:spPr bwMode="auto">
            <a:xfrm>
              <a:off x="-3" y="-3"/>
              <a:ext cx="3876" cy="2858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3C198-42E4-4294-BE10-8279FB448519}" type="slidenum">
              <a:rPr lang="en-US" altLang="en-US"/>
              <a:pPr/>
              <a:t>25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Function Point Questionnaire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Backup.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Data communication.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Distributed processes.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Optimal performance.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Heavily used operating system.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On-line data security.</a:t>
            </a:r>
            <a:endParaRPr lang="en-US" altLang="en-US" sz="2400"/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Multiple screens.</a:t>
            </a:r>
          </a:p>
          <a:p>
            <a:pPr marL="533400" indent="-533400">
              <a:lnSpc>
                <a:spcPct val="90000"/>
              </a:lnSpc>
              <a:buFontTx/>
              <a:buAutoNum type="arabicPeriod"/>
            </a:pPr>
            <a:r>
              <a:rPr lang="en-US" altLang="en-US" sz="2400">
                <a:cs typeface="Arial" charset="0"/>
              </a:rPr>
              <a:t>On-line master file update.</a:t>
            </a:r>
            <a:endParaRPr lang="en-US" altLang="en-US" sz="2400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Complex inputs, queries, outputs.</a:t>
            </a:r>
            <a:endParaRPr lang="en-US" altLang="en-US" sz="2400"/>
          </a:p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Complex internal processing.</a:t>
            </a:r>
            <a:endParaRPr lang="en-US" altLang="en-US" sz="2400"/>
          </a:p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Reusable code.</a:t>
            </a:r>
            <a:endParaRPr lang="en-US" altLang="en-US" sz="2400"/>
          </a:p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Conversion or installation.</a:t>
            </a:r>
            <a:endParaRPr lang="en-US" altLang="en-US" sz="2400"/>
          </a:p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Multiple user sites.</a:t>
            </a:r>
            <a:endParaRPr lang="en-US" altLang="en-US" sz="2400"/>
          </a:p>
          <a:p>
            <a:pPr marL="533400" indent="-533400">
              <a:buFontTx/>
              <a:buAutoNum type="arabicPeriod" startAt="9"/>
            </a:pPr>
            <a:r>
              <a:rPr lang="en-US" altLang="en-US" sz="2400">
                <a:cs typeface="Arial" charset="0"/>
              </a:rPr>
              <a:t>Ease of use.</a:t>
            </a:r>
            <a:endParaRPr lang="en-US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597B44-9F36-434E-B165-326D2AE57FE4}" type="slidenum">
              <a:rPr lang="en-US" altLang="en-US"/>
              <a:pPr/>
              <a:t>26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Function Point Equation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n-US" sz="1800" u="sng" dirty="0">
                <a:hlinkClick r:id="rId2"/>
              </a:rPr>
              <a:t>http://</a:t>
            </a:r>
            <a:r>
              <a:rPr lang="en-US" sz="1800" u="sng" dirty="0" smtClean="0">
                <a:hlinkClick r:id="rId2"/>
              </a:rPr>
              <a:t>groups.umd.umich.edu/cis/course.des/cis375/projects/fp99/main.html</a:t>
            </a:r>
            <a:endParaRPr lang="en-US" sz="1800" u="sng" dirty="0" smtClean="0"/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dirty="0" smtClean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cs typeface="Arial" charset="0"/>
              </a:rPr>
              <a:t>F.P</a:t>
            </a:r>
            <a:r>
              <a:rPr lang="en-US" altLang="en-US" sz="2800" dirty="0">
                <a:cs typeface="Arial" charset="0"/>
              </a:rPr>
              <a:t>.’s = T * (0.65 + 0.01 * Q</a:t>
            </a:r>
            <a:r>
              <a:rPr lang="en-US" altLang="en-US" sz="2800" dirty="0" smtClean="0">
                <a:cs typeface="Arial" charset="0"/>
              </a:rPr>
              <a:t>)</a:t>
            </a:r>
            <a:endParaRPr lang="en-US" altLang="en-US" sz="2800" dirty="0">
              <a:cs typeface="Arial" charset="0"/>
            </a:endParaRP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cs typeface="Arial" charset="0"/>
              </a:rPr>
              <a:t>T = unadjusted table total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 smtClean="0">
                <a:cs typeface="Arial" charset="0"/>
              </a:rPr>
              <a:t>Q </a:t>
            </a:r>
            <a:r>
              <a:rPr lang="en-US" altLang="en-US" sz="2800" dirty="0">
                <a:cs typeface="Arial" charset="0"/>
              </a:rPr>
              <a:t>= score from questionnaire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sz="2800" dirty="0">
                <a:cs typeface="Times New Roman" pitchFamily="18" charset="0"/>
              </a:rPr>
              <a:t>       (14 items with values 0 to 5)</a:t>
            </a:r>
          </a:p>
          <a:p>
            <a:pPr marL="0" indent="0">
              <a:lnSpc>
                <a:spcPct val="90000"/>
              </a:lnSpc>
              <a:buNone/>
            </a:pPr>
            <a:endParaRPr lang="en-US" altLang="en-US" sz="2800" dirty="0" smtClean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altLang="en-US" sz="2800" dirty="0" smtClean="0">
                <a:cs typeface="Arial" charset="0"/>
              </a:rPr>
              <a:t>Cost </a:t>
            </a:r>
            <a:r>
              <a:rPr lang="en-US" altLang="en-US" sz="2800" dirty="0">
                <a:cs typeface="Arial" charset="0"/>
              </a:rPr>
              <a:t>of producing one function point?  </a:t>
            </a:r>
            <a:r>
              <a:rPr lang="en-US" altLang="en-US" sz="2800" dirty="0" smtClean="0">
                <a:cs typeface="Arial" charset="0"/>
              </a:rPr>
              <a:t>     May </a:t>
            </a:r>
            <a:r>
              <a:rPr lang="en-US" altLang="en-US" sz="2800" dirty="0">
                <a:cs typeface="Arial" charset="0"/>
              </a:rPr>
              <a:t>be organization specific.</a:t>
            </a:r>
            <a:endParaRPr lang="en-US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090" name="Rectangle 2"/>
          <p:cNvSpPr>
            <a:spLocks noGrp="1" noChangeArrowheads="1"/>
          </p:cNvSpPr>
          <p:nvPr>
            <p:ph type="title"/>
          </p:nvPr>
        </p:nvSpPr>
        <p:spPr>
          <a:xfrm>
            <a:off x="982663" y="995363"/>
            <a:ext cx="7421562" cy="561975"/>
          </a:xfrm>
        </p:spPr>
        <p:txBody>
          <a:bodyPr>
            <a:normAutofit fontScale="90000"/>
          </a:bodyPr>
          <a:lstStyle/>
          <a:p>
            <a:r>
              <a:rPr lang="en-US" altLang="en-US" sz="3200" dirty="0"/>
              <a:t>Converting LOC to Person Months</a:t>
            </a:r>
          </a:p>
        </p:txBody>
      </p:sp>
      <p:sp>
        <p:nvSpPr>
          <p:cNvPr id="601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altLang="en-US" dirty="0"/>
              <a:t>Programmers are not usually paid per line of code produced</a:t>
            </a:r>
          </a:p>
          <a:p>
            <a:r>
              <a:rPr lang="en-US" altLang="en-US" dirty="0"/>
              <a:t>Some people write tighter code that others</a:t>
            </a:r>
          </a:p>
          <a:p>
            <a:r>
              <a:rPr lang="en-US" altLang="en-US" dirty="0"/>
              <a:t>You would not want to pay for unneeded code</a:t>
            </a:r>
          </a:p>
          <a:p>
            <a:r>
              <a:rPr lang="en-US" altLang="en-US" dirty="0"/>
              <a:t>Some programming languages provide more powerful statements than others  </a:t>
            </a:r>
          </a:p>
          <a:p>
            <a:r>
              <a:rPr lang="en-US" altLang="en-US" dirty="0"/>
              <a:t>LOC is does not directly help us estimate the time it takes but can be equated to person months</a:t>
            </a:r>
          </a:p>
          <a:p>
            <a:r>
              <a:rPr lang="en-US" altLang="en-US" dirty="0"/>
              <a:t>Person months are typically more useful to project managers</a:t>
            </a:r>
          </a:p>
          <a:p>
            <a:endParaRPr lang="en-US" altLang="en-US" dirty="0"/>
          </a:p>
          <a:p>
            <a:pPr lvl="0"/>
            <a:endParaRPr lang="en-US" altLang="en-US" sz="2800" dirty="0">
              <a:latin typeface="Arial" charset="0"/>
            </a:endParaRPr>
          </a:p>
          <a:p>
            <a:pPr lvl="0"/>
            <a:endParaRPr lang="en-US" altLang="en-US" sz="2800" dirty="0">
              <a:latin typeface="Arial" charset="0"/>
            </a:endParaRP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380E71-3CD4-42E0-9B9E-99073D15ED7A}" type="slidenum">
              <a:rPr lang="en-US"/>
              <a:pPr/>
              <a:t>28</a:t>
            </a:fld>
            <a:endParaRPr lang="en-US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COCOMO - I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>
                <a:latin typeface="Arial" pitchFamily="34" charset="0"/>
                <a:cs typeface="Arial" pitchFamily="34" charset="0"/>
              </a:rPr>
              <a:t>Effort in person months = a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2400" b="1" baseline="30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 * m(x)</a:t>
            </a:r>
          </a:p>
          <a:p>
            <a:r>
              <a:rPr lang="en-US" sz="2400" dirty="0">
                <a:latin typeface="Arial" pitchFamily="34" charset="0"/>
                <a:cs typeface="Arial" pitchFamily="34" charset="0"/>
              </a:rPr>
              <a:t>S measured in KLOC = LOC/1000</a:t>
            </a:r>
          </a:p>
          <a:p>
            <a:pPr>
              <a:buFontTx/>
              <a:buNone/>
            </a:pPr>
            <a:endParaRPr lang="en-US" dirty="0">
              <a:cs typeface="Times New Roman" pitchFamily="18" charset="0"/>
            </a:endParaRPr>
          </a:p>
        </p:txBody>
      </p:sp>
      <p:grpSp>
        <p:nvGrpSpPr>
          <p:cNvPr id="2" name="Group 75"/>
          <p:cNvGrpSpPr>
            <a:grpSpLocks/>
          </p:cNvGrpSpPr>
          <p:nvPr/>
        </p:nvGrpSpPr>
        <p:grpSpPr bwMode="auto">
          <a:xfrm>
            <a:off x="2286000" y="2960004"/>
            <a:ext cx="4572000" cy="3036976"/>
            <a:chOff x="-3" y="-3"/>
            <a:chExt cx="2337" cy="2167"/>
          </a:xfrm>
        </p:grpSpPr>
        <p:grpSp>
          <p:nvGrpSpPr>
            <p:cNvPr id="3" name="Group 73"/>
            <p:cNvGrpSpPr>
              <a:grpSpLocks/>
            </p:cNvGrpSpPr>
            <p:nvPr/>
          </p:nvGrpSpPr>
          <p:grpSpPr bwMode="auto">
            <a:xfrm>
              <a:off x="0" y="0"/>
              <a:ext cx="2331" cy="2161"/>
              <a:chOff x="0" y="0"/>
              <a:chExt cx="2331" cy="2161"/>
            </a:xfrm>
          </p:grpSpPr>
          <p:grpSp>
            <p:nvGrpSpPr>
              <p:cNvPr id="4" name="Group 28"/>
              <p:cNvGrpSpPr>
                <a:grpSpLocks/>
              </p:cNvGrpSpPr>
              <p:nvPr/>
            </p:nvGrpSpPr>
            <p:grpSpPr bwMode="auto">
              <a:xfrm>
                <a:off x="0" y="0"/>
                <a:ext cx="699" cy="434"/>
                <a:chOff x="0" y="0"/>
                <a:chExt cx="699" cy="434"/>
              </a:xfrm>
            </p:grpSpPr>
            <p:sp>
              <p:nvSpPr>
                <p:cNvPr id="21508" name="Rectangle 4"/>
                <p:cNvSpPr>
                  <a:spLocks noChangeArrowheads="1"/>
                </p:cNvSpPr>
                <p:nvPr/>
              </p:nvSpPr>
              <p:spPr bwMode="auto">
                <a:xfrm>
                  <a:off x="42" y="42"/>
                  <a:ext cx="615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200">
                      <a:latin typeface="Arial" charset="0"/>
                      <a:cs typeface="Arial" charset="0"/>
                    </a:rPr>
                    <a:t> </a:t>
                  </a:r>
                  <a:endParaRPr 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1531" name="Rectangle 27"/>
                <p:cNvSpPr>
                  <a:spLocks noChangeArrowheads="1"/>
                </p:cNvSpPr>
                <p:nvPr/>
              </p:nvSpPr>
              <p:spPr bwMode="auto">
                <a:xfrm>
                  <a:off x="0" y="0"/>
                  <a:ext cx="699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5" name="Group 30"/>
              <p:cNvGrpSpPr>
                <a:grpSpLocks/>
              </p:cNvGrpSpPr>
              <p:nvPr/>
            </p:nvGrpSpPr>
            <p:grpSpPr bwMode="auto">
              <a:xfrm>
                <a:off x="699" y="0"/>
                <a:ext cx="816" cy="434"/>
                <a:chOff x="699" y="0"/>
                <a:chExt cx="816" cy="434"/>
              </a:xfrm>
            </p:grpSpPr>
            <p:sp>
              <p:nvSpPr>
                <p:cNvPr id="21509" name="Rectangle 5"/>
                <p:cNvSpPr>
                  <a:spLocks noChangeArrowheads="1"/>
                </p:cNvSpPr>
                <p:nvPr/>
              </p:nvSpPr>
              <p:spPr bwMode="auto">
                <a:xfrm>
                  <a:off x="741" y="42"/>
                  <a:ext cx="732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BASIC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33" name="Rectangle 29"/>
                <p:cNvSpPr>
                  <a:spLocks noChangeArrowheads="1"/>
                </p:cNvSpPr>
                <p:nvPr/>
              </p:nvSpPr>
              <p:spPr bwMode="auto">
                <a:xfrm>
                  <a:off x="699" y="0"/>
                  <a:ext cx="816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6" name="Group 32"/>
              <p:cNvGrpSpPr>
                <a:grpSpLocks/>
              </p:cNvGrpSpPr>
              <p:nvPr/>
            </p:nvGrpSpPr>
            <p:grpSpPr bwMode="auto">
              <a:xfrm>
                <a:off x="1515" y="0"/>
                <a:ext cx="816" cy="434"/>
                <a:chOff x="1515" y="0"/>
                <a:chExt cx="816" cy="434"/>
              </a:xfrm>
            </p:grpSpPr>
            <p:sp>
              <p:nvSpPr>
                <p:cNvPr id="21510" name="Rectangle 6"/>
                <p:cNvSpPr>
                  <a:spLocks noChangeArrowheads="1"/>
                </p:cNvSpPr>
                <p:nvPr/>
              </p:nvSpPr>
              <p:spPr bwMode="auto">
                <a:xfrm>
                  <a:off x="1557" y="42"/>
                  <a:ext cx="732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INTERMEDIATE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35" name="Rectangle 31"/>
                <p:cNvSpPr>
                  <a:spLocks noChangeArrowheads="1"/>
                </p:cNvSpPr>
                <p:nvPr/>
              </p:nvSpPr>
              <p:spPr bwMode="auto">
                <a:xfrm>
                  <a:off x="1515" y="0"/>
                  <a:ext cx="816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7" name="Group 34"/>
              <p:cNvGrpSpPr>
                <a:grpSpLocks/>
              </p:cNvGrpSpPr>
              <p:nvPr/>
            </p:nvGrpSpPr>
            <p:grpSpPr bwMode="auto">
              <a:xfrm>
                <a:off x="0" y="518"/>
                <a:ext cx="699" cy="319"/>
                <a:chOff x="0" y="518"/>
                <a:chExt cx="699" cy="319"/>
              </a:xfrm>
            </p:grpSpPr>
            <p:sp>
              <p:nvSpPr>
                <p:cNvPr id="21511" name="Rectangle 7"/>
                <p:cNvSpPr>
                  <a:spLocks noChangeArrowheads="1"/>
                </p:cNvSpPr>
                <p:nvPr/>
              </p:nvSpPr>
              <p:spPr bwMode="auto">
                <a:xfrm>
                  <a:off x="42" y="560"/>
                  <a:ext cx="615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MODE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37" name="Rectangle 33"/>
                <p:cNvSpPr>
                  <a:spLocks noChangeArrowheads="1"/>
                </p:cNvSpPr>
                <p:nvPr/>
              </p:nvSpPr>
              <p:spPr bwMode="auto">
                <a:xfrm>
                  <a:off x="0" y="518"/>
                  <a:ext cx="69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8" name="Group 36"/>
              <p:cNvGrpSpPr>
                <a:grpSpLocks/>
              </p:cNvGrpSpPr>
              <p:nvPr/>
            </p:nvGrpSpPr>
            <p:grpSpPr bwMode="auto">
              <a:xfrm>
                <a:off x="699" y="518"/>
                <a:ext cx="408" cy="319"/>
                <a:chOff x="699" y="518"/>
                <a:chExt cx="408" cy="319"/>
              </a:xfrm>
            </p:grpSpPr>
            <p:sp>
              <p:nvSpPr>
                <p:cNvPr id="21512" name="Rectangle 8"/>
                <p:cNvSpPr>
                  <a:spLocks noChangeArrowheads="1"/>
                </p:cNvSpPr>
                <p:nvPr/>
              </p:nvSpPr>
              <p:spPr bwMode="auto">
                <a:xfrm>
                  <a:off x="741" y="560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a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39" name="Rectangle 35"/>
                <p:cNvSpPr>
                  <a:spLocks noChangeArrowheads="1"/>
                </p:cNvSpPr>
                <p:nvPr/>
              </p:nvSpPr>
              <p:spPr bwMode="auto">
                <a:xfrm>
                  <a:off x="699" y="518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" name="Group 38"/>
              <p:cNvGrpSpPr>
                <a:grpSpLocks/>
              </p:cNvGrpSpPr>
              <p:nvPr/>
            </p:nvGrpSpPr>
            <p:grpSpPr bwMode="auto">
              <a:xfrm>
                <a:off x="1107" y="518"/>
                <a:ext cx="408" cy="319"/>
                <a:chOff x="1107" y="518"/>
                <a:chExt cx="408" cy="319"/>
              </a:xfrm>
            </p:grpSpPr>
            <p:sp>
              <p:nvSpPr>
                <p:cNvPr id="21513" name="Rectangle 9"/>
                <p:cNvSpPr>
                  <a:spLocks noChangeArrowheads="1"/>
                </p:cNvSpPr>
                <p:nvPr/>
              </p:nvSpPr>
              <p:spPr bwMode="auto">
                <a:xfrm>
                  <a:off x="1149" y="560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b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41" name="Rectangle 37"/>
                <p:cNvSpPr>
                  <a:spLocks noChangeArrowheads="1"/>
                </p:cNvSpPr>
                <p:nvPr/>
              </p:nvSpPr>
              <p:spPr bwMode="auto">
                <a:xfrm>
                  <a:off x="1107" y="518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0" name="Group 40"/>
              <p:cNvGrpSpPr>
                <a:grpSpLocks/>
              </p:cNvGrpSpPr>
              <p:nvPr/>
            </p:nvGrpSpPr>
            <p:grpSpPr bwMode="auto">
              <a:xfrm>
                <a:off x="1515" y="518"/>
                <a:ext cx="408" cy="319"/>
                <a:chOff x="1515" y="518"/>
                <a:chExt cx="408" cy="319"/>
              </a:xfrm>
            </p:grpSpPr>
            <p:sp>
              <p:nvSpPr>
                <p:cNvPr id="21514" name="Rectangle 10"/>
                <p:cNvSpPr>
                  <a:spLocks noChangeArrowheads="1"/>
                </p:cNvSpPr>
                <p:nvPr/>
              </p:nvSpPr>
              <p:spPr bwMode="auto">
                <a:xfrm>
                  <a:off x="1557" y="560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a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43" name="Rectangle 39"/>
                <p:cNvSpPr>
                  <a:spLocks noChangeArrowheads="1"/>
                </p:cNvSpPr>
                <p:nvPr/>
              </p:nvSpPr>
              <p:spPr bwMode="auto">
                <a:xfrm>
                  <a:off x="1515" y="518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1" name="Group 42"/>
              <p:cNvGrpSpPr>
                <a:grpSpLocks/>
              </p:cNvGrpSpPr>
              <p:nvPr/>
            </p:nvGrpSpPr>
            <p:grpSpPr bwMode="auto">
              <a:xfrm>
                <a:off x="1923" y="518"/>
                <a:ext cx="408" cy="319"/>
                <a:chOff x="1923" y="518"/>
                <a:chExt cx="408" cy="319"/>
              </a:xfrm>
            </p:grpSpPr>
            <p:sp>
              <p:nvSpPr>
                <p:cNvPr id="21515" name="Rectangle 11"/>
                <p:cNvSpPr>
                  <a:spLocks noChangeArrowheads="1"/>
                </p:cNvSpPr>
                <p:nvPr/>
              </p:nvSpPr>
              <p:spPr bwMode="auto">
                <a:xfrm>
                  <a:off x="1965" y="560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b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45" name="Rectangle 41"/>
                <p:cNvSpPr>
                  <a:spLocks noChangeArrowheads="1"/>
                </p:cNvSpPr>
                <p:nvPr/>
              </p:nvSpPr>
              <p:spPr bwMode="auto">
                <a:xfrm>
                  <a:off x="1923" y="518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2" name="Group 44"/>
              <p:cNvGrpSpPr>
                <a:grpSpLocks/>
              </p:cNvGrpSpPr>
              <p:nvPr/>
            </p:nvGrpSpPr>
            <p:grpSpPr bwMode="auto">
              <a:xfrm>
                <a:off x="0" y="921"/>
                <a:ext cx="699" cy="319"/>
                <a:chOff x="0" y="921"/>
                <a:chExt cx="699" cy="319"/>
              </a:xfrm>
            </p:grpSpPr>
            <p:sp>
              <p:nvSpPr>
                <p:cNvPr id="21516" name="Rectangle 12"/>
                <p:cNvSpPr>
                  <a:spLocks noChangeArrowheads="1"/>
                </p:cNvSpPr>
                <p:nvPr/>
              </p:nvSpPr>
              <p:spPr bwMode="auto">
                <a:xfrm>
                  <a:off x="42" y="963"/>
                  <a:ext cx="615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200">
                      <a:latin typeface="Arial" charset="0"/>
                      <a:cs typeface="Arial" charset="0"/>
                    </a:rPr>
                    <a:t>Organic</a:t>
                  </a:r>
                  <a:endParaRPr 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1547" name="Rectangle 43"/>
                <p:cNvSpPr>
                  <a:spLocks noChangeArrowheads="1"/>
                </p:cNvSpPr>
                <p:nvPr/>
              </p:nvSpPr>
              <p:spPr bwMode="auto">
                <a:xfrm>
                  <a:off x="0" y="921"/>
                  <a:ext cx="69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3" name="Group 46"/>
              <p:cNvGrpSpPr>
                <a:grpSpLocks/>
              </p:cNvGrpSpPr>
              <p:nvPr/>
            </p:nvGrpSpPr>
            <p:grpSpPr bwMode="auto">
              <a:xfrm>
                <a:off x="699" y="921"/>
                <a:ext cx="408" cy="319"/>
                <a:chOff x="699" y="921"/>
                <a:chExt cx="408" cy="319"/>
              </a:xfrm>
            </p:grpSpPr>
            <p:sp>
              <p:nvSpPr>
                <p:cNvPr id="21517" name="Rectangle 13"/>
                <p:cNvSpPr>
                  <a:spLocks noChangeArrowheads="1"/>
                </p:cNvSpPr>
                <p:nvPr/>
              </p:nvSpPr>
              <p:spPr bwMode="auto">
                <a:xfrm>
                  <a:off x="741" y="963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2.4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49" name="Rectangle 45"/>
                <p:cNvSpPr>
                  <a:spLocks noChangeArrowheads="1"/>
                </p:cNvSpPr>
                <p:nvPr/>
              </p:nvSpPr>
              <p:spPr bwMode="auto">
                <a:xfrm>
                  <a:off x="699" y="921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48"/>
              <p:cNvGrpSpPr>
                <a:grpSpLocks/>
              </p:cNvGrpSpPr>
              <p:nvPr/>
            </p:nvGrpSpPr>
            <p:grpSpPr bwMode="auto">
              <a:xfrm>
                <a:off x="1107" y="921"/>
                <a:ext cx="408" cy="319"/>
                <a:chOff x="1107" y="921"/>
                <a:chExt cx="408" cy="319"/>
              </a:xfrm>
            </p:grpSpPr>
            <p:sp>
              <p:nvSpPr>
                <p:cNvPr id="21518" name="Rectangle 14"/>
                <p:cNvSpPr>
                  <a:spLocks noChangeArrowheads="1"/>
                </p:cNvSpPr>
                <p:nvPr/>
              </p:nvSpPr>
              <p:spPr bwMode="auto">
                <a:xfrm>
                  <a:off x="1149" y="963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1.05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51" name="Rectangle 47"/>
                <p:cNvSpPr>
                  <a:spLocks noChangeArrowheads="1"/>
                </p:cNvSpPr>
                <p:nvPr/>
              </p:nvSpPr>
              <p:spPr bwMode="auto">
                <a:xfrm>
                  <a:off x="1107" y="921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5" name="Group 50"/>
              <p:cNvGrpSpPr>
                <a:grpSpLocks/>
              </p:cNvGrpSpPr>
              <p:nvPr/>
            </p:nvGrpSpPr>
            <p:grpSpPr bwMode="auto">
              <a:xfrm>
                <a:off x="1515" y="921"/>
                <a:ext cx="408" cy="319"/>
                <a:chOff x="1515" y="921"/>
                <a:chExt cx="408" cy="319"/>
              </a:xfrm>
            </p:grpSpPr>
            <p:sp>
              <p:nvSpPr>
                <p:cNvPr id="21519" name="Rectangle 15"/>
                <p:cNvSpPr>
                  <a:spLocks noChangeArrowheads="1"/>
                </p:cNvSpPr>
                <p:nvPr/>
              </p:nvSpPr>
              <p:spPr bwMode="auto">
                <a:xfrm>
                  <a:off x="1557" y="963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3.2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53" name="Rectangle 49"/>
                <p:cNvSpPr>
                  <a:spLocks noChangeArrowheads="1"/>
                </p:cNvSpPr>
                <p:nvPr/>
              </p:nvSpPr>
              <p:spPr bwMode="auto">
                <a:xfrm>
                  <a:off x="1515" y="921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6" name="Group 52"/>
              <p:cNvGrpSpPr>
                <a:grpSpLocks/>
              </p:cNvGrpSpPr>
              <p:nvPr/>
            </p:nvGrpSpPr>
            <p:grpSpPr bwMode="auto">
              <a:xfrm>
                <a:off x="1923" y="921"/>
                <a:ext cx="408" cy="319"/>
                <a:chOff x="1923" y="921"/>
                <a:chExt cx="408" cy="319"/>
              </a:xfrm>
            </p:grpSpPr>
            <p:sp>
              <p:nvSpPr>
                <p:cNvPr id="21520" name="Rectangle 16"/>
                <p:cNvSpPr>
                  <a:spLocks noChangeArrowheads="1"/>
                </p:cNvSpPr>
                <p:nvPr/>
              </p:nvSpPr>
              <p:spPr bwMode="auto">
                <a:xfrm>
                  <a:off x="1965" y="963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1.05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55" name="Rectangle 51"/>
                <p:cNvSpPr>
                  <a:spLocks noChangeArrowheads="1"/>
                </p:cNvSpPr>
                <p:nvPr/>
              </p:nvSpPr>
              <p:spPr bwMode="auto">
                <a:xfrm>
                  <a:off x="1923" y="921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7" name="Group 54"/>
              <p:cNvGrpSpPr>
                <a:grpSpLocks/>
              </p:cNvGrpSpPr>
              <p:nvPr/>
            </p:nvGrpSpPr>
            <p:grpSpPr bwMode="auto">
              <a:xfrm>
                <a:off x="0" y="1324"/>
                <a:ext cx="699" cy="434"/>
                <a:chOff x="0" y="1324"/>
                <a:chExt cx="699" cy="434"/>
              </a:xfrm>
            </p:grpSpPr>
            <p:sp>
              <p:nvSpPr>
                <p:cNvPr id="21521" name="Rectangle 17"/>
                <p:cNvSpPr>
                  <a:spLocks noChangeArrowheads="1"/>
                </p:cNvSpPr>
                <p:nvPr/>
              </p:nvSpPr>
              <p:spPr bwMode="auto">
                <a:xfrm>
                  <a:off x="42" y="1366"/>
                  <a:ext cx="615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200">
                      <a:latin typeface="Arial" charset="0"/>
                      <a:cs typeface="Arial" charset="0"/>
                    </a:rPr>
                    <a:t>Semidetached</a:t>
                  </a:r>
                  <a:endParaRPr 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1557" name="Rectangle 53"/>
                <p:cNvSpPr>
                  <a:spLocks noChangeArrowheads="1"/>
                </p:cNvSpPr>
                <p:nvPr/>
              </p:nvSpPr>
              <p:spPr bwMode="auto">
                <a:xfrm>
                  <a:off x="0" y="1324"/>
                  <a:ext cx="699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8" name="Group 56"/>
              <p:cNvGrpSpPr>
                <a:grpSpLocks/>
              </p:cNvGrpSpPr>
              <p:nvPr/>
            </p:nvGrpSpPr>
            <p:grpSpPr bwMode="auto">
              <a:xfrm>
                <a:off x="699" y="1324"/>
                <a:ext cx="408" cy="434"/>
                <a:chOff x="699" y="1324"/>
                <a:chExt cx="408" cy="434"/>
              </a:xfrm>
            </p:grpSpPr>
            <p:sp>
              <p:nvSpPr>
                <p:cNvPr id="21522" name="Rectangle 18"/>
                <p:cNvSpPr>
                  <a:spLocks noChangeArrowheads="1"/>
                </p:cNvSpPr>
                <p:nvPr/>
              </p:nvSpPr>
              <p:spPr bwMode="auto">
                <a:xfrm>
                  <a:off x="741" y="1366"/>
                  <a:ext cx="324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3.0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59" name="Rectangle 55"/>
                <p:cNvSpPr>
                  <a:spLocks noChangeArrowheads="1"/>
                </p:cNvSpPr>
                <p:nvPr/>
              </p:nvSpPr>
              <p:spPr bwMode="auto">
                <a:xfrm>
                  <a:off x="699" y="1324"/>
                  <a:ext cx="40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19" name="Group 58"/>
              <p:cNvGrpSpPr>
                <a:grpSpLocks/>
              </p:cNvGrpSpPr>
              <p:nvPr/>
            </p:nvGrpSpPr>
            <p:grpSpPr bwMode="auto">
              <a:xfrm>
                <a:off x="1107" y="1324"/>
                <a:ext cx="408" cy="434"/>
                <a:chOff x="1107" y="1324"/>
                <a:chExt cx="408" cy="434"/>
              </a:xfrm>
            </p:grpSpPr>
            <p:sp>
              <p:nvSpPr>
                <p:cNvPr id="21523" name="Rectangle 19"/>
                <p:cNvSpPr>
                  <a:spLocks noChangeArrowheads="1"/>
                </p:cNvSpPr>
                <p:nvPr/>
              </p:nvSpPr>
              <p:spPr bwMode="auto">
                <a:xfrm>
                  <a:off x="1149" y="1366"/>
                  <a:ext cx="324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1.12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61" name="Rectangle 57"/>
                <p:cNvSpPr>
                  <a:spLocks noChangeArrowheads="1"/>
                </p:cNvSpPr>
                <p:nvPr/>
              </p:nvSpPr>
              <p:spPr bwMode="auto">
                <a:xfrm>
                  <a:off x="1107" y="1324"/>
                  <a:ext cx="40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0" name="Group 60"/>
              <p:cNvGrpSpPr>
                <a:grpSpLocks/>
              </p:cNvGrpSpPr>
              <p:nvPr/>
            </p:nvGrpSpPr>
            <p:grpSpPr bwMode="auto">
              <a:xfrm>
                <a:off x="1515" y="1324"/>
                <a:ext cx="408" cy="434"/>
                <a:chOff x="1515" y="1324"/>
                <a:chExt cx="408" cy="434"/>
              </a:xfrm>
            </p:grpSpPr>
            <p:sp>
              <p:nvSpPr>
                <p:cNvPr id="21524" name="Rectangle 20"/>
                <p:cNvSpPr>
                  <a:spLocks noChangeArrowheads="1"/>
                </p:cNvSpPr>
                <p:nvPr/>
              </p:nvSpPr>
              <p:spPr bwMode="auto">
                <a:xfrm>
                  <a:off x="1557" y="1366"/>
                  <a:ext cx="324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3.0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63" name="Rectangle 59"/>
                <p:cNvSpPr>
                  <a:spLocks noChangeArrowheads="1"/>
                </p:cNvSpPr>
                <p:nvPr/>
              </p:nvSpPr>
              <p:spPr bwMode="auto">
                <a:xfrm>
                  <a:off x="1515" y="1324"/>
                  <a:ext cx="40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1" name="Group 62"/>
              <p:cNvGrpSpPr>
                <a:grpSpLocks/>
              </p:cNvGrpSpPr>
              <p:nvPr/>
            </p:nvGrpSpPr>
            <p:grpSpPr bwMode="auto">
              <a:xfrm>
                <a:off x="1923" y="1324"/>
                <a:ext cx="408" cy="434"/>
                <a:chOff x="1923" y="1324"/>
                <a:chExt cx="408" cy="434"/>
              </a:xfrm>
            </p:grpSpPr>
            <p:sp>
              <p:nvSpPr>
                <p:cNvPr id="21525" name="Rectangle 21"/>
                <p:cNvSpPr>
                  <a:spLocks noChangeArrowheads="1"/>
                </p:cNvSpPr>
                <p:nvPr/>
              </p:nvSpPr>
              <p:spPr bwMode="auto">
                <a:xfrm>
                  <a:off x="1965" y="1366"/>
                  <a:ext cx="324" cy="3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1.12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65" name="Rectangle 61"/>
                <p:cNvSpPr>
                  <a:spLocks noChangeArrowheads="1"/>
                </p:cNvSpPr>
                <p:nvPr/>
              </p:nvSpPr>
              <p:spPr bwMode="auto">
                <a:xfrm>
                  <a:off x="1923" y="1324"/>
                  <a:ext cx="408" cy="434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2" name="Group 64"/>
              <p:cNvGrpSpPr>
                <a:grpSpLocks/>
              </p:cNvGrpSpPr>
              <p:nvPr/>
            </p:nvGrpSpPr>
            <p:grpSpPr bwMode="auto">
              <a:xfrm>
                <a:off x="0" y="1842"/>
                <a:ext cx="699" cy="319"/>
                <a:chOff x="0" y="1842"/>
                <a:chExt cx="699" cy="319"/>
              </a:xfrm>
            </p:grpSpPr>
            <p:sp>
              <p:nvSpPr>
                <p:cNvPr id="21526" name="Rectangle 22"/>
                <p:cNvSpPr>
                  <a:spLocks noChangeArrowheads="1"/>
                </p:cNvSpPr>
                <p:nvPr/>
              </p:nvSpPr>
              <p:spPr bwMode="auto">
                <a:xfrm>
                  <a:off x="42" y="1884"/>
                  <a:ext cx="615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r>
                    <a:rPr lang="en-US" sz="1200">
                      <a:latin typeface="Arial" charset="0"/>
                      <a:cs typeface="Arial" charset="0"/>
                    </a:rPr>
                    <a:t>Embedded</a:t>
                  </a:r>
                  <a:endParaRPr lang="en-US" sz="1200">
                    <a:cs typeface="Times New Roman" pitchFamily="18" charset="0"/>
                  </a:endParaRPr>
                </a:p>
                <a:p>
                  <a:pPr eaLnBrk="0" hangingPunct="0"/>
                  <a:endParaRPr lang="en-US"/>
                </a:p>
              </p:txBody>
            </p:sp>
            <p:sp>
              <p:nvSpPr>
                <p:cNvPr id="21567" name="Rectangle 63"/>
                <p:cNvSpPr>
                  <a:spLocks noChangeArrowheads="1"/>
                </p:cNvSpPr>
                <p:nvPr/>
              </p:nvSpPr>
              <p:spPr bwMode="auto">
                <a:xfrm>
                  <a:off x="0" y="1842"/>
                  <a:ext cx="699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3" name="Group 66"/>
              <p:cNvGrpSpPr>
                <a:grpSpLocks/>
              </p:cNvGrpSpPr>
              <p:nvPr/>
            </p:nvGrpSpPr>
            <p:grpSpPr bwMode="auto">
              <a:xfrm>
                <a:off x="699" y="1842"/>
                <a:ext cx="408" cy="319"/>
                <a:chOff x="699" y="1842"/>
                <a:chExt cx="408" cy="319"/>
              </a:xfrm>
            </p:grpSpPr>
            <p:sp>
              <p:nvSpPr>
                <p:cNvPr id="21527" name="Rectangle 23"/>
                <p:cNvSpPr>
                  <a:spLocks noChangeArrowheads="1"/>
                </p:cNvSpPr>
                <p:nvPr/>
              </p:nvSpPr>
              <p:spPr bwMode="auto">
                <a:xfrm>
                  <a:off x="741" y="1884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3.6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69" name="Rectangle 65"/>
                <p:cNvSpPr>
                  <a:spLocks noChangeArrowheads="1"/>
                </p:cNvSpPr>
                <p:nvPr/>
              </p:nvSpPr>
              <p:spPr bwMode="auto">
                <a:xfrm>
                  <a:off x="699" y="1842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4" name="Group 68"/>
              <p:cNvGrpSpPr>
                <a:grpSpLocks/>
              </p:cNvGrpSpPr>
              <p:nvPr/>
            </p:nvGrpSpPr>
            <p:grpSpPr bwMode="auto">
              <a:xfrm>
                <a:off x="1107" y="1842"/>
                <a:ext cx="408" cy="319"/>
                <a:chOff x="1107" y="1842"/>
                <a:chExt cx="408" cy="319"/>
              </a:xfrm>
            </p:grpSpPr>
            <p:sp>
              <p:nvSpPr>
                <p:cNvPr id="21528" name="Rectangle 24"/>
                <p:cNvSpPr>
                  <a:spLocks noChangeArrowheads="1"/>
                </p:cNvSpPr>
                <p:nvPr/>
              </p:nvSpPr>
              <p:spPr bwMode="auto">
                <a:xfrm>
                  <a:off x="1149" y="1884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1.20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71" name="Rectangle 67"/>
                <p:cNvSpPr>
                  <a:spLocks noChangeArrowheads="1"/>
                </p:cNvSpPr>
                <p:nvPr/>
              </p:nvSpPr>
              <p:spPr bwMode="auto">
                <a:xfrm>
                  <a:off x="1107" y="1842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5" name="Group 70"/>
              <p:cNvGrpSpPr>
                <a:grpSpLocks/>
              </p:cNvGrpSpPr>
              <p:nvPr/>
            </p:nvGrpSpPr>
            <p:grpSpPr bwMode="auto">
              <a:xfrm>
                <a:off x="1515" y="1842"/>
                <a:ext cx="408" cy="319"/>
                <a:chOff x="1515" y="1842"/>
                <a:chExt cx="408" cy="319"/>
              </a:xfrm>
            </p:grpSpPr>
            <p:sp>
              <p:nvSpPr>
                <p:cNvPr id="21529" name="Rectangle 25"/>
                <p:cNvSpPr>
                  <a:spLocks noChangeArrowheads="1"/>
                </p:cNvSpPr>
                <p:nvPr/>
              </p:nvSpPr>
              <p:spPr bwMode="auto">
                <a:xfrm>
                  <a:off x="1557" y="1884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2.8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73" name="Rectangle 69"/>
                <p:cNvSpPr>
                  <a:spLocks noChangeArrowheads="1"/>
                </p:cNvSpPr>
                <p:nvPr/>
              </p:nvSpPr>
              <p:spPr bwMode="auto">
                <a:xfrm>
                  <a:off x="1515" y="1842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26" name="Group 72"/>
              <p:cNvGrpSpPr>
                <a:grpSpLocks/>
              </p:cNvGrpSpPr>
              <p:nvPr/>
            </p:nvGrpSpPr>
            <p:grpSpPr bwMode="auto">
              <a:xfrm>
                <a:off x="1923" y="1842"/>
                <a:ext cx="408" cy="319"/>
                <a:chOff x="1923" y="1842"/>
                <a:chExt cx="408" cy="319"/>
              </a:xfrm>
            </p:grpSpPr>
            <p:sp>
              <p:nvSpPr>
                <p:cNvPr id="21530" name="Rectangle 26"/>
                <p:cNvSpPr>
                  <a:spLocks noChangeArrowheads="1"/>
                </p:cNvSpPr>
                <p:nvPr/>
              </p:nvSpPr>
              <p:spPr bwMode="auto">
                <a:xfrm>
                  <a:off x="1965" y="1884"/>
                  <a:ext cx="324" cy="235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pPr algn="ctr"/>
                  <a:r>
                    <a:rPr lang="en-US" sz="1200">
                      <a:latin typeface="Arial" charset="0"/>
                      <a:cs typeface="Arial" charset="0"/>
                    </a:rPr>
                    <a:t>1.20</a:t>
                  </a:r>
                  <a:endParaRPr lang="en-US" sz="1200">
                    <a:cs typeface="Times New Roman" pitchFamily="18" charset="0"/>
                  </a:endParaRPr>
                </a:p>
                <a:p>
                  <a:pPr algn="ctr" eaLnBrk="0" hangingPunct="0"/>
                  <a:endParaRPr lang="en-US"/>
                </a:p>
              </p:txBody>
            </p:sp>
            <p:sp>
              <p:nvSpPr>
                <p:cNvPr id="21575" name="Rectangle 71"/>
                <p:cNvSpPr>
                  <a:spLocks noChangeArrowheads="1"/>
                </p:cNvSpPr>
                <p:nvPr/>
              </p:nvSpPr>
              <p:spPr bwMode="auto">
                <a:xfrm>
                  <a:off x="1923" y="1842"/>
                  <a:ext cx="408" cy="319"/>
                </a:xfrm>
                <a:prstGeom prst="rect">
                  <a:avLst/>
                </a:prstGeom>
                <a:noFill/>
                <a:ln w="7">
                  <a:solidFill>
                    <a:srgbClr val="A0A0A0"/>
                  </a:solidFill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21578" name="Rectangle 74"/>
            <p:cNvSpPr>
              <a:spLocks noChangeArrowheads="1"/>
            </p:cNvSpPr>
            <p:nvPr/>
          </p:nvSpPr>
          <p:spPr bwMode="auto">
            <a:xfrm>
              <a:off x="-3" y="-3"/>
              <a:ext cx="2337" cy="2167"/>
            </a:xfrm>
            <a:prstGeom prst="rect">
              <a:avLst/>
            </a:prstGeom>
            <a:noFill/>
            <a:ln w="9525">
              <a:solidFill>
                <a:srgbClr val="A0A0A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5C254E-0EBD-4BF1-9614-D92923F2E135}" type="slidenum">
              <a:rPr lang="en-US"/>
              <a:pPr/>
              <a:t>29</a:t>
            </a:fld>
            <a:endParaRPr lang="en-US"/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Basic COCOMO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latin typeface="Arial" pitchFamily="34" charset="0"/>
                <a:cs typeface="Arial" pitchFamily="34" charset="0"/>
              </a:rPr>
              <a:t>Computes software development effort (and cost) as a function of program size, expressed in estimated lines of code.</a:t>
            </a:r>
          </a:p>
          <a:p>
            <a:pPr>
              <a:buNone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r>
              <a:rPr lang="en-US" dirty="0">
                <a:latin typeface="Arial" pitchFamily="34" charset="0"/>
                <a:cs typeface="Arial" pitchFamily="34" charset="0"/>
              </a:rPr>
              <a:t>m(x) = 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673D3F-C3C9-4743-A866-CF0564E0A3E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Management Spectrum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People</a:t>
            </a:r>
          </a:p>
          <a:p>
            <a:r>
              <a:rPr lang="en-US" altLang="en-US">
                <a:cs typeface="Times New Roman" charset="0"/>
              </a:rPr>
              <a:t>Product</a:t>
            </a:r>
          </a:p>
          <a:p>
            <a:r>
              <a:rPr lang="en-US" altLang="en-US">
                <a:cs typeface="Times New Roman" charset="0"/>
              </a:rPr>
              <a:t>Process </a:t>
            </a:r>
          </a:p>
          <a:p>
            <a:r>
              <a:rPr lang="en-US" altLang="en-US">
                <a:cs typeface="Times New Roman" charset="0"/>
              </a:rPr>
              <a:t>Project</a:t>
            </a:r>
          </a:p>
        </p:txBody>
      </p:sp>
    </p:spTree>
    <p:extLst>
      <p:ext uri="{BB962C8B-B14F-4D97-AF65-F5344CB8AC3E}">
        <p14:creationId xmlns:p14="http://schemas.microsoft.com/office/powerpoint/2010/main" val="281296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Basic COCOMO/</a:t>
            </a:r>
            <a:r>
              <a:rPr lang="en-US" dirty="0" err="1"/>
              <a:t>SemiDetached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267200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>
                <a:latin typeface="Arial" pitchFamily="34" charset="0"/>
                <a:cs typeface="Arial" pitchFamily="34" charset="0"/>
              </a:rPr>
              <a:t>E = a </a:t>
            </a:r>
            <a:r>
              <a:rPr lang="en-US" sz="5100" dirty="0" err="1">
                <a:latin typeface="Arial" pitchFamily="34" charset="0"/>
                <a:cs typeface="Arial" pitchFamily="34" charset="0"/>
              </a:rPr>
              <a:t>S</a:t>
            </a:r>
            <a:r>
              <a:rPr lang="en-US" sz="5100" b="1" baseline="30000" dirty="0" err="1">
                <a:latin typeface="Arial" pitchFamily="34" charset="0"/>
                <a:cs typeface="Arial" pitchFamily="34" charset="0"/>
              </a:rPr>
              <a:t>b</a:t>
            </a:r>
            <a:r>
              <a:rPr lang="en-US" sz="5100" dirty="0">
                <a:latin typeface="Arial" pitchFamily="34" charset="0"/>
                <a:cs typeface="Arial" pitchFamily="34" charset="0"/>
              </a:rPr>
              <a:t> * m(x) person months</a:t>
            </a:r>
          </a:p>
          <a:p>
            <a:endParaRPr lang="en-US" sz="5100" dirty="0">
              <a:latin typeface="Arial" pitchFamily="34" charset="0"/>
              <a:cs typeface="Arial" pitchFamily="34" charset="0"/>
            </a:endParaRPr>
          </a:p>
          <a:p>
            <a:r>
              <a:rPr lang="en-US" sz="5100" dirty="0">
                <a:latin typeface="Arial" pitchFamily="34" charset="0"/>
                <a:cs typeface="Arial" pitchFamily="34" charset="0"/>
              </a:rPr>
              <a:t>E = 3.0 (56.87/1000.0)</a:t>
            </a:r>
            <a:r>
              <a:rPr lang="en-US" sz="5100" b="1" baseline="30000" dirty="0">
                <a:latin typeface="Arial" pitchFamily="34" charset="0"/>
                <a:cs typeface="Arial" pitchFamily="34" charset="0"/>
              </a:rPr>
              <a:t>1.12</a:t>
            </a:r>
            <a:r>
              <a:rPr lang="en-US" sz="5100" dirty="0">
                <a:latin typeface="Arial" pitchFamily="34" charset="0"/>
                <a:cs typeface="Arial" pitchFamily="34" charset="0"/>
              </a:rPr>
              <a:t> * (1.0) person months</a:t>
            </a:r>
          </a:p>
          <a:p>
            <a:endParaRPr lang="en-US" sz="5100" dirty="0">
              <a:latin typeface="Arial" pitchFamily="34" charset="0"/>
              <a:cs typeface="Arial" pitchFamily="34" charset="0"/>
            </a:endParaRPr>
          </a:p>
          <a:p>
            <a:r>
              <a:rPr lang="en-US" sz="5100" dirty="0">
                <a:latin typeface="Arial" pitchFamily="34" charset="0"/>
                <a:cs typeface="Arial" pitchFamily="34" charset="0"/>
              </a:rPr>
              <a:t>E = 3.0 (0.403) = 0.1209 person months</a:t>
            </a:r>
          </a:p>
          <a:p>
            <a:endParaRPr lang="en-US" sz="5100" dirty="0">
              <a:latin typeface="Arial" pitchFamily="34" charset="0"/>
              <a:cs typeface="Arial" pitchFamily="34" charset="0"/>
            </a:endParaRPr>
          </a:p>
          <a:p>
            <a:r>
              <a:rPr lang="en-US" sz="5100" dirty="0">
                <a:latin typeface="Arial" pitchFamily="34" charset="0"/>
                <a:cs typeface="Arial" pitchFamily="34" charset="0"/>
              </a:rPr>
              <a:t>1 person month 	= 8 hrs/day * 21 days/month </a:t>
            </a:r>
          </a:p>
          <a:p>
            <a:pPr>
              <a:buNone/>
            </a:pPr>
            <a:r>
              <a:rPr lang="en-US" sz="5100" dirty="0">
                <a:latin typeface="Arial" pitchFamily="34" charset="0"/>
                <a:cs typeface="Arial" pitchFamily="34" charset="0"/>
              </a:rPr>
              <a:t>				= 168 hrs</a:t>
            </a:r>
          </a:p>
          <a:p>
            <a:endParaRPr lang="en-US" sz="5100" dirty="0">
              <a:latin typeface="Arial" pitchFamily="34" charset="0"/>
              <a:cs typeface="Arial" pitchFamily="34" charset="0"/>
            </a:endParaRPr>
          </a:p>
          <a:p>
            <a:r>
              <a:rPr lang="en-US" sz="5100" dirty="0">
                <a:latin typeface="Arial" pitchFamily="34" charset="0"/>
                <a:cs typeface="Arial" pitchFamily="34" charset="0"/>
              </a:rPr>
              <a:t>E = 0.1209 * 168 = 20.31 </a:t>
            </a:r>
            <a:r>
              <a:rPr lang="en-US" sz="5100" dirty="0" err="1" smtClean="0">
                <a:latin typeface="Arial" pitchFamily="34" charset="0"/>
                <a:cs typeface="Arial" pitchFamily="34" charset="0"/>
              </a:rPr>
              <a:t>hrs</a:t>
            </a:r>
            <a:endParaRPr lang="en-US" sz="5100" dirty="0" smtClean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Arial" pitchFamily="34" charset="0"/>
                <a:cs typeface="Arial" pitchFamily="34" charset="0"/>
              </a:rPr>
              <a:t> </a:t>
            </a:r>
            <a:endParaRPr lang="en-US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3400" dirty="0">
                <a:cs typeface="Arial" charset="0"/>
                <a:hlinkClick r:id="rId3"/>
              </a:rPr>
              <a:t>http://</a:t>
            </a:r>
            <a:r>
              <a:rPr lang="en-US" sz="3400" dirty="0" smtClean="0">
                <a:cs typeface="Arial" charset="0"/>
                <a:hlinkClick r:id="rId3"/>
              </a:rPr>
              <a:t>groups.umd.umich.edu/cis/course.des/cis525/js/f00/kutcher/kutcher.html</a:t>
            </a:r>
            <a:endParaRPr lang="en-US" sz="3400" dirty="0" smtClean="0">
              <a:cs typeface="Arial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C6C8CC-60B2-46D0-8BEE-D6D7EA20A82E}" type="datetime1">
              <a:rPr lang="en-US" smtClean="0"/>
              <a:pPr/>
              <a:t>6/6/2017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DD69B-B7F8-41EA-88BE-D063AF86EC22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F57F1-ED65-4626-B840-2D1F3677796A}" type="slidenum">
              <a:rPr lang="en-US" altLang="en-US"/>
              <a:pPr/>
              <a:t>31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Linear Models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altLang="en-US"/>
              <a:t>Often built using regression analysis</a:t>
            </a:r>
          </a:p>
          <a:p>
            <a:endParaRPr lang="en-US" altLang="en-US"/>
          </a:p>
          <a:p>
            <a:pPr lvl="1">
              <a:buFontTx/>
              <a:buNone/>
            </a:pPr>
            <a:r>
              <a:rPr lang="en-US" altLang="en-US"/>
              <a:t>Effort = c</a:t>
            </a:r>
            <a:r>
              <a:rPr lang="en-US" altLang="en-US" baseline="-25000"/>
              <a:t>0</a:t>
            </a:r>
            <a:r>
              <a:rPr lang="en-US" altLang="en-US"/>
              <a:t> + </a:t>
            </a:r>
            <a:r>
              <a:rPr lang="en-US" altLang="en-US">
                <a:sym typeface="Symbol" pitchFamily="18" charset="2"/>
              </a:rPr>
              <a:t> c</a:t>
            </a:r>
            <a:r>
              <a:rPr lang="en-US" altLang="en-US" baseline="-25000">
                <a:sym typeface="Symbol" pitchFamily="18" charset="2"/>
              </a:rPr>
              <a:t>i</a:t>
            </a:r>
            <a:r>
              <a:rPr lang="en-US" altLang="en-US">
                <a:sym typeface="Symbol" pitchFamily="18" charset="2"/>
              </a:rPr>
              <a:t> * x</a:t>
            </a:r>
            <a:r>
              <a:rPr lang="en-US" altLang="en-US" baseline="-25000">
                <a:sym typeface="Symbol" pitchFamily="18" charset="2"/>
              </a:rPr>
              <a:t>i</a:t>
            </a:r>
          </a:p>
          <a:p>
            <a:pPr lvl="1">
              <a:buFontTx/>
              <a:buNone/>
            </a:pPr>
            <a:endParaRPr lang="en-US" altLang="en-US" baseline="-25000">
              <a:sym typeface="Symbol" pitchFamily="18" charset="2"/>
            </a:endParaRPr>
          </a:p>
          <a:p>
            <a:pPr lvl="1">
              <a:buFontTx/>
              <a:buNone/>
            </a:pPr>
            <a:r>
              <a:rPr lang="en-US" altLang="en-US" sz="2400">
                <a:sym typeface="Symbol" pitchFamily="18" charset="2"/>
              </a:rPr>
              <a:t>C = regression coefficient</a:t>
            </a:r>
          </a:p>
          <a:p>
            <a:pPr lvl="1">
              <a:buFontTx/>
              <a:buNone/>
            </a:pPr>
            <a:r>
              <a:rPr lang="en-US" altLang="en-US" sz="2400">
                <a:sym typeface="Symbol" pitchFamily="18" charset="2"/>
              </a:rPr>
              <a:t>X = product or process attribute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281E9-0269-4427-A5BF-52BA7A0A1803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Non-Linear Models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495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dirty="0"/>
              <a:t>Examples</a:t>
            </a:r>
          </a:p>
          <a:p>
            <a:pPr lvl="1">
              <a:buFontTx/>
              <a:buNone/>
            </a:pPr>
            <a:r>
              <a:rPr lang="en-US" altLang="en-US" dirty="0"/>
              <a:t>Effort = c</a:t>
            </a:r>
            <a:r>
              <a:rPr lang="en-US" altLang="en-US" b="1" baseline="-25000" dirty="0"/>
              <a:t>0</a:t>
            </a:r>
            <a:r>
              <a:rPr lang="en-US" altLang="en-US" dirty="0"/>
              <a:t> + </a:t>
            </a:r>
            <a:r>
              <a:rPr lang="en-US" altLang="en-US" dirty="0">
                <a:sym typeface="Symbol" pitchFamily="18" charset="2"/>
              </a:rPr>
              <a:t> c</a:t>
            </a:r>
            <a:r>
              <a:rPr lang="en-US" altLang="en-US" b="1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* </a:t>
            </a:r>
            <a:r>
              <a:rPr lang="en-US" altLang="en-US" dirty="0" err="1">
                <a:sym typeface="Symbol" pitchFamily="18" charset="2"/>
              </a:rPr>
              <a:t>x</a:t>
            </a:r>
            <a:r>
              <a:rPr lang="en-US" altLang="en-US" b="1" baseline="-25000" dirty="0" err="1">
                <a:sym typeface="Symbol" pitchFamily="18" charset="2"/>
              </a:rPr>
              <a:t>i</a:t>
            </a:r>
            <a:r>
              <a:rPr lang="en-US" altLang="en-US" sz="3200" baseline="30000" dirty="0" err="1">
                <a:sym typeface="Symbol" pitchFamily="18" charset="2"/>
              </a:rPr>
              <a:t>d</a:t>
            </a:r>
            <a:r>
              <a:rPr lang="en-US" altLang="en-US" sz="3200" baseline="15000" dirty="0" err="1">
                <a:sym typeface="Symbol" pitchFamily="18" charset="2"/>
              </a:rPr>
              <a:t>i</a:t>
            </a:r>
            <a:endParaRPr lang="en-US" altLang="en-US" sz="3200" baseline="15000" dirty="0">
              <a:sym typeface="Symbol" pitchFamily="18" charset="2"/>
            </a:endParaRPr>
          </a:p>
          <a:p>
            <a:pPr lvl="1">
              <a:buFontTx/>
              <a:buNone/>
            </a:pPr>
            <a:r>
              <a:rPr lang="en-US" altLang="en-US" sz="2400" dirty="0">
                <a:sym typeface="Symbol" pitchFamily="18" charset="2"/>
              </a:rPr>
              <a:t>C</a:t>
            </a:r>
            <a:r>
              <a:rPr lang="en-US" altLang="en-US" sz="2400" b="1" baseline="-25000" dirty="0">
                <a:sym typeface="Symbol" pitchFamily="18" charset="2"/>
              </a:rPr>
              <a:t>i</a:t>
            </a:r>
            <a:r>
              <a:rPr lang="en-US" altLang="en-US" sz="2400" dirty="0">
                <a:sym typeface="Symbol" pitchFamily="18" charset="2"/>
              </a:rPr>
              <a:t> </a:t>
            </a:r>
            <a:r>
              <a:rPr lang="en-US" altLang="en-US" dirty="0">
                <a:sym typeface="Symbol" pitchFamily="18" charset="2"/>
              </a:rPr>
              <a:t>and</a:t>
            </a:r>
            <a:r>
              <a:rPr lang="en-US" altLang="en-US" sz="2400" dirty="0">
                <a:sym typeface="Symbol" pitchFamily="18" charset="2"/>
              </a:rPr>
              <a:t> </a:t>
            </a:r>
            <a:r>
              <a:rPr lang="en-US" altLang="en-US" sz="3200" dirty="0">
                <a:sym typeface="Symbol" pitchFamily="18" charset="2"/>
              </a:rPr>
              <a:t>d</a:t>
            </a:r>
            <a:r>
              <a:rPr lang="en-US" altLang="en-US" sz="3200" baseline="-25000" dirty="0">
                <a:sym typeface="Symbol" pitchFamily="18" charset="2"/>
              </a:rPr>
              <a:t>i</a:t>
            </a:r>
            <a:r>
              <a:rPr lang="en-US" altLang="en-US" dirty="0">
                <a:sym typeface="Symbol" pitchFamily="18" charset="2"/>
              </a:rPr>
              <a:t> are non-linear regression constants</a:t>
            </a:r>
          </a:p>
          <a:p>
            <a:pPr>
              <a:buFontTx/>
              <a:buNone/>
            </a:pPr>
            <a:r>
              <a:rPr lang="en-US" altLang="en-US" dirty="0">
                <a:sym typeface="Symbol" pitchFamily="18" charset="2"/>
              </a:rPr>
              <a:t>or</a:t>
            </a:r>
          </a:p>
          <a:p>
            <a:pPr lvl="1">
              <a:buFontTx/>
              <a:buNone/>
            </a:pPr>
            <a:r>
              <a:rPr lang="en-US" altLang="en-US" dirty="0">
                <a:sym typeface="Symbol" pitchFamily="18" charset="2"/>
              </a:rPr>
              <a:t>Effort = (a + b S </a:t>
            </a:r>
            <a:r>
              <a:rPr lang="en-US" altLang="en-US" b="1" baseline="30000" dirty="0">
                <a:sym typeface="Symbol" pitchFamily="18" charset="2"/>
              </a:rPr>
              <a:t>C</a:t>
            </a:r>
            <a:r>
              <a:rPr lang="en-US" altLang="en-US" dirty="0">
                <a:sym typeface="Symbol" pitchFamily="18" charset="2"/>
              </a:rPr>
              <a:t>) * m(X)</a:t>
            </a:r>
          </a:p>
          <a:p>
            <a:pPr lvl="1">
              <a:buFontTx/>
              <a:buNone/>
            </a:pPr>
            <a:r>
              <a:rPr lang="en-US" altLang="en-US" dirty="0">
                <a:sym typeface="Symbol" pitchFamily="18" charset="2"/>
              </a:rPr>
              <a:t>where S is size in KLOC</a:t>
            </a:r>
          </a:p>
          <a:p>
            <a:pPr lvl="1">
              <a:buFontTx/>
              <a:buNone/>
            </a:pPr>
            <a:r>
              <a:rPr lang="en-US" altLang="en-US" dirty="0">
                <a:sym typeface="Symbol" pitchFamily="18" charset="2"/>
              </a:rPr>
              <a:t>a, b, and c are regression </a:t>
            </a:r>
            <a:r>
              <a:rPr lang="en-US" altLang="en-US" dirty="0" smtClean="0">
                <a:sym typeface="Symbol" pitchFamily="18" charset="2"/>
              </a:rPr>
              <a:t>constants</a:t>
            </a:r>
          </a:p>
          <a:p>
            <a:pPr lvl="1">
              <a:buFontTx/>
              <a:buNone/>
            </a:pPr>
            <a:endParaRPr lang="en-US" altLang="en-US" sz="1600" dirty="0" smtClean="0">
              <a:sym typeface="Symbol" pitchFamily="18" charset="2"/>
              <a:hlinkClick r:id="rId2"/>
            </a:endParaRPr>
          </a:p>
          <a:p>
            <a:pPr lvl="1">
              <a:buFontTx/>
              <a:buNone/>
            </a:pPr>
            <a:r>
              <a:rPr lang="en-US" altLang="en-US" sz="1600" dirty="0" smtClean="0">
                <a:sym typeface="Symbol" pitchFamily="18" charset="2"/>
                <a:hlinkClick r:id="rId2"/>
              </a:rPr>
              <a:t>http</a:t>
            </a:r>
            <a:r>
              <a:rPr lang="en-US" altLang="en-US" sz="1600" dirty="0">
                <a:sym typeface="Symbol" pitchFamily="18" charset="2"/>
                <a:hlinkClick r:id="rId2"/>
              </a:rPr>
              <a:t>://</a:t>
            </a:r>
            <a:r>
              <a:rPr lang="en-US" altLang="en-US" sz="1600" dirty="0" smtClean="0">
                <a:sym typeface="Symbol" pitchFamily="18" charset="2"/>
                <a:hlinkClick r:id="rId2"/>
              </a:rPr>
              <a:t>groups.umd.umich.edu/cis/course.des/cis525/js/f00/gamel/cocomo.html</a:t>
            </a:r>
            <a:endParaRPr lang="en-US" altLang="en-US" sz="1600" dirty="0" smtClean="0">
              <a:sym typeface="Symbol" pitchFamily="18" charset="2"/>
            </a:endParaRPr>
          </a:p>
          <a:p>
            <a:pPr lvl="1">
              <a:buFontTx/>
              <a:buNone/>
            </a:pPr>
            <a:endParaRPr lang="en-US" altLang="en-US" dirty="0">
              <a:sym typeface="Symbol" pitchFamily="18" charset="2"/>
            </a:endParaRPr>
          </a:p>
          <a:p>
            <a:pPr lvl="1">
              <a:buFontTx/>
              <a:buNone/>
            </a:pPr>
            <a:endParaRPr lang="en-US" altLang="en-US" dirty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D1A9-35EA-42F3-98F0-184C06662783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Intermediate COCOMO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>
                <a:cs typeface="Arial" charset="0"/>
              </a:rPr>
              <a:t>Computes software development effort as a function of program size and a set of "cost drivers" that include subjective assessments of product, hardware, personnel, and project attributes.</a:t>
            </a:r>
          </a:p>
          <a:p>
            <a:r>
              <a:rPr lang="en-US" altLang="en-US" dirty="0">
                <a:cs typeface="Arial" charset="0"/>
              </a:rPr>
              <a:t>m(x) = </a:t>
            </a:r>
            <a:r>
              <a:rPr lang="en-US" altLang="en-US" dirty="0">
                <a:cs typeface="Arial" charset="0"/>
                <a:sym typeface="Symbol" pitchFamily="18" charset="2"/>
              </a:rPr>
              <a:t> m(x</a:t>
            </a:r>
            <a:r>
              <a:rPr lang="en-US" altLang="en-US" baseline="-25000" dirty="0">
                <a:cs typeface="Arial" charset="0"/>
                <a:sym typeface="Symbol" pitchFamily="18" charset="2"/>
              </a:rPr>
              <a:t>i</a:t>
            </a:r>
            <a:r>
              <a:rPr lang="en-US" altLang="en-US" dirty="0">
                <a:cs typeface="Arial" charset="0"/>
                <a:sym typeface="Symbol" pitchFamily="18" charset="2"/>
              </a:rPr>
              <a:t>)</a:t>
            </a:r>
            <a:endParaRPr lang="en-US" alt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4317F7-BC8B-45B0-8F15-6CC8A5B081A4}" type="slidenum">
              <a:rPr lang="en-US" altLang="en-US"/>
              <a:pPr/>
              <a:t>34</a:t>
            </a:fld>
            <a:endParaRPr lang="en-US" altLang="en-US"/>
          </a:p>
        </p:txBody>
      </p:sp>
      <p:pic>
        <p:nvPicPr>
          <p:cNvPr id="4" name="Picture 3"/>
          <p:cNvPicPr/>
          <p:nvPr/>
        </p:nvPicPr>
        <p:blipFill>
          <a:blip r:embed="rId2"/>
          <a:stretch>
            <a:fillRect/>
          </a:stretch>
        </p:blipFill>
        <p:spPr>
          <a:xfrm>
            <a:off x="762000" y="838200"/>
            <a:ext cx="7696199" cy="5105400"/>
          </a:xfrm>
          <a:prstGeom prst="rect">
            <a:avLst/>
          </a:prstGeom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BCDEBF-82D0-41EF-9832-E57DAAE6731A}" type="slidenum">
              <a:rPr lang="en-US" altLang="en-US"/>
              <a:pPr/>
              <a:t>35</a:t>
            </a:fld>
            <a:endParaRPr lang="en-US" altLang="en-US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Static Model Problems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Existing models rely at least in part on expert judgment</a:t>
            </a:r>
          </a:p>
          <a:p>
            <a:r>
              <a:rPr lang="en-US" altLang="en-US"/>
              <a:t>Most static estimates require estimation of the product in lines of code (LOC)</a:t>
            </a:r>
          </a:p>
          <a:p>
            <a:r>
              <a:rPr lang="en-US" altLang="en-US"/>
              <a:t>Not clear which cost factors are significant in all development environments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01C5F-5D89-4997-96AF-5EFD23D2C358}" type="slidenum">
              <a:rPr lang="en-US" altLang="en-US"/>
              <a:pPr/>
              <a:t>36</a:t>
            </a:fld>
            <a:endParaRPr lang="en-US" altLang="en-US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Dynamic Models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dirty="0"/>
              <a:t>It is helpful to know when effort will be required on a project as well as how much total effort is required</a:t>
            </a:r>
          </a:p>
          <a:p>
            <a:r>
              <a:rPr lang="en-US" altLang="en-US" dirty="0"/>
              <a:t>Most models are time or phase sensitive in their effort computations</a:t>
            </a:r>
          </a:p>
          <a:p>
            <a:r>
              <a:rPr lang="en-US" altLang="en-US" dirty="0"/>
              <a:t>COCOMO2 does this</a:t>
            </a:r>
          </a:p>
          <a:p>
            <a:pPr marL="0" indent="0">
              <a:buNone/>
            </a:pPr>
            <a:r>
              <a:rPr lang="en-US" sz="2000" u="sng" dirty="0">
                <a:hlinkClick r:id="rId2"/>
              </a:rPr>
              <a:t>http://csse.usc.edu/csse/research/COCOMOII/cocomo_main.html</a:t>
            </a:r>
            <a:endParaRPr lang="en-US" sz="2000" dirty="0"/>
          </a:p>
          <a:p>
            <a:pPr marL="0" indent="0">
              <a:buNone/>
            </a:pPr>
            <a:endParaRPr lang="en-US" altLang="en-US" dirty="0"/>
          </a:p>
          <a:p>
            <a:pPr marL="0" indent="0">
              <a:buNone/>
            </a:pPr>
            <a:endParaRPr lang="en-US" altLang="en-US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01D1A9-35EA-42F3-98F0-184C06662783}" type="slidenum">
              <a:rPr lang="en-US" altLang="en-US"/>
              <a:pPr/>
              <a:t>37</a:t>
            </a:fld>
            <a:endParaRPr lang="en-US" alt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COCOMO II</a:t>
            </a:r>
            <a:endParaRPr lang="en-US" altLang="en-US" dirty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A</a:t>
            </a:r>
            <a:r>
              <a:rPr lang="en-US" sz="2400" dirty="0" smtClean="0"/>
              <a:t>llows </a:t>
            </a:r>
            <a:r>
              <a:rPr lang="en-US" sz="2400" dirty="0"/>
              <a:t>one to estimate the cost, effort, and schedule when planning a new software development </a:t>
            </a:r>
            <a:r>
              <a:rPr lang="en-US" sz="2400" dirty="0" smtClean="0"/>
              <a:t>activity.</a:t>
            </a:r>
          </a:p>
          <a:p>
            <a:r>
              <a:rPr lang="en-US" sz="2400" dirty="0"/>
              <a:t>C</a:t>
            </a:r>
            <a:r>
              <a:rPr lang="en-US" sz="2400" dirty="0" smtClean="0"/>
              <a:t>onsists </a:t>
            </a:r>
            <a:r>
              <a:rPr lang="en-US" sz="2400" dirty="0"/>
              <a:t>of three </a:t>
            </a:r>
            <a:r>
              <a:rPr lang="en-US" sz="2400" dirty="0" err="1"/>
              <a:t>submodels</a:t>
            </a:r>
            <a:r>
              <a:rPr lang="en-US" sz="2400" dirty="0"/>
              <a:t>, each one offering increased fidelity the further along one is in the project planning and design </a:t>
            </a:r>
            <a:r>
              <a:rPr lang="en-US" sz="2400" dirty="0" smtClean="0"/>
              <a:t>process (Applications </a:t>
            </a:r>
            <a:r>
              <a:rPr lang="en-US" sz="2400" dirty="0"/>
              <a:t>Composition, Early Design, and </a:t>
            </a:r>
            <a:r>
              <a:rPr lang="en-US" sz="2400" dirty="0" smtClean="0"/>
              <a:t>Post-architecture).</a:t>
            </a:r>
          </a:p>
          <a:p>
            <a:endParaRPr lang="en-US" altLang="en-US" sz="2400" dirty="0"/>
          </a:p>
          <a:p>
            <a:pPr marL="0" indent="0">
              <a:buNone/>
            </a:pPr>
            <a:r>
              <a:rPr lang="en-US" altLang="en-US" sz="2000" dirty="0">
                <a:hlinkClick r:id="rId2"/>
              </a:rPr>
              <a:t>http://</a:t>
            </a:r>
            <a:r>
              <a:rPr lang="en-US" altLang="en-US" sz="2000" dirty="0" smtClean="0">
                <a:hlinkClick r:id="rId2"/>
              </a:rPr>
              <a:t>csse.usc.edu/tools/COCOMOII.php</a:t>
            </a:r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pPr marL="0" indent="0">
              <a:buNone/>
            </a:pPr>
            <a:endParaRPr lang="en-US" altLang="en-US" sz="2400" dirty="0"/>
          </a:p>
          <a:p>
            <a:pPr marL="0" indent="0">
              <a:buNone/>
            </a:pP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406171066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66EBD-2542-477D-87CE-8DE29E7C9247}" type="slidenum">
              <a:rPr lang="en-US" altLang="en-US"/>
              <a:pPr/>
              <a:t>38</a:t>
            </a:fld>
            <a:endParaRPr lang="en-US" altLang="en-US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Make Buy Decision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>
                <a:cs typeface="Times New Roman" pitchFamily="18" charset="0"/>
              </a:rPr>
              <a:t>It may be more cost effective to acquire a piece of software rather than develop it.</a:t>
            </a:r>
          </a:p>
          <a:p>
            <a:r>
              <a:rPr lang="en-US" altLang="en-US" sz="2800">
                <a:cs typeface="Times New Roman" pitchFamily="18" charset="0"/>
              </a:rPr>
              <a:t>Decision tree analysis provides a systematic way to sort through the make-buy decision.</a:t>
            </a:r>
          </a:p>
          <a:p>
            <a:r>
              <a:rPr lang="en-US" altLang="en-US" sz="2800">
                <a:cs typeface="Times New Roman" pitchFamily="18" charset="0"/>
              </a:rPr>
              <a:t>As a rule outsourcing software development requires more skillful management than does in-house development of the same product.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195868622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6F10D0-93ED-46BB-AFFB-81E94299D7A7}" type="slidenum">
              <a:rPr lang="en-US" altLang="en-US"/>
              <a:pPr/>
              <a:t>39</a:t>
            </a:fld>
            <a:endParaRPr lang="en-US" altLang="en-US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Decision Process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87680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Develop specifications.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Estimate internal cost &amp; delivery.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Select 3 or 4 candidate packages.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Select reasonable components.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Build a cost-benefit comparison matrix (key function performance) or use conduct benchmark tests of candidate software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Evaluate each software package or component based on history with the product or vendor.</a:t>
            </a:r>
            <a:endParaRPr lang="en-US" altLang="en-US" sz="2800">
              <a:cs typeface="Times New Roman" pitchFamily="18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r>
              <a:rPr lang="en-US" altLang="en-US" sz="2800">
                <a:cs typeface="Arial" charset="0"/>
              </a:rPr>
              <a:t>Contact other users.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31690239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60B51-AFEE-4C17-B7D2-E0B302195B5B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Critical Practices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charset="0"/>
              </a:rPr>
              <a:t>Formal risk management</a:t>
            </a:r>
          </a:p>
          <a:p>
            <a:r>
              <a:rPr lang="en-US" altLang="en-US">
                <a:cs typeface="Times New Roman" charset="0"/>
              </a:rPr>
              <a:t>Empirical cost and schedule estimation</a:t>
            </a:r>
          </a:p>
          <a:p>
            <a:r>
              <a:rPr lang="en-US" altLang="en-US">
                <a:cs typeface="Times New Roman" charset="0"/>
              </a:rPr>
              <a:t>Metric-based project management</a:t>
            </a:r>
          </a:p>
          <a:p>
            <a:r>
              <a:rPr lang="en-US" altLang="en-US">
                <a:cs typeface="Times New Roman" charset="0"/>
              </a:rPr>
              <a:t>Earned value tracking</a:t>
            </a:r>
          </a:p>
          <a:p>
            <a:r>
              <a:rPr lang="en-US" altLang="en-US">
                <a:cs typeface="Times New Roman" charset="0"/>
              </a:rPr>
              <a:t>Defect tracking against quality targets</a:t>
            </a:r>
          </a:p>
          <a:p>
            <a:r>
              <a:rPr lang="en-US" altLang="en-US">
                <a:cs typeface="Times New Roman" charset="0"/>
              </a:rPr>
              <a:t>People-aware program management</a:t>
            </a:r>
            <a:r>
              <a:rPr lang="en-US" altLang="en-US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7395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919D5-C09D-4014-AA95-4F804C3B0906}" type="slidenum">
              <a:rPr lang="en-US" altLang="en-US"/>
              <a:pPr/>
              <a:t>40</a:t>
            </a:fld>
            <a:endParaRPr lang="en-US" altLang="en-US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altLang="en-US"/>
              <a:t>Decision Tree</a:t>
            </a: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738438" y="181927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pic>
        <p:nvPicPr>
          <p:cNvPr id="19459" name="Picture 3" descr="C:\Cis375\Old Lectures\Image19.gif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371600"/>
            <a:ext cx="5943600" cy="52181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3432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B07129-179E-413F-A9CA-144C39B51384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Resource Estimation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848600" cy="4495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Human Resources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number of people required and skills needed to complete the development project</a:t>
            </a:r>
          </a:p>
          <a:p>
            <a:pPr>
              <a:lnSpc>
                <a:spcPct val="90000"/>
              </a:lnSpc>
            </a:pPr>
            <a:r>
              <a:rPr lang="en-US" altLang="en-US" sz="2800"/>
              <a:t>Project Methods and Tools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Reusable Software Resources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off-the-shelf components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modifiable components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new components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Development Environment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hardware and software required during the development process</a:t>
            </a:r>
          </a:p>
        </p:txBody>
      </p:sp>
    </p:spTree>
    <p:extLst>
      <p:ext uri="{BB962C8B-B14F-4D97-AF65-F5344CB8AC3E}">
        <p14:creationId xmlns:p14="http://schemas.microsoft.com/office/powerpoint/2010/main" val="4222902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80409-849A-4B36-9E16-8DA1315B5BDE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Estimation Options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Delay estimation until late in the project.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Base estimates on similar projects already completed.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Use simple decomposition techniques to estimate project cost and effort.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Use empirical models for software cost and effort estimation.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Automated tools may assist with project decomposition and estimation.</a:t>
            </a:r>
            <a:endParaRPr lang="en-US" altLang="en-US" sz="2800"/>
          </a:p>
        </p:txBody>
      </p:sp>
    </p:spTree>
    <p:extLst>
      <p:ext uri="{BB962C8B-B14F-4D97-AF65-F5344CB8AC3E}">
        <p14:creationId xmlns:p14="http://schemas.microsoft.com/office/powerpoint/2010/main" val="792367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7BE3C-36B5-4536-9387-0781FC849D96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Decomposition Techniques -1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Software sizing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fuzzy logic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function point calculation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standard component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%change</a:t>
            </a:r>
          </a:p>
          <a:p>
            <a:pPr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Process-based estimation</a:t>
            </a:r>
          </a:p>
          <a:p>
            <a:pPr lvl="1">
              <a:lnSpc>
                <a:spcPct val="90000"/>
              </a:lnSpc>
            </a:pPr>
            <a:r>
              <a:rPr lang="en-US" altLang="en-US">
                <a:cs typeface="Times New Roman" pitchFamily="18" charset="0"/>
              </a:rPr>
              <a:t>decomposition based on tasks required to complete the software process framework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5876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79D87-275F-461A-A4B7-D2F3A3038C32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Decomposition Techniques - 2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>
                <a:cs typeface="Times New Roman" pitchFamily="18" charset="0"/>
              </a:rPr>
              <a:t>Problem-based estimation</a:t>
            </a:r>
          </a:p>
          <a:p>
            <a:pPr lvl="1"/>
            <a:r>
              <a:rPr lang="en-US" altLang="en-US">
                <a:cs typeface="Times New Roman" pitchFamily="18" charset="0"/>
              </a:rPr>
              <a:t>using </a:t>
            </a:r>
            <a:r>
              <a:rPr lang="en-US" altLang="en-US" i="1">
                <a:cs typeface="Times New Roman" pitchFamily="18" charset="0"/>
              </a:rPr>
              <a:t>lines of code</a:t>
            </a:r>
            <a:r>
              <a:rPr lang="en-US" altLang="en-US">
                <a:cs typeface="Times New Roman" pitchFamily="18" charset="0"/>
              </a:rPr>
              <a:t> (LOC) decomposition focuses on software functions</a:t>
            </a:r>
          </a:p>
          <a:p>
            <a:pPr lvl="1"/>
            <a:r>
              <a:rPr lang="en-US" altLang="en-US">
                <a:cs typeface="Times New Roman" pitchFamily="18" charset="0"/>
              </a:rPr>
              <a:t>using </a:t>
            </a:r>
            <a:r>
              <a:rPr lang="en-US" altLang="en-US" i="1">
                <a:cs typeface="Times New Roman" pitchFamily="18" charset="0"/>
              </a:rPr>
              <a:t>function point</a:t>
            </a:r>
            <a:r>
              <a:rPr lang="en-US" altLang="en-US">
                <a:cs typeface="Times New Roman" pitchFamily="18" charset="0"/>
              </a:rPr>
              <a:t> (FP) decomposition focuses on information domain characteristics</a:t>
            </a:r>
          </a:p>
        </p:txBody>
      </p:sp>
    </p:spTree>
    <p:extLst>
      <p:ext uri="{BB962C8B-B14F-4D97-AF65-F5344CB8AC3E}">
        <p14:creationId xmlns:p14="http://schemas.microsoft.com/office/powerpoint/2010/main" val="130432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B8FDF7-3630-4A19-9A89-95EABAD4A93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Empirical Estimation Models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419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Experiential Models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Typically derived from regression analysis of historical software project data with estimated person-months as the dependent variable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Static Estimation Model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does not include time as an independent variable 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Constructive Cost Model (COCOMO)</a:t>
            </a:r>
          </a:p>
          <a:p>
            <a:pPr>
              <a:lnSpc>
                <a:spcPct val="90000"/>
              </a:lnSpc>
            </a:pPr>
            <a:r>
              <a:rPr lang="en-US" altLang="en-US" sz="2800">
                <a:cs typeface="Times New Roman" pitchFamily="18" charset="0"/>
              </a:rPr>
              <a:t>Dynamic Estimation Models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usually takes time or development phase into account</a:t>
            </a:r>
          </a:p>
          <a:p>
            <a:pPr lvl="1">
              <a:lnSpc>
                <a:spcPct val="90000"/>
              </a:lnSpc>
            </a:pPr>
            <a:r>
              <a:rPr lang="en-US" altLang="en-US" sz="2400">
                <a:cs typeface="Times New Roman" pitchFamily="18" charset="0"/>
              </a:rPr>
              <a:t>Software Equation Model</a:t>
            </a:r>
          </a:p>
        </p:txBody>
      </p:sp>
    </p:spTree>
    <p:extLst>
      <p:ext uri="{BB962C8B-B14F-4D97-AF65-F5344CB8AC3E}">
        <p14:creationId xmlns:p14="http://schemas.microsoft.com/office/powerpoint/2010/main" val="19208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1944</Words>
  <Application>Microsoft Office PowerPoint</Application>
  <PresentationFormat>On-screen Show (4:3)</PresentationFormat>
  <Paragraphs>531</Paragraphs>
  <Slides>40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1" baseType="lpstr">
      <vt:lpstr>Default Design</vt:lpstr>
      <vt:lpstr>Cost Estimation</vt:lpstr>
      <vt:lpstr>5WHH Principle</vt:lpstr>
      <vt:lpstr>Management Spectrum </vt:lpstr>
      <vt:lpstr>Critical Practices</vt:lpstr>
      <vt:lpstr>Resource Estimation</vt:lpstr>
      <vt:lpstr>Estimation Options</vt:lpstr>
      <vt:lpstr>Decomposition Techniques -1</vt:lpstr>
      <vt:lpstr>Decomposition Techniques - 2</vt:lpstr>
      <vt:lpstr>Empirical Estimation Models</vt:lpstr>
      <vt:lpstr>Expert Guessing</vt:lpstr>
      <vt:lpstr>Delphi Technique</vt:lpstr>
      <vt:lpstr>Scrum Poker – Story Points</vt:lpstr>
      <vt:lpstr>Problems with Expert Judgement</vt:lpstr>
      <vt:lpstr>Process Measurement</vt:lpstr>
      <vt:lpstr>Process Measurement Classes</vt:lpstr>
      <vt:lpstr>Example: Building Costs</vt:lpstr>
      <vt:lpstr>Example: Customer Requirements</vt:lpstr>
      <vt:lpstr>Historical Building Data</vt:lpstr>
      <vt:lpstr>Proxy Calculation</vt:lpstr>
      <vt:lpstr>Software Product Proxies </vt:lpstr>
      <vt:lpstr>Example C++ Class Size Ranges</vt:lpstr>
      <vt:lpstr>Example:  Size Estimation</vt:lpstr>
      <vt:lpstr>Customer Requirements MPG App</vt:lpstr>
      <vt:lpstr>Function Points</vt:lpstr>
      <vt:lpstr>Function Point Questionnaire</vt:lpstr>
      <vt:lpstr>Function Point Equation</vt:lpstr>
      <vt:lpstr>Converting LOC to Person Months</vt:lpstr>
      <vt:lpstr>COCOMO - I</vt:lpstr>
      <vt:lpstr>Basic COCOMO</vt:lpstr>
      <vt:lpstr>Basic COCOMO/SemiDetached</vt:lpstr>
      <vt:lpstr>Static Linear Models</vt:lpstr>
      <vt:lpstr>Static Non-Linear Models</vt:lpstr>
      <vt:lpstr>Intermediate COCOMO</vt:lpstr>
      <vt:lpstr>PowerPoint Presentation</vt:lpstr>
      <vt:lpstr>Static Model Problems</vt:lpstr>
      <vt:lpstr>Dynamic Models</vt:lpstr>
      <vt:lpstr>COCOMO II</vt:lpstr>
      <vt:lpstr>Make Buy Decision</vt:lpstr>
      <vt:lpstr>Decision Process</vt:lpstr>
      <vt:lpstr>Decision Tree</vt:lpstr>
    </vt:vector>
  </TitlesOfParts>
  <Company>CIS - U of M - Dearborn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Cost Estimation</dc:title>
  <dc:creator>Bruce Maxim</dc:creator>
  <cp:lastModifiedBy>Bruce Maxim</cp:lastModifiedBy>
  <cp:revision>20</cp:revision>
  <cp:lastPrinted>2017-06-06T16:42:45Z</cp:lastPrinted>
  <dcterms:created xsi:type="dcterms:W3CDTF">2002-09-10T15:14:49Z</dcterms:created>
  <dcterms:modified xsi:type="dcterms:W3CDTF">2017-06-06T20:38:03Z</dcterms:modified>
</cp:coreProperties>
</file>