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97" r:id="rId3"/>
    <p:sldId id="298" r:id="rId4"/>
    <p:sldId id="344" r:id="rId5"/>
    <p:sldId id="299" r:id="rId6"/>
    <p:sldId id="300" r:id="rId7"/>
    <p:sldId id="338" r:id="rId8"/>
    <p:sldId id="332" r:id="rId9"/>
    <p:sldId id="339" r:id="rId10"/>
    <p:sldId id="333" r:id="rId11"/>
    <p:sldId id="343" r:id="rId12"/>
    <p:sldId id="334" r:id="rId13"/>
    <p:sldId id="342" r:id="rId14"/>
    <p:sldId id="335" r:id="rId15"/>
    <p:sldId id="340" r:id="rId16"/>
    <p:sldId id="336" r:id="rId17"/>
    <p:sldId id="341" r:id="rId18"/>
    <p:sldId id="337" r:id="rId19"/>
    <p:sldId id="329" r:id="rId20"/>
    <p:sldId id="330" r:id="rId21"/>
    <p:sldId id="331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16" autoAdjust="0"/>
  </p:normalViewPr>
  <p:slideViewPr>
    <p:cSldViewPr>
      <p:cViewPr varScale="1">
        <p:scale>
          <a:sx n="90" d="100"/>
          <a:sy n="9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F1514-1700-4260-804F-B7B925FC33EF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39FA1-29EF-44D9-8C9B-15A6FFD7C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39FA1-29EF-44D9-8C9B-15A6FFD7C3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1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40D030-EBD7-47E8-AAD1-AF0AFBA02A54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4228D1-9F48-401A-9416-06CD8D6D08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Formal Inspection Scenes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Video Case Study</a:t>
            </a:r>
            <a:endParaRPr lang="en-US" sz="2400" u="sng" dirty="0" smtClean="0"/>
          </a:p>
          <a:p>
            <a:r>
              <a:rPr lang="en-US" sz="2400" u="sng" dirty="0" smtClean="0"/>
              <a:t>Video Case Study Module Number: VS02 </a:t>
            </a:r>
            <a:endParaRPr lang="en-US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3246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course material was developed with NSF – TUES </a:t>
            </a:r>
            <a:r>
              <a:rPr lang="en-US" dirty="0"/>
              <a:t>a</a:t>
            </a:r>
            <a:r>
              <a:rPr lang="en-US" altLang="en-US" dirty="0" smtClean="0">
                <a:effectLst/>
              </a:rPr>
              <a:t>ward # 1245036</a:t>
            </a:r>
          </a:p>
        </p:txBody>
      </p:sp>
      <p:pic>
        <p:nvPicPr>
          <p:cNvPr id="5" name="Picture 2" descr="rmu-enginee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760412"/>
            <a:ext cx="27717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s://www.nsf.gov/images/logos/nsf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422564"/>
            <a:ext cx="13843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5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Video Case Study – </a:t>
            </a:r>
            <a:r>
              <a:rPr lang="en-US" altLang="en-US" u="sng" dirty="0" smtClean="0">
                <a:solidFill>
                  <a:srgbClr val="000099"/>
                </a:solidFill>
              </a:rPr>
              <a:t>SCENE 3</a:t>
            </a:r>
            <a:endParaRPr lang="en-US" altLang="en-US" sz="2000" u="sng" dirty="0">
              <a:solidFill>
                <a:srgbClr val="000099"/>
              </a:solidFill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29600" cy="4724400"/>
          </a:xfrm>
        </p:spPr>
        <p:txBody>
          <a:bodyPr>
            <a:normAutofit/>
          </a:bodyPr>
          <a:lstStyle/>
          <a:p>
            <a:pPr marL="533400" indent="-533400"/>
            <a:r>
              <a:rPr lang="en-US" dirty="0" smtClean="0"/>
              <a:t>In this scene is everyone’s role for the inspection meeting clear?</a:t>
            </a:r>
          </a:p>
          <a:p>
            <a:pPr marL="533400" indent="-533400"/>
            <a:r>
              <a:rPr lang="en-US" dirty="0" smtClean="0"/>
              <a:t>Is it always necessary to explain the process?</a:t>
            </a:r>
          </a:p>
          <a:p>
            <a:pPr marL="533400" indent="-533400"/>
            <a:r>
              <a:rPr lang="en-US" dirty="0" smtClean="0"/>
              <a:t>What required information did Dennis collect from the participants? Why is this important?</a:t>
            </a:r>
          </a:p>
          <a:p>
            <a:pPr marL="533400" indent="-533400"/>
            <a:r>
              <a:rPr lang="en-US" dirty="0"/>
              <a:t>D</a:t>
            </a:r>
            <a:r>
              <a:rPr lang="en-US" dirty="0" smtClean="0"/>
              <a:t>id Dennis </a:t>
            </a:r>
            <a:r>
              <a:rPr lang="en-US" dirty="0"/>
              <a:t>address all questions professionally and adequately? </a:t>
            </a:r>
            <a:endParaRPr lang="en-US" dirty="0" smtClean="0"/>
          </a:p>
          <a:p>
            <a:pPr marL="533400" indent="-533400"/>
            <a:r>
              <a:rPr lang="en-US" dirty="0" smtClean="0"/>
              <a:t>Do </a:t>
            </a:r>
            <a:r>
              <a:rPr lang="en-US" dirty="0"/>
              <a:t>you think </a:t>
            </a:r>
            <a:r>
              <a:rPr lang="en-US" dirty="0" smtClean="0"/>
              <a:t>Dennis </a:t>
            </a:r>
            <a:r>
              <a:rPr lang="en-US" dirty="0"/>
              <a:t>is a good facilitator</a:t>
            </a:r>
            <a:r>
              <a:rPr lang="en-US" dirty="0" smtClean="0"/>
              <a:t>? Why?</a:t>
            </a:r>
          </a:p>
          <a:p>
            <a:pPr marL="533400" indent="-533400"/>
            <a:r>
              <a:rPr lang="en-US" dirty="0" smtClean="0"/>
              <a:t>Why is Raj upset?</a:t>
            </a:r>
            <a:endParaRPr lang="en-US" dirty="0"/>
          </a:p>
          <a:p>
            <a:pPr marL="533400" indent="-533400"/>
            <a:endParaRPr lang="en-US" dirty="0"/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0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 dirty="0">
                <a:solidFill>
                  <a:schemeClr val="bg2"/>
                </a:solidFill>
              </a:rPr>
              <a:t>SCENE </a:t>
            </a:r>
            <a:r>
              <a:rPr lang="en-US" altLang="en-US" sz="3600" b="1">
                <a:solidFill>
                  <a:schemeClr val="bg2"/>
                </a:solidFill>
              </a:rPr>
              <a:t>- </a:t>
            </a:r>
            <a:r>
              <a:rPr lang="en-US" altLang="en-US" sz="3600" b="1" smtClean="0">
                <a:solidFill>
                  <a:schemeClr val="bg2"/>
                </a:solidFill>
              </a:rPr>
              <a:t>4</a:t>
            </a:r>
            <a:endParaRPr lang="en-US" altLang="en-US" sz="3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Video Case Study – </a:t>
            </a:r>
            <a:r>
              <a:rPr lang="en-US" altLang="en-US" u="sng" dirty="0" smtClean="0">
                <a:solidFill>
                  <a:srgbClr val="000099"/>
                </a:solidFill>
              </a:rPr>
              <a:t>SCENE 4</a:t>
            </a:r>
            <a:endParaRPr lang="en-US" altLang="en-US" sz="2000" u="sng" dirty="0">
              <a:solidFill>
                <a:srgbClr val="000099"/>
              </a:solidFill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696200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What’s </a:t>
            </a:r>
            <a:r>
              <a:rPr lang="en-US" dirty="0"/>
              <a:t>happening in this </a:t>
            </a:r>
            <a:r>
              <a:rPr lang="en-US" dirty="0" smtClean="0"/>
              <a:t>scene?</a:t>
            </a:r>
          </a:p>
          <a:p>
            <a:r>
              <a:rPr lang="en-US" dirty="0" smtClean="0"/>
              <a:t>Is Dennis </a:t>
            </a:r>
            <a:r>
              <a:rPr lang="en-US" dirty="0"/>
              <a:t>handling the meeting </a:t>
            </a:r>
            <a:r>
              <a:rPr lang="en-US" dirty="0" smtClean="0"/>
              <a:t>appropriately?</a:t>
            </a:r>
          </a:p>
          <a:p>
            <a:r>
              <a:rPr lang="en-US" dirty="0" smtClean="0"/>
              <a:t>Was </a:t>
            </a:r>
            <a:r>
              <a:rPr lang="en-US" dirty="0" err="1" smtClean="0"/>
              <a:t>Raj’s</a:t>
            </a:r>
            <a:r>
              <a:rPr lang="en-US" dirty="0" smtClean="0"/>
              <a:t> comment necessary i.e. the way it was expressed? Why?</a:t>
            </a:r>
          </a:p>
          <a:p>
            <a:r>
              <a:rPr lang="en-US" dirty="0" smtClean="0"/>
              <a:t>Why </a:t>
            </a:r>
            <a:r>
              <a:rPr lang="en-US" dirty="0"/>
              <a:t>are all looking the Michael in bewilderment?</a:t>
            </a:r>
          </a:p>
          <a:p>
            <a:pPr marL="533400" indent="-533400"/>
            <a:endParaRPr lang="en-US" dirty="0"/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375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 dirty="0">
                <a:solidFill>
                  <a:schemeClr val="bg2"/>
                </a:solidFill>
              </a:rPr>
              <a:t>SCENE - </a:t>
            </a:r>
            <a:r>
              <a:rPr lang="en-US" altLang="en-US" sz="3600" b="1" dirty="0" smtClean="0">
                <a:solidFill>
                  <a:schemeClr val="bg2"/>
                </a:solidFill>
              </a:rPr>
              <a:t>5</a:t>
            </a:r>
            <a:endParaRPr lang="en-US" altLang="en-US" sz="3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Video Case Study – </a:t>
            </a:r>
            <a:r>
              <a:rPr lang="en-US" altLang="en-US" u="sng" dirty="0" smtClean="0">
                <a:solidFill>
                  <a:srgbClr val="000099"/>
                </a:solidFill>
              </a:rPr>
              <a:t>SCENE 5</a:t>
            </a:r>
            <a:endParaRPr lang="en-US" altLang="en-US" sz="2000" u="sng" dirty="0">
              <a:solidFill>
                <a:srgbClr val="000099"/>
              </a:solidFill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696200" cy="3200400"/>
          </a:xfrm>
        </p:spPr>
        <p:txBody>
          <a:bodyPr>
            <a:normAutofit/>
          </a:bodyPr>
          <a:lstStyle/>
          <a:p>
            <a:pPr marL="533400" indent="-533400"/>
            <a:r>
              <a:rPr lang="en-US" dirty="0" smtClean="0"/>
              <a:t>Did Dennis handle the situation well?</a:t>
            </a:r>
          </a:p>
          <a:p>
            <a:pPr marL="533400" indent="-533400"/>
            <a:r>
              <a:rPr lang="en-US" dirty="0" smtClean="0"/>
              <a:t>Was it necessary for Sally to apologize.</a:t>
            </a:r>
          </a:p>
          <a:p>
            <a:pPr marL="533400" indent="-533400"/>
            <a:r>
              <a:rPr lang="en-US" dirty="0" smtClean="0"/>
              <a:t>What </a:t>
            </a:r>
            <a:r>
              <a:rPr lang="en-US" dirty="0"/>
              <a:t>is happening in this </a:t>
            </a:r>
            <a:r>
              <a:rPr lang="en-US" dirty="0" smtClean="0"/>
              <a:t>scene?</a:t>
            </a:r>
          </a:p>
          <a:p>
            <a:pPr marL="533400" indent="-533400"/>
            <a:r>
              <a:rPr lang="en-US" dirty="0" smtClean="0"/>
              <a:t>Why is everyone looking at Dennis?</a:t>
            </a:r>
          </a:p>
          <a:p>
            <a:pPr marL="533400" indent="-533400"/>
            <a:r>
              <a:rPr lang="en-US" dirty="0" smtClean="0"/>
              <a:t>What </a:t>
            </a:r>
            <a:r>
              <a:rPr lang="en-US" dirty="0"/>
              <a:t>would you do differently?</a:t>
            </a:r>
          </a:p>
          <a:p>
            <a:pPr marL="533400" indent="-533400"/>
            <a:endParaRPr lang="en-US" dirty="0"/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03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 dirty="0">
                <a:solidFill>
                  <a:schemeClr val="bg2"/>
                </a:solidFill>
              </a:rPr>
              <a:t>SCENE - </a:t>
            </a:r>
            <a:r>
              <a:rPr lang="en-US" altLang="en-US" sz="3600" b="1" dirty="0" smtClean="0">
                <a:solidFill>
                  <a:schemeClr val="bg2"/>
                </a:solidFill>
              </a:rPr>
              <a:t>6</a:t>
            </a:r>
            <a:endParaRPr lang="en-US" altLang="en-US" sz="3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Video Case Study – </a:t>
            </a:r>
            <a:r>
              <a:rPr lang="en-US" altLang="en-US" u="sng" dirty="0" smtClean="0">
                <a:solidFill>
                  <a:srgbClr val="000099"/>
                </a:solidFill>
              </a:rPr>
              <a:t>SCENE 6</a:t>
            </a:r>
            <a:endParaRPr lang="en-US" altLang="en-US" sz="2000" u="sng" dirty="0">
              <a:solidFill>
                <a:srgbClr val="000099"/>
              </a:solidFill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696200" cy="3200400"/>
          </a:xfrm>
        </p:spPr>
        <p:txBody>
          <a:bodyPr>
            <a:normAutofit/>
          </a:bodyPr>
          <a:lstStyle/>
          <a:p>
            <a:pPr marL="533400" indent="-533400"/>
            <a:r>
              <a:rPr lang="en-US" dirty="0" smtClean="0"/>
              <a:t>What </a:t>
            </a:r>
            <a:r>
              <a:rPr lang="en-US" dirty="0"/>
              <a:t>happened in this </a:t>
            </a:r>
            <a:r>
              <a:rPr lang="en-US" dirty="0" smtClean="0"/>
              <a:t>Scene?</a:t>
            </a:r>
          </a:p>
          <a:p>
            <a:pPr marL="533400" indent="-533400"/>
            <a:r>
              <a:rPr lang="en-US" dirty="0" smtClean="0"/>
              <a:t>How </a:t>
            </a:r>
            <a:r>
              <a:rPr lang="en-US" dirty="0"/>
              <a:t>would you do things differently</a:t>
            </a:r>
            <a:r>
              <a:rPr lang="en-US" dirty="0" smtClean="0"/>
              <a:t>?</a:t>
            </a:r>
          </a:p>
          <a:p>
            <a:pPr marL="533400" indent="-533400"/>
            <a:r>
              <a:rPr lang="en-US" dirty="0" smtClean="0"/>
              <a:t>Was it okay for Dennis to stop Raj? Why?</a:t>
            </a:r>
            <a:endParaRPr lang="en-US" dirty="0"/>
          </a:p>
          <a:p>
            <a:pPr marL="533400" indent="-533400"/>
            <a:endParaRPr lang="en-US" dirty="0"/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3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 dirty="0">
                <a:solidFill>
                  <a:schemeClr val="bg2"/>
                </a:solidFill>
              </a:rPr>
              <a:t>SCENE - </a:t>
            </a:r>
            <a:r>
              <a:rPr lang="en-US" altLang="en-US" sz="3600" b="1" dirty="0" smtClean="0">
                <a:solidFill>
                  <a:schemeClr val="bg2"/>
                </a:solidFill>
              </a:rPr>
              <a:t>7</a:t>
            </a:r>
            <a:endParaRPr lang="en-US" altLang="en-US" sz="3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Video Case Study – </a:t>
            </a:r>
            <a:r>
              <a:rPr lang="en-US" altLang="en-US" u="sng" dirty="0" smtClean="0">
                <a:solidFill>
                  <a:srgbClr val="000099"/>
                </a:solidFill>
              </a:rPr>
              <a:t>SCENE 7</a:t>
            </a:r>
            <a:endParaRPr lang="en-US" altLang="en-US" sz="2000" u="sng" dirty="0">
              <a:solidFill>
                <a:srgbClr val="000099"/>
              </a:solidFill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696200" cy="3200400"/>
          </a:xfrm>
        </p:spPr>
        <p:txBody>
          <a:bodyPr>
            <a:normAutofit/>
          </a:bodyPr>
          <a:lstStyle/>
          <a:p>
            <a:pPr marL="533400" indent="-533400"/>
            <a:r>
              <a:rPr lang="en-US" dirty="0" smtClean="0"/>
              <a:t>What </a:t>
            </a:r>
            <a:r>
              <a:rPr lang="en-US" dirty="0"/>
              <a:t>happened in this </a:t>
            </a:r>
            <a:r>
              <a:rPr lang="en-US" dirty="0" smtClean="0"/>
              <a:t>Scene?</a:t>
            </a:r>
          </a:p>
          <a:p>
            <a:pPr marL="533400" indent="-533400"/>
            <a:r>
              <a:rPr lang="en-US" dirty="0" smtClean="0"/>
              <a:t>Was </a:t>
            </a:r>
            <a:r>
              <a:rPr lang="en-US" dirty="0"/>
              <a:t>it okay for Sam to respond like this</a:t>
            </a:r>
            <a:r>
              <a:rPr lang="en-US" dirty="0" smtClean="0"/>
              <a:t>? Why?</a:t>
            </a:r>
            <a:endParaRPr lang="en-US" dirty="0"/>
          </a:p>
          <a:p>
            <a:pPr marL="533400" indent="-533400"/>
            <a:endParaRPr lang="en-US" dirty="0"/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263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34290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>
                <a:solidFill>
                  <a:schemeClr val="bg2"/>
                </a:solidFill>
              </a:rPr>
              <a:t>Concluding Remarks</a:t>
            </a:r>
          </a:p>
        </p:txBody>
      </p:sp>
    </p:spTree>
    <p:extLst>
      <p:ext uri="{BB962C8B-B14F-4D97-AF65-F5344CB8AC3E}">
        <p14:creationId xmlns:p14="http://schemas.microsoft.com/office/powerpoint/2010/main" val="2053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Formal Inspections</a:t>
            </a:r>
            <a:endParaRPr lang="en-US" altLang="en-US" sz="2000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543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b="1" dirty="0" smtClean="0">
                <a:solidFill>
                  <a:srgbClr val="000099"/>
                </a:solidFill>
              </a:rPr>
              <a:t>Case Study Video</a:t>
            </a:r>
            <a:r>
              <a:rPr lang="en-US" altLang="en-US" sz="2400" b="1" dirty="0">
                <a:solidFill>
                  <a:srgbClr val="000099"/>
                </a:solidFill>
              </a:rPr>
              <a:t>: </a:t>
            </a:r>
            <a:r>
              <a:rPr lang="en-US" altLang="en-US" sz="2400" dirty="0" smtClean="0"/>
              <a:t>Formal Inspection Scenes</a:t>
            </a:r>
            <a:endParaRPr lang="en-US" altLang="en-US" sz="2400" dirty="0"/>
          </a:p>
          <a:p>
            <a:pPr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000099"/>
                </a:solidFill>
              </a:rPr>
              <a:t>Developed by: </a:t>
            </a:r>
            <a:r>
              <a:rPr lang="en-US" altLang="en-US" sz="2400" dirty="0" smtClean="0"/>
              <a:t>Robert Morris University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r>
              <a:rPr lang="en-US" altLang="en-US" sz="2400" dirty="0"/>
              <a:t>What is this ?</a:t>
            </a:r>
          </a:p>
          <a:p>
            <a:pPr lvl="1"/>
            <a:r>
              <a:rPr lang="en-US" altLang="en-US" dirty="0"/>
              <a:t>brief dramatizations </a:t>
            </a:r>
          </a:p>
          <a:p>
            <a:pPr lvl="1"/>
            <a:r>
              <a:rPr lang="en-US" altLang="en-US" dirty="0"/>
              <a:t>demonstrates appropriate and inappropriate </a:t>
            </a:r>
            <a:r>
              <a:rPr lang="en-US" altLang="en-US" dirty="0" smtClean="0"/>
              <a:t>conducts during Formal Inspection Process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026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038600"/>
          </a:xfrm>
        </p:spPr>
        <p:txBody>
          <a:bodyPr/>
          <a:lstStyle/>
          <a:p>
            <a:r>
              <a:rPr lang="en-US" altLang="en-US" sz="2400"/>
              <a:t>Participants don’t understand the review process.</a:t>
            </a:r>
          </a:p>
          <a:p>
            <a:r>
              <a:rPr lang="en-US" altLang="en-US" sz="2400"/>
              <a:t>The review process isn’t followed.</a:t>
            </a:r>
          </a:p>
          <a:p>
            <a:r>
              <a:rPr lang="en-US" altLang="en-US" sz="2400"/>
              <a:t>The right people do not participate.</a:t>
            </a:r>
          </a:p>
          <a:p>
            <a:r>
              <a:rPr lang="en-US" altLang="en-US" sz="2400"/>
              <a:t>Review meeting drift to problem solving.</a:t>
            </a:r>
          </a:p>
          <a:p>
            <a:r>
              <a:rPr lang="en-US" altLang="en-US" sz="2400"/>
              <a:t>Reviewers focus on style not substance.</a:t>
            </a:r>
            <a:endParaRPr lang="en-US" altLang="en-US" sz="2400" u="sng"/>
          </a:p>
          <a:p>
            <a:endParaRPr lang="en-US" altLang="en-US" sz="240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838200"/>
            <a:ext cx="7772400" cy="685800"/>
          </a:xfrm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en-US"/>
              <a:t>Five Review Traps to Avoid</a:t>
            </a:r>
          </a:p>
        </p:txBody>
      </p:sp>
      <p:sp>
        <p:nvSpPr>
          <p:cNvPr id="689156" name="Text Box 4"/>
          <p:cNvSpPr txBox="1">
            <a:spLocks noChangeArrowheads="1"/>
          </p:cNvSpPr>
          <p:nvPr/>
        </p:nvSpPr>
        <p:spPr bwMode="auto">
          <a:xfrm>
            <a:off x="4191000" y="62484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Times New Roman" pitchFamily="18" charset="0"/>
              </a:rPr>
              <a:t>Source: </a:t>
            </a:r>
            <a:r>
              <a:rPr lang="en-US" altLang="en-US" sz="1200" i="1" dirty="0">
                <a:latin typeface="Times New Roman" pitchFamily="18" charset="0"/>
              </a:rPr>
              <a:t>Peer Reviews in Software – A Practical Guide,</a:t>
            </a:r>
            <a:r>
              <a:rPr lang="en-US" altLang="en-US" sz="1200" dirty="0">
                <a:latin typeface="Times New Roman" pitchFamily="18" charset="0"/>
              </a:rPr>
              <a:t> Karl E. </a:t>
            </a:r>
            <a:r>
              <a:rPr lang="en-US" altLang="en-US" sz="1200" dirty="0" err="1">
                <a:latin typeface="Times New Roman" pitchFamily="18" charset="0"/>
              </a:rPr>
              <a:t>Weigers</a:t>
            </a:r>
            <a:r>
              <a:rPr lang="en-US" altLang="en-US" sz="1200" dirty="0">
                <a:latin typeface="Times New Roman" pitchFamily="18" charset="0"/>
              </a:rPr>
              <a:t>, Addison-Wesley copyright © 2002</a:t>
            </a:r>
          </a:p>
        </p:txBody>
      </p:sp>
    </p:spTree>
    <p:extLst>
      <p:ext uri="{BB962C8B-B14F-4D97-AF65-F5344CB8AC3E}">
        <p14:creationId xmlns:p14="http://schemas.microsoft.com/office/powerpoint/2010/main" val="2112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Critical Factors for a Successful Review Program</a:t>
            </a:r>
          </a:p>
        </p:txBody>
      </p:sp>
      <p:graphicFrame>
        <p:nvGraphicFramePr>
          <p:cNvPr id="68813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295400" y="1600200"/>
          <a:ext cx="7162800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3" imgW="7535327" imgH="4866667" progId="Paint.Picture">
                  <p:embed/>
                </p:oleObj>
              </mc:Choice>
              <mc:Fallback>
                <p:oleObj name="Bitmap Image" r:id="rId3" imgW="7535327" imgH="486666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0200"/>
                        <a:ext cx="7162800" cy="476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8132" name="Text Box 4"/>
          <p:cNvSpPr txBox="1">
            <a:spLocks noChangeArrowheads="1"/>
          </p:cNvSpPr>
          <p:nvPr/>
        </p:nvSpPr>
        <p:spPr bwMode="auto">
          <a:xfrm>
            <a:off x="4648200" y="6324600"/>
            <a:ext cx="426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Times New Roman" pitchFamily="18" charset="0"/>
              </a:rPr>
              <a:t>Source: </a:t>
            </a:r>
            <a:r>
              <a:rPr lang="en-US" altLang="en-US" sz="1200" i="1" dirty="0">
                <a:latin typeface="Times New Roman" pitchFamily="18" charset="0"/>
              </a:rPr>
              <a:t>Peer Reviews in Software – A Practical Guide,</a:t>
            </a:r>
            <a:r>
              <a:rPr lang="en-US" altLang="en-US" sz="1200" dirty="0">
                <a:latin typeface="Times New Roman" pitchFamily="18" charset="0"/>
              </a:rPr>
              <a:t> Karl E. </a:t>
            </a:r>
            <a:r>
              <a:rPr lang="en-US" altLang="en-US" sz="1200" dirty="0" err="1">
                <a:latin typeface="Times New Roman" pitchFamily="18" charset="0"/>
              </a:rPr>
              <a:t>Weigers</a:t>
            </a:r>
            <a:r>
              <a:rPr lang="en-US" altLang="en-US" sz="1200" dirty="0">
                <a:latin typeface="Times New Roman" pitchFamily="18" charset="0"/>
              </a:rPr>
              <a:t>, Addison-Wesley copyright © 2002</a:t>
            </a:r>
          </a:p>
        </p:txBody>
      </p:sp>
    </p:spTree>
    <p:extLst>
      <p:ext uri="{BB962C8B-B14F-4D97-AF65-F5344CB8AC3E}">
        <p14:creationId xmlns:p14="http://schemas.microsoft.com/office/powerpoint/2010/main" val="413507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Questions</a:t>
            </a:r>
            <a:endParaRPr lang="en-US" dirty="0"/>
          </a:p>
        </p:txBody>
      </p:sp>
      <p:pic>
        <p:nvPicPr>
          <p:cNvPr id="3074" name="Picture 2" descr="C:\Users\acharya\AppData\Local\Microsoft\Windows\Temporary Internet Files\Content.IE5\22M57QDL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28" y="1915547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4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Inspections</a:t>
            </a:r>
            <a:endParaRPr lang="en-US" altLang="en-US" sz="2000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i="1" dirty="0">
                <a:solidFill>
                  <a:srgbClr val="000099"/>
                </a:solidFill>
              </a:rPr>
              <a:t>Remember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u="sng" dirty="0"/>
              <a:t>Inspections are Characterized by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Explicit Entry and Exit Criteria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Individual preparation by inspectors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Defined roles of Moderator, Reader, Producer and Recorder.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Training for Moderators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Use of Checklist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Limitation of discussion to identification and classification of defects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A requirement that successful completion of rework is necessary to complete inspection.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Formal data collection, reporting and analysis</a:t>
            </a:r>
          </a:p>
        </p:txBody>
      </p:sp>
    </p:spTree>
    <p:extLst>
      <p:ext uri="{BB962C8B-B14F-4D97-AF65-F5344CB8AC3E}">
        <p14:creationId xmlns:p14="http://schemas.microsoft.com/office/powerpoint/2010/main" val="238714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Questions Prior to Video Display</a:t>
            </a:r>
            <a:endParaRPr lang="en-US" altLang="en-US" sz="2000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 u="sng" dirty="0"/>
          </a:p>
          <a:p>
            <a:pPr marL="850392" lvl="1" indent="-457200">
              <a:buFont typeface="+mj-lt"/>
              <a:buAutoNum type="arabicPeriod"/>
            </a:pPr>
            <a:r>
              <a:rPr lang="en-US" sz="2000" dirty="0"/>
              <a:t>What is a software review? Why is it important?</a:t>
            </a:r>
            <a:endParaRPr lang="en-US" sz="2000" dirty="0"/>
          </a:p>
          <a:p>
            <a:pPr marL="850392" lvl="1" indent="-457200">
              <a:buFont typeface="+mj-lt"/>
              <a:buAutoNum type="arabicPeriod"/>
            </a:pPr>
            <a:r>
              <a:rPr lang="en-US" sz="2000" dirty="0"/>
              <a:t>What is code review? Is code review a formal inspection process?</a:t>
            </a:r>
            <a:endParaRPr lang="en-US" sz="2000" dirty="0"/>
          </a:p>
          <a:p>
            <a:pPr marL="850392" lvl="1" indent="-457200">
              <a:buFont typeface="+mj-lt"/>
              <a:buAutoNum type="arabicPeriod"/>
            </a:pPr>
            <a:r>
              <a:rPr lang="en-US" sz="2000" dirty="0"/>
              <a:t>What is the role of inspectors in a code review meeting?</a:t>
            </a:r>
            <a:endParaRPr lang="en-US" sz="2000" dirty="0"/>
          </a:p>
          <a:p>
            <a:pPr marL="850392" lvl="1" indent="-457200">
              <a:buFont typeface="+mj-lt"/>
              <a:buAutoNum type="arabicPeriod"/>
            </a:pPr>
            <a:r>
              <a:rPr lang="en-US" sz="2000" dirty="0"/>
              <a:t>Does a manger of a software work product participate in inspection meetings</a:t>
            </a:r>
            <a:r>
              <a:rPr lang="en-US" sz="2000"/>
              <a:t>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32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>
                <a:solidFill>
                  <a:schemeClr val="bg2"/>
                </a:solidFill>
              </a:rPr>
              <a:t>SCENE - 1</a:t>
            </a:r>
          </a:p>
        </p:txBody>
      </p:sp>
    </p:spTree>
    <p:extLst>
      <p:ext uri="{BB962C8B-B14F-4D97-AF65-F5344CB8AC3E}">
        <p14:creationId xmlns:p14="http://schemas.microsoft.com/office/powerpoint/2010/main" val="39948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Video Case Study – </a:t>
            </a:r>
            <a:r>
              <a:rPr lang="en-US" altLang="en-US" u="sng" dirty="0" smtClean="0">
                <a:solidFill>
                  <a:srgbClr val="000099"/>
                </a:solidFill>
              </a:rPr>
              <a:t>SCENE </a:t>
            </a:r>
            <a:r>
              <a:rPr lang="en-US" altLang="en-US" u="sng" dirty="0">
                <a:solidFill>
                  <a:srgbClr val="000099"/>
                </a:solidFill>
              </a:rPr>
              <a:t>1</a:t>
            </a:r>
            <a:endParaRPr lang="en-US" altLang="en-US" sz="2000" u="sng" dirty="0">
              <a:solidFill>
                <a:srgbClr val="000099"/>
              </a:solidFill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696200" cy="3200400"/>
          </a:xfrm>
        </p:spPr>
        <p:txBody>
          <a:bodyPr>
            <a:normAutofit/>
          </a:bodyPr>
          <a:lstStyle/>
          <a:p>
            <a:pPr marL="533400" indent="-533400"/>
            <a:r>
              <a:rPr lang="en-US" dirty="0" smtClean="0"/>
              <a:t>What </a:t>
            </a:r>
            <a:r>
              <a:rPr lang="en-US" dirty="0"/>
              <a:t>happened in this </a:t>
            </a:r>
            <a:r>
              <a:rPr lang="en-US" dirty="0" smtClean="0"/>
              <a:t>Scene?</a:t>
            </a:r>
          </a:p>
          <a:p>
            <a:pPr marL="533400" indent="-533400"/>
            <a:r>
              <a:rPr lang="en-US" dirty="0" smtClean="0"/>
              <a:t>Is this procedure normal? Why?</a:t>
            </a:r>
          </a:p>
          <a:p>
            <a:pPr marL="533400" indent="-533400"/>
            <a:r>
              <a:rPr lang="en-US" dirty="0" smtClean="0"/>
              <a:t>What module is being inspected?</a:t>
            </a:r>
          </a:p>
          <a:p>
            <a:pPr marL="533400" indent="-533400"/>
            <a:r>
              <a:rPr lang="en-US" dirty="0" smtClean="0"/>
              <a:t>Is it important to budget the inspection in the plan? Why?</a:t>
            </a:r>
          </a:p>
          <a:p>
            <a:pPr marL="533400" indent="-533400"/>
            <a:r>
              <a:rPr lang="en-US" dirty="0" smtClean="0"/>
              <a:t>Why did Michael leave </a:t>
            </a:r>
            <a:r>
              <a:rPr lang="en-US" smtClean="0"/>
              <a:t>with an </a:t>
            </a:r>
            <a:r>
              <a:rPr lang="en-US" dirty="0" smtClean="0"/>
              <a:t>uncertain face?</a:t>
            </a:r>
            <a:endParaRPr lang="en-US" dirty="0"/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25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 dirty="0">
                <a:solidFill>
                  <a:schemeClr val="bg2"/>
                </a:solidFill>
              </a:rPr>
              <a:t>SCENE - </a:t>
            </a:r>
            <a:r>
              <a:rPr lang="en-US" altLang="en-US" sz="3600" b="1" dirty="0" smtClean="0">
                <a:solidFill>
                  <a:schemeClr val="bg2"/>
                </a:solidFill>
              </a:rPr>
              <a:t>2</a:t>
            </a:r>
            <a:endParaRPr lang="en-US" altLang="en-US" sz="3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Video Case Study – </a:t>
            </a:r>
            <a:r>
              <a:rPr lang="en-US" altLang="en-US" u="sng" dirty="0" smtClean="0">
                <a:solidFill>
                  <a:srgbClr val="000099"/>
                </a:solidFill>
              </a:rPr>
              <a:t>SCENE 2</a:t>
            </a:r>
            <a:endParaRPr lang="en-US" altLang="en-US" sz="2000" u="sng" dirty="0">
              <a:solidFill>
                <a:srgbClr val="000099"/>
              </a:solidFill>
            </a:endParaRP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/>
          </a:bodyPr>
          <a:lstStyle/>
          <a:p>
            <a:pPr marL="533400" indent="-533400"/>
            <a:r>
              <a:rPr lang="en-US" dirty="0" smtClean="0"/>
              <a:t>Does Michael look like someone who is serious about getting a task done following a process and timeline?</a:t>
            </a:r>
          </a:p>
          <a:p>
            <a:pPr marL="533400" indent="-533400"/>
            <a:r>
              <a:rPr lang="en-US" dirty="0" smtClean="0"/>
              <a:t>What </a:t>
            </a:r>
            <a:r>
              <a:rPr lang="en-US" dirty="0"/>
              <a:t>mistake did Michael make in his thoughts about scheduling the </a:t>
            </a:r>
            <a:r>
              <a:rPr lang="en-US" dirty="0" smtClean="0"/>
              <a:t>inspection?</a:t>
            </a:r>
          </a:p>
          <a:p>
            <a:pPr marL="533400" indent="-533400"/>
            <a:r>
              <a:rPr lang="en-US" dirty="0"/>
              <a:t>Michael chose to use a different language than the group normally uses. What problem(s) has this brought on?</a:t>
            </a:r>
          </a:p>
          <a:p>
            <a:pPr marL="533400" indent="-533400"/>
            <a:r>
              <a:rPr lang="en-US" dirty="0" smtClean="0"/>
              <a:t>Was it okay for Michael to test before inspect?</a:t>
            </a:r>
          </a:p>
          <a:p>
            <a:pPr marL="533400" indent="-533400"/>
            <a:r>
              <a:rPr lang="en-US" dirty="0" smtClean="0"/>
              <a:t>Why is it important to talk to Anil?</a:t>
            </a:r>
          </a:p>
          <a:p>
            <a:pPr marL="533400" indent="-533400"/>
            <a:endParaRPr lang="en-US" dirty="0"/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657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696200" cy="685800"/>
          </a:xfrm>
          <a:solidFill>
            <a:schemeClr val="accent1"/>
          </a:solidFill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altLang="en-US" sz="3600" b="1" dirty="0">
                <a:solidFill>
                  <a:schemeClr val="bg2"/>
                </a:solidFill>
              </a:rPr>
              <a:t>SCENE - </a:t>
            </a:r>
            <a:r>
              <a:rPr lang="en-US" altLang="en-US" sz="3600" b="1" dirty="0" smtClean="0">
                <a:solidFill>
                  <a:schemeClr val="bg2"/>
                </a:solidFill>
              </a:rPr>
              <a:t>3</a:t>
            </a:r>
            <a:endParaRPr lang="en-US" altLang="en-US" sz="3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906</TotalTime>
  <Words>609</Words>
  <Application>Microsoft Office PowerPoint</Application>
  <PresentationFormat>On-screen Show (4:3)</PresentationFormat>
  <Paragraphs>83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Concourse</vt:lpstr>
      <vt:lpstr>Bitmap Image</vt:lpstr>
      <vt:lpstr>Formal Inspection Scenes</vt:lpstr>
      <vt:lpstr>Formal Inspections</vt:lpstr>
      <vt:lpstr>Inspections</vt:lpstr>
      <vt:lpstr>Questions Prior to Video Display</vt:lpstr>
      <vt:lpstr>PowerPoint Presentation</vt:lpstr>
      <vt:lpstr>Video Case Study – SCENE 1</vt:lpstr>
      <vt:lpstr>PowerPoint Presentation</vt:lpstr>
      <vt:lpstr>Video Case Study – SCENE 2</vt:lpstr>
      <vt:lpstr>PowerPoint Presentation</vt:lpstr>
      <vt:lpstr>Video Case Study – SCENE 3</vt:lpstr>
      <vt:lpstr>PowerPoint Presentation</vt:lpstr>
      <vt:lpstr>Video Case Study – SCENE 4</vt:lpstr>
      <vt:lpstr>PowerPoint Presentation</vt:lpstr>
      <vt:lpstr>Video Case Study – SCENE 5</vt:lpstr>
      <vt:lpstr>PowerPoint Presentation</vt:lpstr>
      <vt:lpstr>Video Case Study – SCENE 6</vt:lpstr>
      <vt:lpstr>PowerPoint Presentation</vt:lpstr>
      <vt:lpstr>Video Case Study – SCENE 7</vt:lpstr>
      <vt:lpstr>PowerPoint Presentation</vt:lpstr>
      <vt:lpstr>Five Review Traps to Avoid</vt:lpstr>
      <vt:lpstr>Critical Factors for a Successful Review Program</vt:lpstr>
      <vt:lpstr> Questions</vt:lpstr>
    </vt:vector>
  </TitlesOfParts>
  <Company>Robert Morris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 Acharya</dc:creator>
  <cp:lastModifiedBy>Sushil Acharya</cp:lastModifiedBy>
  <cp:revision>88</cp:revision>
  <dcterms:created xsi:type="dcterms:W3CDTF">2013-10-16T23:55:56Z</dcterms:created>
  <dcterms:modified xsi:type="dcterms:W3CDTF">2016-08-05T14:52:52Z</dcterms:modified>
</cp:coreProperties>
</file>