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9" r:id="rId4"/>
    <p:sldId id="262" r:id="rId5"/>
    <p:sldId id="265" r:id="rId6"/>
    <p:sldId id="278" r:id="rId7"/>
    <p:sldId id="266" r:id="rId8"/>
    <p:sldId id="267" r:id="rId9"/>
    <p:sldId id="275" r:id="rId10"/>
    <p:sldId id="276" r:id="rId11"/>
    <p:sldId id="277" r:id="rId12"/>
    <p:sldId id="279" r:id="rId13"/>
    <p:sldId id="296" r:id="rId14"/>
    <p:sldId id="270" r:id="rId15"/>
    <p:sldId id="292" r:id="rId16"/>
    <p:sldId id="298" r:id="rId17"/>
    <p:sldId id="297" r:id="rId18"/>
    <p:sldId id="299" r:id="rId19"/>
  </p:sldIdLst>
  <p:sldSz cx="9144000" cy="6858000" type="screen4x3"/>
  <p:notesSz cx="7077075" cy="9369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9" d="100"/>
          <a:sy n="79" d="100"/>
        </p:scale>
        <p:origin x="98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7009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7009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32720C37-148F-4401-8256-1275CBFA1A79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66733" cy="47009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9328"/>
            <a:ext cx="3066733" cy="47009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484F67CA-33C6-47EF-95B9-267C3970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64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342" y="0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3263"/>
            <a:ext cx="4683125" cy="3513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610" y="4450477"/>
            <a:ext cx="5189855" cy="4216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0954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342" y="8900954"/>
            <a:ext cx="3066733" cy="46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D3CD0D-F027-496C-AB13-8B9067BF62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796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578A-89CA-463C-91CC-D86635FA66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818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EEDE7-3C06-4457-81DC-921E5096DE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64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C49DE-8A73-4F1B-8663-F5977E6E8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99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F2012-5A9F-49E4-826C-5AA35D4E06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15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382C9-7810-44F6-A9D6-53A8939CD5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72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61EAC-822F-4730-A566-4BC709E2D2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29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DD77A-2326-4563-BB05-6A4975DD1B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62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81EF1-E522-4BEE-A24C-E3EA69FF7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68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A1912-B50E-4F7F-894D-BB04C084CC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71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C5D26-23D6-4706-AB75-B933405BAD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700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C0F5B-F96C-489E-93DC-5A61D93A4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94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968A497-04A3-49DC-9CE8-7FFBD24CCA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279F430-BCEF-4C35-ABED-5B0E26C070C2}" type="slidenum">
              <a:rPr lang="en-US" altLang="en-US" sz="1400"/>
              <a:pPr eaLnBrk="1" hangingPunct="1"/>
              <a:t>1</a:t>
            </a:fld>
            <a:endParaRPr lang="en-US" altLang="en-US" sz="140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Software Reviews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CIS 375</a:t>
            </a:r>
          </a:p>
          <a:p>
            <a:pPr eaLnBrk="1" hangingPunct="1"/>
            <a:r>
              <a:rPr lang="en-US" altLang="en-US"/>
              <a:t>Bruce R. Maxim</a:t>
            </a:r>
          </a:p>
          <a:p>
            <a:pPr eaLnBrk="1" hangingPunct="1"/>
            <a:r>
              <a:rPr lang="en-US" altLang="en-US"/>
              <a:t>UM-Dearborn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1F01979-2896-4486-9F0F-C43E763358E3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Formality and Timing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Formal review presentations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cs typeface="Arial" charset="0"/>
              </a:rPr>
              <a:t>resemble conference presentations.</a:t>
            </a:r>
            <a:endParaRPr lang="en-US" altLang="en-US" sz="24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Informal presentations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cs typeface="Arial" charset="0"/>
              </a:rPr>
              <a:t>less detailed, but equally correct.</a:t>
            </a:r>
            <a:endParaRPr lang="en-US" altLang="en-US" sz="24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Early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cs typeface="Arial" charset="0"/>
              </a:rPr>
              <a:t>tend to be informal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cs typeface="Arial" charset="0"/>
              </a:rPr>
              <a:t>may not have enough information)</a:t>
            </a:r>
            <a:endParaRPr lang="en-US" altLang="en-US" sz="24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Later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cs typeface="Arial" charset="0"/>
              </a:rPr>
              <a:t>tend to be more formal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cs typeface="Arial" charset="0"/>
              </a:rPr>
              <a:t>Feedback may come too late to avoid rework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0662C36-A0A9-48DD-92F3-043FB3B0B189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Formality and Timing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cs typeface="Arial" charset="0"/>
              </a:rPr>
              <a:t>Analysis is complete.</a:t>
            </a:r>
            <a:endParaRPr lang="en-US" altLang="en-US" sz="2400" dirty="0">
              <a:cs typeface="Times New Roman" charset="0"/>
            </a:endParaRPr>
          </a:p>
          <a:p>
            <a:pPr eaLnBrk="1" hangingPunct="1"/>
            <a:r>
              <a:rPr lang="en-US" altLang="en-US" sz="2400" dirty="0">
                <a:cs typeface="Arial" charset="0"/>
              </a:rPr>
              <a:t>Design is complete.</a:t>
            </a:r>
            <a:endParaRPr lang="en-US" altLang="en-US" sz="2400" dirty="0">
              <a:cs typeface="Times New Roman" charset="0"/>
            </a:endParaRPr>
          </a:p>
          <a:p>
            <a:pPr eaLnBrk="1" hangingPunct="1"/>
            <a:r>
              <a:rPr lang="en-US" altLang="en-US" sz="2400" dirty="0">
                <a:cs typeface="Arial" charset="0"/>
              </a:rPr>
              <a:t>After first compilation.</a:t>
            </a:r>
            <a:endParaRPr lang="en-US" altLang="en-US" sz="2400" dirty="0">
              <a:cs typeface="Times New Roman" charset="0"/>
            </a:endParaRPr>
          </a:p>
          <a:p>
            <a:pPr eaLnBrk="1" hangingPunct="1"/>
            <a:r>
              <a:rPr lang="en-US" altLang="en-US" sz="2400" dirty="0">
                <a:cs typeface="Arial" charset="0"/>
              </a:rPr>
              <a:t>After first test run.</a:t>
            </a:r>
            <a:endParaRPr lang="en-US" altLang="en-US" sz="2400" dirty="0">
              <a:cs typeface="Times New Roman" charset="0"/>
            </a:endParaRPr>
          </a:p>
          <a:p>
            <a:pPr eaLnBrk="1" hangingPunct="1"/>
            <a:r>
              <a:rPr lang="en-US" altLang="en-US" sz="2400" dirty="0">
                <a:cs typeface="Arial" charset="0"/>
              </a:rPr>
              <a:t>After all test runs.</a:t>
            </a:r>
            <a:endParaRPr lang="en-US" altLang="en-US" sz="2400" dirty="0">
              <a:cs typeface="Times New Roman" charset="0"/>
            </a:endParaRPr>
          </a:p>
          <a:p>
            <a:pPr eaLnBrk="1" hangingPunct="1"/>
            <a:r>
              <a:rPr lang="en-US" altLang="en-US" sz="2400" dirty="0"/>
              <a:t>Any time you complete an activity that produce a complete work product.</a:t>
            </a:r>
          </a:p>
          <a:p>
            <a:pPr eaLnBrk="1" hangingPunct="1"/>
            <a:r>
              <a:rPr lang="en-US" altLang="en-US" sz="2400" dirty="0"/>
              <a:t>Pair programming (driver and partner) can provide continuous review and integration during coding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C493C94-12B9-4781-B0F6-36BF00E30A2D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Review Guidelines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cs typeface="Arial" charset="0"/>
              </a:rPr>
              <a:t>Keep it short (&lt; 30 minutes).</a:t>
            </a:r>
            <a:endParaRPr lang="en-US" altLang="en-US">
              <a:cs typeface="Times New Roman" charset="0"/>
            </a:endParaRPr>
          </a:p>
          <a:p>
            <a:pPr eaLnBrk="1" hangingPunct="1"/>
            <a:r>
              <a:rPr lang="en-US" altLang="en-US">
                <a:cs typeface="Arial" charset="0"/>
              </a:rPr>
              <a:t>Don’t schedule two in a row.</a:t>
            </a:r>
            <a:endParaRPr lang="en-US" altLang="en-US">
              <a:cs typeface="Times New Roman" charset="0"/>
            </a:endParaRPr>
          </a:p>
          <a:p>
            <a:pPr eaLnBrk="1" hangingPunct="1"/>
            <a:r>
              <a:rPr lang="en-US" altLang="en-US">
                <a:cs typeface="Arial" charset="0"/>
              </a:rPr>
              <a:t>Don’t review product fragments.</a:t>
            </a:r>
            <a:endParaRPr lang="en-US" altLang="en-US">
              <a:cs typeface="Times New Roman" charset="0"/>
            </a:endParaRPr>
          </a:p>
          <a:p>
            <a:pPr eaLnBrk="1" hangingPunct="1"/>
            <a:r>
              <a:rPr lang="en-US" altLang="en-US">
                <a:cs typeface="Arial" charset="0"/>
              </a:rPr>
              <a:t>Use standards to avoid style disagreements.</a:t>
            </a:r>
            <a:endParaRPr lang="en-US" altLang="en-US">
              <a:cs typeface="Times New Roman" charset="0"/>
            </a:endParaRPr>
          </a:p>
          <a:p>
            <a:pPr eaLnBrk="1" hangingPunct="1"/>
            <a:r>
              <a:rPr lang="en-US" altLang="en-US">
                <a:cs typeface="Arial" charset="0"/>
              </a:rPr>
              <a:t>Let the coordinator run the meeting and maintain order.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an Inspection?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Explicit Entry and Exit Criteria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Individual preparation by inspectors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Defined roles of Moderator, Reader, Producer and Recorder.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Training for Moderators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Use of Checklist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Limitation of discussion to identification and classification of defects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A requirement that successful completion of rework is necessary to complete inspection.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Formal data collection, reporting and analysis (audit)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A04B00F-BA47-4621-964E-E2778937B6AD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37D88F9-08F8-4C64-A38A-B51E27347559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Software Safety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SQA activity that focuses on identifying potential hazards that may cause a software system to fail.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Early identification of software hazards allows developers to specify design features to can eliminate or at least control the impact of potential hazards.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Software reliability involves determining the likelihood that a failure will occur without regard to consequences of failures.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2FBB65B-87D8-4F23-A62F-350F338CD908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Safety Reviews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Intended system functions correct?</a:t>
            </a:r>
          </a:p>
          <a:p>
            <a:pPr eaLnBrk="1" hangingPunct="1"/>
            <a:r>
              <a:rPr lang="en-US" altLang="en-US" sz="2800"/>
              <a:t>Is structure maintainable and understandable?</a:t>
            </a:r>
          </a:p>
          <a:p>
            <a:pPr eaLnBrk="1" hangingPunct="1"/>
            <a:r>
              <a:rPr lang="en-US" altLang="en-US" sz="2800"/>
              <a:t>Verify algorithm and data structure design against specification</a:t>
            </a:r>
          </a:p>
          <a:p>
            <a:pPr eaLnBrk="1" hangingPunct="1"/>
            <a:r>
              <a:rPr lang="en-US" altLang="en-US" sz="2800"/>
              <a:t>Check code consistency with algorithm and data structure design</a:t>
            </a:r>
          </a:p>
          <a:p>
            <a:pPr eaLnBrk="1" hangingPunct="1"/>
            <a:r>
              <a:rPr lang="en-US" altLang="en-US" sz="2800"/>
              <a:t>Review adequacy of system testing</a:t>
            </a: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Peer Reviews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>
            <a:normAutofit/>
          </a:bodyPr>
          <a:lstStyle/>
          <a:p>
            <a:r>
              <a:rPr lang="en-US" sz="3000" b="1" dirty="0"/>
              <a:t>SRS Review Checklist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7912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This course material was developed with NSF – TUES a</a:t>
            </a:r>
            <a:r>
              <a:rPr lang="en-US" altLang="en-US" dirty="0">
                <a:effectLst/>
              </a:rPr>
              <a:t>ward # 1245036</a:t>
            </a:r>
          </a:p>
        </p:txBody>
      </p:sp>
      <p:pic>
        <p:nvPicPr>
          <p:cNvPr id="6" name="Picture 2" descr="https://www.nsf.gov/images/logos/nsf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422564"/>
            <a:ext cx="13843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798" y="609600"/>
            <a:ext cx="176807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171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C493C94-12B9-4781-B0F6-36BF00E30A2D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Review Exercise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cs typeface="Arial" charset="0"/>
              </a:rPr>
              <a:t>Work with a partner.</a:t>
            </a:r>
            <a:endParaRPr lang="en-US" altLang="en-US" dirty="0">
              <a:cs typeface="Times New Roman" charset="0"/>
            </a:endParaRPr>
          </a:p>
          <a:p>
            <a:pPr eaLnBrk="1" hangingPunct="1"/>
            <a:r>
              <a:rPr lang="en-US" altLang="en-US" dirty="0">
                <a:cs typeface="Arial" charset="0"/>
              </a:rPr>
              <a:t>You have 30 minutes to use the check list to review the </a:t>
            </a:r>
            <a:r>
              <a:rPr lang="en-US" altLang="en-US" dirty="0" err="1">
                <a:cs typeface="Arial" charset="0"/>
              </a:rPr>
              <a:t>SoftRight</a:t>
            </a:r>
            <a:r>
              <a:rPr lang="en-US" altLang="en-US" dirty="0">
                <a:cs typeface="Arial" charset="0"/>
              </a:rPr>
              <a:t> Hospital Management System SRS</a:t>
            </a:r>
            <a:endParaRPr lang="en-US" altLang="en-US" dirty="0">
              <a:cs typeface="Times New Roman" charset="0"/>
            </a:endParaRPr>
          </a:p>
          <a:p>
            <a:pPr eaLnBrk="1" hangingPunct="1"/>
            <a:r>
              <a:rPr lang="en-US" altLang="en-US" dirty="0">
                <a:cs typeface="Times New Roman" charset="0"/>
              </a:rPr>
              <a:t>Write Y or N in checklist column three</a:t>
            </a:r>
          </a:p>
          <a:p>
            <a:pPr eaLnBrk="1" hangingPunct="1"/>
            <a:r>
              <a:rPr lang="en-US" altLang="en-US" dirty="0">
                <a:cs typeface="Times New Roman" charset="0"/>
              </a:rPr>
              <a:t>Add any notes in column four to help you understand your selection.</a:t>
            </a:r>
          </a:p>
        </p:txBody>
      </p:sp>
    </p:spTree>
    <p:extLst>
      <p:ext uri="{BB962C8B-B14F-4D97-AF65-F5344CB8AC3E}">
        <p14:creationId xmlns:p14="http://schemas.microsoft.com/office/powerpoint/2010/main" val="1760044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C493C94-12B9-4781-B0F6-36BF00E30A2D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Review Debrief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cs typeface="Arial" charset="0"/>
              </a:rPr>
              <a:t>Did you have enough time?</a:t>
            </a:r>
          </a:p>
          <a:p>
            <a:pPr eaLnBrk="1" hangingPunct="1"/>
            <a:r>
              <a:rPr lang="en-US" altLang="en-US" dirty="0">
                <a:cs typeface="Arial" charset="0"/>
              </a:rPr>
              <a:t>Would advance </a:t>
            </a:r>
            <a:r>
              <a:rPr lang="en-US" altLang="en-US" dirty="0" err="1">
                <a:cs typeface="Arial" charset="0"/>
              </a:rPr>
              <a:t>prepapration</a:t>
            </a:r>
            <a:r>
              <a:rPr lang="en-US" altLang="en-US" dirty="0">
                <a:cs typeface="Arial" charset="0"/>
              </a:rPr>
              <a:t> have helped?</a:t>
            </a:r>
          </a:p>
          <a:p>
            <a:pPr eaLnBrk="1" hangingPunct="1"/>
            <a:r>
              <a:rPr lang="en-US" altLang="en-US" dirty="0">
                <a:cs typeface="Arial" charset="0"/>
              </a:rPr>
              <a:t>What problems did you find in the SRS?</a:t>
            </a:r>
          </a:p>
          <a:p>
            <a:pPr eaLnBrk="1" hangingPunct="1"/>
            <a:r>
              <a:rPr lang="en-US" altLang="en-US" dirty="0">
                <a:cs typeface="Arial" charset="0"/>
              </a:rPr>
              <a:t>How would you fix them?</a:t>
            </a:r>
            <a:endParaRPr lang="en-US" altLang="en-US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98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2FBF310-2C3B-4CAC-A185-FDE7BD41832F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Quality Concepts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cs typeface="Arial" charset="0"/>
              </a:rPr>
              <a:t>Variation control is the heart of quality control</a:t>
            </a:r>
          </a:p>
          <a:p>
            <a:pPr eaLnBrk="1" hangingPunct="1"/>
            <a:r>
              <a:rPr lang="en-US" altLang="en-US" sz="2800" dirty="0">
                <a:cs typeface="Arial" charset="0"/>
              </a:rPr>
              <a:t>Software engineers strive to control the</a:t>
            </a:r>
          </a:p>
          <a:p>
            <a:pPr lvl="1" eaLnBrk="1" hangingPunct="1"/>
            <a:r>
              <a:rPr lang="en-US" altLang="en-US" sz="2400" dirty="0">
                <a:cs typeface="Arial" charset="0"/>
              </a:rPr>
              <a:t> process applied</a:t>
            </a:r>
          </a:p>
          <a:p>
            <a:pPr lvl="1" eaLnBrk="1" hangingPunct="1"/>
            <a:r>
              <a:rPr lang="en-US" altLang="en-US" sz="2400" dirty="0">
                <a:cs typeface="Arial" charset="0"/>
              </a:rPr>
              <a:t>resources expended</a:t>
            </a:r>
          </a:p>
          <a:p>
            <a:pPr lvl="1" eaLnBrk="1" hangingPunct="1"/>
            <a:r>
              <a:rPr lang="en-US" altLang="en-US" sz="2400" dirty="0">
                <a:cs typeface="Arial" charset="0"/>
              </a:rPr>
              <a:t>end product quality attributes</a:t>
            </a:r>
            <a:endParaRPr lang="en-US" altLang="en-US" sz="2400" dirty="0">
              <a:cs typeface="Times New Roman" charset="0"/>
            </a:endParaRPr>
          </a:p>
          <a:p>
            <a:pPr eaLnBrk="1" hangingPunct="1"/>
            <a:r>
              <a:rPr lang="en-US" altLang="en-US" sz="2800" dirty="0">
                <a:cs typeface="Arial" charset="0"/>
              </a:rPr>
              <a:t>Quality of design</a:t>
            </a:r>
          </a:p>
          <a:p>
            <a:pPr lvl="1" eaLnBrk="1" hangingPunct="1"/>
            <a:r>
              <a:rPr lang="en-US" altLang="en-US" sz="2400" dirty="0">
                <a:cs typeface="Arial" charset="0"/>
              </a:rPr>
              <a:t>refers to characteristics designers specify for the end product to be constructed</a:t>
            </a:r>
            <a:endParaRPr lang="en-US" altLang="en-US" sz="2400" dirty="0">
              <a:cs typeface="Times New Roman" charset="0"/>
            </a:endParaRPr>
          </a:p>
          <a:p>
            <a:pPr eaLnBrk="1" hangingPunct="1"/>
            <a:endParaRPr lang="en-US" altLang="en-US" sz="2800" dirty="0">
              <a:cs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5BAE081-01D0-4F06-921F-F5A05D4CDB2F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Quality Costs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Prevention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quality planning, formal technical reviews, test equipment, training</a:t>
            </a:r>
            <a:endParaRPr lang="en-US" altLang="en-US" sz="240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Appraisal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in-process and inter-process inspection, equipment calibration and maintenance, testing</a:t>
            </a:r>
            <a:endParaRPr lang="en-US" altLang="en-US" sz="240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Failure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rework, repair, failure mode analysis</a:t>
            </a:r>
            <a:endParaRPr lang="en-US" altLang="en-US" sz="240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External failure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complaint resolution, product return and replacement, help line support, warranty work</a:t>
            </a:r>
            <a:endParaRPr lang="en-US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685AAA2-24E3-433F-9C5B-2208236EF3CB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Software Quality Assurance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Conformance to software requirements is the foundation from which software quality is measured. </a:t>
            </a:r>
            <a:endParaRPr lang="en-US" altLang="en-US" sz="280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Specified standards are used to define the development criteria that are used to guide the manner in which software is engineered.</a:t>
            </a:r>
            <a:endParaRPr lang="en-US" altLang="en-US" sz="280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Software must conform to implicit requirements (ease of use, maintainability, reliability, etc.) as well as its explicit requirements.</a:t>
            </a:r>
            <a:endParaRPr lang="en-US" alt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03604AB-6632-4067-BB18-67BCA19E69E8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Software Reviews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Purpose is to find defects (errors) before they are passed on to another software engineering activity or released to the customer.</a:t>
            </a:r>
            <a:endParaRPr lang="en-US" altLang="en-US" sz="28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Software engineers (and others) conduct formal technical reviews (FTR) for software engineers. </a:t>
            </a:r>
            <a:endParaRPr lang="en-US" altLang="en-US" sz="2800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Using formal technical reviews (walkthroughs or inspections) is an effective means for improving software quality.  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9A08515-95C2-42CB-B413-FC4EFAB9B48A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Review Roles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Presenter (designer/producer).</a:t>
            </a:r>
            <a:endParaRPr lang="en-US" altLang="en-US" sz="280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Coordinator (not person who hires/fires).</a:t>
            </a:r>
            <a:endParaRPr lang="en-US" altLang="en-US" sz="280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Recorder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records events of meeting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builds paper trail</a:t>
            </a:r>
            <a:endParaRPr lang="en-US" altLang="en-US" sz="240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charset="0"/>
              </a:rPr>
              <a:t>Reviewers </a:t>
            </a:r>
            <a:endParaRPr lang="en-US" altLang="en-US" sz="2800"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maintenance oracle</a:t>
            </a:r>
            <a:endParaRPr lang="en-US" altLang="en-US" sz="2400"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standards bearer</a:t>
            </a:r>
            <a:endParaRPr lang="en-US" altLang="en-US" sz="2400"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cs typeface="Arial" charset="0"/>
              </a:rPr>
              <a:t>user representative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others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24B2D48-1CF8-4586-BA32-45ADE1319B46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Formal Technical Reviews - 1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cs typeface="Times New Roman" charset="0"/>
              </a:rPr>
              <a:t>Involves 3 to 5 people (including reviewers)</a:t>
            </a:r>
          </a:p>
          <a:p>
            <a:pPr eaLnBrk="1" hangingPunct="1"/>
            <a:r>
              <a:rPr lang="en-US" altLang="en-US" sz="2800">
                <a:cs typeface="Times New Roman" charset="0"/>
              </a:rPr>
              <a:t>Advance preparation (no more than 2 hours per person) required</a:t>
            </a:r>
          </a:p>
          <a:p>
            <a:pPr eaLnBrk="1" hangingPunct="1"/>
            <a:r>
              <a:rPr lang="en-US" altLang="en-US" sz="2800">
                <a:cs typeface="Times New Roman" charset="0"/>
              </a:rPr>
              <a:t>Duration of review meeting should be less than 2 hours</a:t>
            </a:r>
          </a:p>
          <a:p>
            <a:pPr eaLnBrk="1" hangingPunct="1"/>
            <a:r>
              <a:rPr lang="en-US" altLang="en-US" sz="2800">
                <a:cs typeface="Times New Roman" charset="0"/>
              </a:rPr>
              <a:t>Focus of review is on a discrete work product</a:t>
            </a:r>
          </a:p>
          <a:p>
            <a:pPr eaLnBrk="1" hangingPunct="1"/>
            <a:r>
              <a:rPr lang="en-US" altLang="en-US" sz="2800">
                <a:cs typeface="Times New Roman" charset="0"/>
              </a:rPr>
              <a:t>Review leader organizes the review meeting at the producer's request.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06705DC-0834-4689-8939-D154938ADE3C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Formal Technical Reviews - 2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Reviewers ask questions that enable the producer to discover his or her own error (the product is under review not the producer)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Producer of the work product walks the reviewers through the product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Recorder writes down any significant issues raised during the review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Reviewers decide to accept or reject the work product and whether to require additional reviews of product or not.</a:t>
            </a:r>
            <a:endParaRPr lang="en-US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073499B-FD3D-4A04-91B1-9AC6B36F277A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do peer reviews?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cs typeface="Arial" charset="0"/>
              </a:rPr>
              <a:t>To improve quality.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Catches 80% of all errors if done properly.</a:t>
            </a:r>
            <a:endParaRPr lang="en-US" altLang="en-US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cs typeface="Arial" charset="0"/>
              </a:rPr>
              <a:t>Catches both coding errors and design errors.</a:t>
            </a:r>
            <a:endParaRPr lang="en-US" altLang="en-US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cs typeface="Arial" charset="0"/>
              </a:rPr>
              <a:t>Enforce the spirit of any organization standards.</a:t>
            </a:r>
            <a:endParaRPr lang="en-US" altLang="en-US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cs typeface="Arial" charset="0"/>
              </a:rPr>
              <a:t>Training and insurance.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827</Words>
  <Application>Microsoft Office PowerPoint</Application>
  <PresentationFormat>On-screen Show (4:3)</PresentationFormat>
  <Paragraphs>131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Default Design</vt:lpstr>
      <vt:lpstr>Software Reviews</vt:lpstr>
      <vt:lpstr>Quality Concepts</vt:lpstr>
      <vt:lpstr>Quality Costs</vt:lpstr>
      <vt:lpstr>Software Quality Assurance</vt:lpstr>
      <vt:lpstr>Software Reviews</vt:lpstr>
      <vt:lpstr>Review Roles</vt:lpstr>
      <vt:lpstr>Formal Technical Reviews - 1</vt:lpstr>
      <vt:lpstr>Formal Technical Reviews - 2</vt:lpstr>
      <vt:lpstr>Why do peer reviews?</vt:lpstr>
      <vt:lpstr>Formality and Timing</vt:lpstr>
      <vt:lpstr>Formality and Timing</vt:lpstr>
      <vt:lpstr>Review Guidelines</vt:lpstr>
      <vt:lpstr>What is an Inspection?</vt:lpstr>
      <vt:lpstr>Software Safety</vt:lpstr>
      <vt:lpstr>Safety Reviews</vt:lpstr>
      <vt:lpstr>Peer Reviews</vt:lpstr>
      <vt:lpstr>Review Exercise</vt:lpstr>
      <vt:lpstr>Review Debrief</vt:lpstr>
    </vt:vector>
  </TitlesOfParts>
  <Company>CIS - U of M - Dearborn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Quality Assurance</dc:title>
  <dc:creator>Bruce Maxim</dc:creator>
  <cp:lastModifiedBy>Bruce Maxim</cp:lastModifiedBy>
  <cp:revision>17</cp:revision>
  <cp:lastPrinted>2017-05-29T18:28:39Z</cp:lastPrinted>
  <dcterms:created xsi:type="dcterms:W3CDTF">2002-09-17T19:42:40Z</dcterms:created>
  <dcterms:modified xsi:type="dcterms:W3CDTF">2017-05-29T18:32:25Z</dcterms:modified>
</cp:coreProperties>
</file>