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0" r:id="rId2"/>
    <p:sldId id="257" r:id="rId3"/>
    <p:sldId id="258" r:id="rId4"/>
    <p:sldId id="267" r:id="rId5"/>
    <p:sldId id="263" r:id="rId6"/>
    <p:sldId id="279" r:id="rId7"/>
    <p:sldId id="291" r:id="rId8"/>
    <p:sldId id="264" r:id="rId9"/>
    <p:sldId id="266" r:id="rId10"/>
    <p:sldId id="261" r:id="rId11"/>
    <p:sldId id="262" r:id="rId12"/>
    <p:sldId id="292" r:id="rId13"/>
    <p:sldId id="260" r:id="rId14"/>
    <p:sldId id="265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FA3D-648B-4254-8EBC-29233AF59816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84C982-BD5D-48C7-A1A1-B4FD14D98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0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5E5FCD-882A-45E1-8D60-39A0309C55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1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178407-EE77-417A-BD6E-36B2FBEF8710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B99BC-D82A-4E4D-A953-3FA4241826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50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1D1F96-9F64-4DDE-868D-9FF47C454AA7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2CAF7-2471-410C-95FD-E0073A0D1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07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CC8862-C4F7-4416-817C-BFE7BE3B482D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9B479-6489-46AE-BD5A-D02B3CF8B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44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A2B919-41EF-4750-9A62-110EA099926E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55C2C-B12A-40B2-B961-1BB243FA99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32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A7DBC3-7496-4959-ADC1-382BE5A7155A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DA0D0-C7B0-4C6B-80DD-E9C39EF649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3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28C91A-55B6-482C-8FAB-546476A97530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89460-521C-434B-AB70-2E72469760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036F5F-51C0-4C66-BD80-38555103A181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B468D-5CC1-4EE6-A69B-425792461C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4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244BC0-13BF-44E9-A6E6-45FFB5B5CA12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8EC2F-25D8-45AF-8DA1-5773F5548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8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50B60-9E29-4630-A9BF-7891F76C093D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FB674-CF9B-49CA-98F2-3CE5DD98F6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3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1616A-3134-4CEB-8765-1ECB778E16AF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B75EB-A12D-4F8A-90AE-0B315779A0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53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28D144-F18D-41C6-8495-77AFDE03788B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00BE1-4A96-43EA-91C5-C1DD69C792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3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3BB8D1A-8B88-4BC0-B792-05EDA9CE15D1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E846E0-7375-438C-ADC4-B0733234C7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0559-3E9D-4FD3-AA89-72D4A239DE7C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9B5F-70B1-4B9F-A788-15F12EDB615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CRC Modeling</a:t>
            </a:r>
            <a:br>
              <a:rPr lang="en-US" altLang="en-US" dirty="0" smtClean="0"/>
            </a:br>
            <a:r>
              <a:rPr lang="en-US" altLang="en-US" sz="3600" dirty="0" smtClean="0"/>
              <a:t>(class-relationship-collaborator)</a:t>
            </a:r>
            <a:endParaRPr lang="en-US" altLang="en-US" sz="36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CIS 375</a:t>
            </a:r>
          </a:p>
          <a:p>
            <a:r>
              <a:rPr lang="en-US" altLang="en-US"/>
              <a:t>Bruce R. Maxim</a:t>
            </a:r>
          </a:p>
          <a:p>
            <a:r>
              <a:rPr lang="en-US" altLang="en-US"/>
              <a:t>UM-Dearborn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6CC-816D-4F86-9B6D-7470C1033C2D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97A5-0306-4867-BE13-1ACE3E9ABDB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Reviewing CRC Models - 1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Each review participant is given a subset of the CRC cards (collaborating cards must be separated)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All use-case scenarios and use-case diagrams should be organized into categories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Review leader chooses a use-case scenario and begins reading it out loud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Each time a named object is read a token is passed to the reviewer holding the object's card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FF406-2A37-4971-8658-8E616FE64BF8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C154-FAE2-420D-9E16-1E7A7398156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Reviewing CRC Models - 2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When the reviewer receives the token, he or she is asked to describe the responsibilities listed on the card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The group determines whether one of the responsibilities on the card satisfy the use-case requirement or not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If the responsibilities and collaborations on the index card cannot accommodate the use-case requirements then modifications need to be made to the card set</a:t>
            </a: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CRC Model for ATM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Form a group of 4 and look over the ATM user stories</a:t>
            </a:r>
          </a:p>
          <a:p>
            <a:r>
              <a:rPr lang="en-US" sz="2800" dirty="0" smtClean="0"/>
              <a:t>Create a set of CRC cards for the ATM system</a:t>
            </a:r>
          </a:p>
          <a:p>
            <a:r>
              <a:rPr lang="en-US" sz="2800" dirty="0" smtClean="0"/>
              <a:t>Determine the primary responsibilities for each card (both function and information)</a:t>
            </a:r>
          </a:p>
          <a:p>
            <a:r>
              <a:rPr lang="en-US" sz="2800" dirty="0" smtClean="0"/>
              <a:t>Determine the set of collaborations needed to allow each class fulfill its responsibilities 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B919-41EF-4750-9A62-110EA099926E}" type="datetime1">
              <a:rPr lang="en-US" altLang="en-US" smtClean="0"/>
              <a:pPr/>
              <a:t>9/25/2016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5C2C-B12A-40B2-B961-1BB243FA995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984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B0CD-D474-4E4D-A5BC-1D2A69ED46A6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52A42-8026-425B-BC81-FDF4581AD82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Deriving Object-Relationship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>
                <a:cs typeface="Times New Roman" charset="0"/>
              </a:rPr>
              <a:t>Was it easy to model </a:t>
            </a:r>
            <a:r>
              <a:rPr lang="en-US" altLang="en-US" sz="2400" dirty="0">
                <a:cs typeface="Times New Roman" charset="0"/>
              </a:rPr>
              <a:t>a network of collaborators </a:t>
            </a:r>
            <a:r>
              <a:rPr lang="en-US" altLang="en-US" sz="2400" dirty="0" smtClean="0">
                <a:cs typeface="Times New Roman" charset="0"/>
              </a:rPr>
              <a:t>once the CRC cards are created?</a:t>
            </a:r>
            <a:endParaRPr lang="en-US" altLang="en-US" sz="2400" dirty="0">
              <a:cs typeface="Times New Roman" charset="0"/>
            </a:endParaRPr>
          </a:p>
          <a:p>
            <a:r>
              <a:rPr lang="en-US" altLang="en-US" sz="2400" dirty="0" smtClean="0">
                <a:cs typeface="Times New Roman" charset="0"/>
              </a:rPr>
              <a:t>Would it have been better for you to create your own use case before reviewing </a:t>
            </a:r>
            <a:r>
              <a:rPr lang="en-US" altLang="en-US" sz="2400" dirty="0">
                <a:cs typeface="Times New Roman" charset="0"/>
              </a:rPr>
              <a:t>the CRC </a:t>
            </a:r>
            <a:r>
              <a:rPr lang="en-US" altLang="en-US" sz="2400" dirty="0" smtClean="0">
                <a:cs typeface="Times New Roman" charset="0"/>
              </a:rPr>
              <a:t>card model?</a:t>
            </a:r>
          </a:p>
          <a:p>
            <a:r>
              <a:rPr lang="en-US" altLang="en-US" sz="2400" dirty="0" smtClean="0">
                <a:cs typeface="Times New Roman" charset="0"/>
              </a:rPr>
              <a:t>Did you make it to the end of your use case?</a:t>
            </a:r>
            <a:endParaRPr lang="en-US" altLang="en-US" sz="2400" dirty="0">
              <a:cs typeface="Times New Roman" charset="0"/>
            </a:endParaRPr>
          </a:p>
          <a:p>
            <a:r>
              <a:rPr lang="en-US" altLang="en-US" sz="2400" dirty="0" smtClean="0">
                <a:cs typeface="Times New Roman" charset="0"/>
              </a:rPr>
              <a:t>How many new classes did you need to define?</a:t>
            </a:r>
          </a:p>
          <a:p>
            <a:r>
              <a:rPr lang="en-US" altLang="en-US" sz="2400" dirty="0" smtClean="0">
                <a:cs typeface="Times New Roman" charset="0"/>
              </a:rPr>
              <a:t>Did you need to move responsibilities?</a:t>
            </a:r>
            <a:endParaRPr lang="en-US" altLang="en-US" sz="2400" dirty="0">
              <a:cs typeface="Times New Roman" charset="0"/>
            </a:endParaRPr>
          </a:p>
          <a:p>
            <a:r>
              <a:rPr lang="en-US" altLang="en-US" sz="2400" dirty="0" smtClean="0">
                <a:cs typeface="Times New Roman" charset="0"/>
              </a:rPr>
              <a:t>Do you believe we </a:t>
            </a:r>
            <a:r>
              <a:rPr lang="en-US" altLang="en-US" sz="2400" dirty="0">
                <a:cs typeface="Times New Roman" charset="0"/>
              </a:rPr>
              <a:t>c</a:t>
            </a:r>
            <a:r>
              <a:rPr lang="en-US" altLang="en-US" sz="2400" dirty="0" smtClean="0">
                <a:cs typeface="Times New Roman" charset="0"/>
              </a:rPr>
              <a:t>ould continue </a:t>
            </a:r>
            <a:r>
              <a:rPr lang="en-US" altLang="en-US" sz="2400" dirty="0">
                <a:cs typeface="Times New Roman" charset="0"/>
              </a:rPr>
              <a:t>the process until a complete object-relationship model has been </a:t>
            </a:r>
            <a:r>
              <a:rPr lang="en-US" altLang="en-US" sz="2400" dirty="0" smtClean="0">
                <a:cs typeface="Times New Roman" charset="0"/>
              </a:rPr>
              <a:t>produced?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2A73F-F001-41EB-95DB-B669249B067B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8E55-5C4A-470A-89A6-D7623906FAB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Allocating Responsibilities to </a:t>
            </a:r>
            <a:r>
              <a:rPr lang="en-US" altLang="en-US" sz="4000" dirty="0" smtClean="0"/>
              <a:t>Classes (Refactoring)</a:t>
            </a:r>
            <a:endParaRPr lang="en-US" altLang="en-US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Distribute system intelligence evenly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State each responsibility as generally as possible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Information and its related behaviors should reside within the same class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Localize all information about one entity in a single class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charset="0"/>
              </a:rPr>
              <a:t>Share responsibilities among related classes when appropriate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F98-E6BF-41F3-B52D-B530A2CC0D4C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EF5E-80CD-4222-A71F-2B95E5BFB19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OOA Tasks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400" dirty="0">
                <a:cs typeface="Times New Roman" charset="0"/>
              </a:rPr>
              <a:t>Basic user requirements must be communicated between the customer and the software engineer.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smtClean="0">
                <a:cs typeface="Times New Roman" charset="0"/>
              </a:rPr>
              <a:t>Use CRC cards to find classes, responsibilities, and collaborators.</a:t>
            </a:r>
            <a:endParaRPr lang="en-US" altLang="en-US" sz="2400" dirty="0">
              <a:cs typeface="Times New Roman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400" dirty="0" smtClean="0">
                <a:cs typeface="Times New Roman" charset="0"/>
              </a:rPr>
              <a:t>Use UML (unified modeling language) diagrams to record class relationships.</a:t>
            </a:r>
            <a:endParaRPr lang="en-US" altLang="en-US" sz="2400" dirty="0">
              <a:cs typeface="Times New Roman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400" dirty="0" smtClean="0">
                <a:cs typeface="Times New Roman" charset="0"/>
              </a:rPr>
              <a:t>Document classes and member functions.</a:t>
            </a:r>
            <a:endParaRPr lang="en-US" altLang="en-US" sz="2400" dirty="0">
              <a:cs typeface="Times New Roman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400" dirty="0">
                <a:cs typeface="Times New Roman" charset="0"/>
              </a:rPr>
              <a:t>Model object behavior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>
                <a:cs typeface="Times New Roman" charset="0"/>
              </a:rPr>
              <a:t>Reapply 1 through 5 iteratively until model is complete</a:t>
            </a:r>
            <a:r>
              <a:rPr lang="en-US" altLang="en-US" sz="24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A02B-505E-4E71-9BD6-F41C8DDF7D67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9103-363F-4E11-8DA1-F2ACBB2504E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OOA Generic Steps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Elicit customer requirements for system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Identify scenarios or use cases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Select classes and objects using basic requirements as a guide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Identify attributes and operations for each system object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Define structures and hierarchies that organize classes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Build object-relationship model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Build object-behavior model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cs typeface="Times New Roman" charset="0"/>
              </a:rPr>
              <a:t>Review OOA model against use-cases (scenarios)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0557-F0AE-466A-BCDA-031609BE6D9A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3E19-C44B-45BF-BA44-F26712141EA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 Case Objectives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Define the functional and operational requirements of system by defining a scenario of usage agreed upon by the end-user and software engineer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Provide an unambiguous description of how the end-user and system interact with one another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Provide a basis for validation testing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AE42-5AAA-4BB9-82F0-43B7ADD986B1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C6C5-5D27-41E7-8D3E-E660119495A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Class-Responsibility-Collaborator (CRC) Modeling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Develop a set of index cards that represent the system classes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One class per card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Cards are divided into three sections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class name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class responsibilities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class collaborators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Once a complete CRC card set is developed it is reviewed examining the usage scenarios</a:t>
            </a: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5EC-0E61-4E49-AF4A-60FCB64A7BFF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AC39-871F-4606-AC78-6C15472E3C9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CRC Card</a:t>
            </a:r>
          </a:p>
        </p:txBody>
      </p:sp>
      <p:pic>
        <p:nvPicPr>
          <p:cNvPr id="27651" name="Picture 1027" descr="C:\Cis375\CRCCar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284913" cy="419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CRC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Find 3 to 5 main classes and give them meaningful names</a:t>
            </a:r>
          </a:p>
          <a:p>
            <a:r>
              <a:rPr lang="en-US" sz="2800" dirty="0" smtClean="0"/>
              <a:t>Find responsibilities (what a class does and what information does it retain)</a:t>
            </a:r>
          </a:p>
          <a:p>
            <a:r>
              <a:rPr lang="en-US" sz="2800" dirty="0" smtClean="0"/>
              <a:t>Define collaborators (classes that may need to be defined to respond with requests for information or requests to perform tasks)</a:t>
            </a:r>
          </a:p>
          <a:p>
            <a:r>
              <a:rPr lang="en-US" sz="2800" dirty="0" smtClean="0"/>
              <a:t>Move the cards around on the table and see how they fit together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B919-41EF-4750-9A62-110EA099926E}" type="datetime1">
              <a:rPr lang="en-US" altLang="en-US" smtClean="0"/>
              <a:pPr/>
              <a:t>9/25/2016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55C2C-B12A-40B2-B961-1BB243FA995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08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F3A1-8735-4638-98DB-1808CD0C0021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F4625-A11B-4D9D-B31E-8A94A27414B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Criteria CRC Class Inclusion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Class information (data) should be retained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Class Provides needed services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Contains multiple attributes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Common set of attributes apply to all object instances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Common set of operations apply to all object instances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External entities that produce or consume information</a:t>
            </a:r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1748-A810-4FC8-83ED-3955C818D5E4}" type="datetime1">
              <a:rPr lang="en-US" altLang="en-US"/>
              <a:pPr/>
              <a:t>9/25/2016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F920-3A52-4333-BF55-AFBCC6F78E7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Criteria for Defining Collaborators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Any time a class cannot fulfill a responsibility on its own it needs to interact with another class</a:t>
            </a:r>
          </a:p>
          <a:p>
            <a:r>
              <a:rPr lang="en-US" altLang="en-US">
                <a:cs typeface="Times New Roman" charset="0"/>
              </a:rPr>
              <a:t>A server object interacts with a client object to fulfill some responsibility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698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Default Design</vt:lpstr>
      <vt:lpstr>CRC Modeling (class-relationship-collaborator)</vt:lpstr>
      <vt:lpstr>OOA Tasks </vt:lpstr>
      <vt:lpstr>OOA Generic Steps</vt:lpstr>
      <vt:lpstr>Use Case Objectives</vt:lpstr>
      <vt:lpstr>Class-Responsibility-Collaborator (CRC) Modeling</vt:lpstr>
      <vt:lpstr>CRC Card</vt:lpstr>
      <vt:lpstr>Creating a CRC Model</vt:lpstr>
      <vt:lpstr>Criteria CRC Class Inclusion</vt:lpstr>
      <vt:lpstr>Criteria for Defining Collaborators</vt:lpstr>
      <vt:lpstr>Reviewing CRC Models - 1</vt:lpstr>
      <vt:lpstr>Reviewing CRC Models - 2</vt:lpstr>
      <vt:lpstr>CRC Model for ATM System</vt:lpstr>
      <vt:lpstr>Deriving Object-Relationship Model</vt:lpstr>
      <vt:lpstr>Allocating Responsibilities to Classes (Refactoring)</vt:lpstr>
    </vt:vector>
  </TitlesOfParts>
  <Company>CIS - U of M - Dearborn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Bruce Maxim</dc:creator>
  <cp:lastModifiedBy>CIS</cp:lastModifiedBy>
  <cp:revision>24</cp:revision>
  <cp:lastPrinted>2016-09-25T21:21:28Z</cp:lastPrinted>
  <dcterms:created xsi:type="dcterms:W3CDTF">2002-10-12T20:32:29Z</dcterms:created>
  <dcterms:modified xsi:type="dcterms:W3CDTF">2016-09-25T21:24:37Z</dcterms:modified>
</cp:coreProperties>
</file>