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6"/>
  </p:notesMasterIdLst>
  <p:sldIdLst>
    <p:sldId id="256" r:id="rId2"/>
    <p:sldId id="268" r:id="rId3"/>
    <p:sldId id="280" r:id="rId4"/>
    <p:sldId id="267" r:id="rId5"/>
    <p:sldId id="270" r:id="rId6"/>
    <p:sldId id="281" r:id="rId7"/>
    <p:sldId id="282" r:id="rId8"/>
    <p:sldId id="283" r:id="rId9"/>
    <p:sldId id="284" r:id="rId10"/>
    <p:sldId id="285" r:id="rId11"/>
    <p:sldId id="286" r:id="rId12"/>
    <p:sldId id="287" r:id="rId13"/>
    <p:sldId id="288" r:id="rId14"/>
    <p:sldId id="27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416" autoAdjust="0"/>
  </p:normalViewPr>
  <p:slideViewPr>
    <p:cSldViewPr>
      <p:cViewPr>
        <p:scale>
          <a:sx n="66" d="100"/>
          <a:sy n="66" d="100"/>
        </p:scale>
        <p:origin x="-1200" y="-6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1F1514-1700-4260-804F-B7B925FC33EF}" type="datetimeFigureOut">
              <a:rPr lang="en-US" smtClean="0"/>
              <a:t>2/1/2016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F39FA1-29EF-44D9-8C9B-15A6FFD7C33D}" type="slidenum">
              <a:rPr lang="en-US" smtClean="0"/>
              <a:t>‹#›</a:t>
            </a:fld>
            <a:endParaRPr lang="en-US"/>
          </a:p>
        </p:txBody>
      </p:sp>
    </p:spTree>
    <p:extLst>
      <p:ext uri="{BB962C8B-B14F-4D97-AF65-F5344CB8AC3E}">
        <p14:creationId xmlns:p14="http://schemas.microsoft.com/office/powerpoint/2010/main" val="2113791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Transaction log keeps a record of each transaction, which is time-stamped (with locale info, if necessary), along with all parameter values in the transaction.</a:t>
            </a:r>
            <a:endParaRPr lang="en-US" dirty="0"/>
          </a:p>
        </p:txBody>
      </p:sp>
      <p:sp>
        <p:nvSpPr>
          <p:cNvPr id="4" name="Slide Number Placeholder 3"/>
          <p:cNvSpPr>
            <a:spLocks noGrp="1"/>
          </p:cNvSpPr>
          <p:nvPr>
            <p:ph type="sldNum" sz="quarter" idx="10"/>
          </p:nvPr>
        </p:nvSpPr>
        <p:spPr/>
        <p:txBody>
          <a:bodyPr/>
          <a:lstStyle/>
          <a:p>
            <a:fld id="{80F39FA1-29EF-44D9-8C9B-15A6FFD7C33D}" type="slidenum">
              <a:rPr lang="en-US" smtClean="0"/>
              <a:t>5</a:t>
            </a:fld>
            <a:endParaRPr lang="en-US"/>
          </a:p>
        </p:txBody>
      </p:sp>
    </p:spTree>
    <p:extLst>
      <p:ext uri="{BB962C8B-B14F-4D97-AF65-F5344CB8AC3E}">
        <p14:creationId xmlns:p14="http://schemas.microsoft.com/office/powerpoint/2010/main" val="3432617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This is a legitimate performance requirement.  Additional details needed to complete the specification.</a:t>
            </a:r>
            <a:endParaRPr lang="en-US" dirty="0"/>
          </a:p>
        </p:txBody>
      </p:sp>
      <p:sp>
        <p:nvSpPr>
          <p:cNvPr id="4" name="Slide Number Placeholder 3"/>
          <p:cNvSpPr>
            <a:spLocks noGrp="1"/>
          </p:cNvSpPr>
          <p:nvPr>
            <p:ph type="sldNum" sz="quarter" idx="10"/>
          </p:nvPr>
        </p:nvSpPr>
        <p:spPr/>
        <p:txBody>
          <a:bodyPr/>
          <a:lstStyle/>
          <a:p>
            <a:fld id="{80F39FA1-29EF-44D9-8C9B-15A6FFD7C33D}" type="slidenum">
              <a:rPr lang="en-US" smtClean="0"/>
              <a:t>7</a:t>
            </a:fld>
            <a:endParaRPr lang="en-US"/>
          </a:p>
        </p:txBody>
      </p:sp>
    </p:spTree>
    <p:extLst>
      <p:ext uri="{BB962C8B-B14F-4D97-AF65-F5344CB8AC3E}">
        <p14:creationId xmlns:p14="http://schemas.microsoft.com/office/powerpoint/2010/main" val="3432617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Vendor system for the purchase of software product by download via the network.</a:t>
            </a:r>
            <a:endParaRPr lang="en-US" dirty="0"/>
          </a:p>
        </p:txBody>
      </p:sp>
      <p:sp>
        <p:nvSpPr>
          <p:cNvPr id="4" name="Slide Number Placeholder 3"/>
          <p:cNvSpPr>
            <a:spLocks noGrp="1"/>
          </p:cNvSpPr>
          <p:nvPr>
            <p:ph type="sldNum" sz="quarter" idx="10"/>
          </p:nvPr>
        </p:nvSpPr>
        <p:spPr/>
        <p:txBody>
          <a:bodyPr/>
          <a:lstStyle/>
          <a:p>
            <a:fld id="{80F39FA1-29EF-44D9-8C9B-15A6FFD7C33D}" type="slidenum">
              <a:rPr lang="en-US" smtClean="0"/>
              <a:t>9</a:t>
            </a:fld>
            <a:endParaRPr lang="en-US"/>
          </a:p>
        </p:txBody>
      </p:sp>
    </p:spTree>
    <p:extLst>
      <p:ext uri="{BB962C8B-B14F-4D97-AF65-F5344CB8AC3E}">
        <p14:creationId xmlns:p14="http://schemas.microsoft.com/office/powerpoint/2010/main" val="34326171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A common approach to make sophisticated software application also easy to sue.  But for SRS, we need to specify all details.  "Convenience for the user needs" is vague.</a:t>
            </a:r>
            <a:endParaRPr lang="en-US" dirty="0"/>
          </a:p>
        </p:txBody>
      </p:sp>
      <p:sp>
        <p:nvSpPr>
          <p:cNvPr id="4" name="Slide Number Placeholder 3"/>
          <p:cNvSpPr>
            <a:spLocks noGrp="1"/>
          </p:cNvSpPr>
          <p:nvPr>
            <p:ph type="sldNum" sz="quarter" idx="10"/>
          </p:nvPr>
        </p:nvSpPr>
        <p:spPr/>
        <p:txBody>
          <a:bodyPr/>
          <a:lstStyle/>
          <a:p>
            <a:fld id="{80F39FA1-29EF-44D9-8C9B-15A6FFD7C33D}" type="slidenum">
              <a:rPr lang="en-US" smtClean="0"/>
              <a:t>11</a:t>
            </a:fld>
            <a:endParaRPr lang="en-US"/>
          </a:p>
        </p:txBody>
      </p:sp>
    </p:spTree>
    <p:extLst>
      <p:ext uri="{BB962C8B-B14F-4D97-AF65-F5344CB8AC3E}">
        <p14:creationId xmlns:p14="http://schemas.microsoft.com/office/powerpoint/2010/main" val="34326171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Students may need to be instructed about client/server system (such as the web).  While for the sake of efficiency, input checking is done on the client side.  But for security defense against malicious input, the validation must be done on the server side.</a:t>
            </a:r>
            <a:endParaRPr lang="en-US" dirty="0"/>
          </a:p>
        </p:txBody>
      </p:sp>
      <p:sp>
        <p:nvSpPr>
          <p:cNvPr id="4" name="Slide Number Placeholder 3"/>
          <p:cNvSpPr>
            <a:spLocks noGrp="1"/>
          </p:cNvSpPr>
          <p:nvPr>
            <p:ph type="sldNum" sz="quarter" idx="10"/>
          </p:nvPr>
        </p:nvSpPr>
        <p:spPr/>
        <p:txBody>
          <a:bodyPr/>
          <a:lstStyle/>
          <a:p>
            <a:fld id="{80F39FA1-29EF-44D9-8C9B-15A6FFD7C33D}" type="slidenum">
              <a:rPr lang="en-US" smtClean="0"/>
              <a:t>13</a:t>
            </a:fld>
            <a:endParaRPr lang="en-US"/>
          </a:p>
        </p:txBody>
      </p:sp>
    </p:spTree>
    <p:extLst>
      <p:ext uri="{BB962C8B-B14F-4D97-AF65-F5344CB8AC3E}">
        <p14:creationId xmlns:p14="http://schemas.microsoft.com/office/powerpoint/2010/main" val="3432617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F39FA1-29EF-44D9-8C9B-15A6FFD7C33D}" type="slidenum">
              <a:rPr lang="en-US" smtClean="0"/>
              <a:t>14</a:t>
            </a:fld>
            <a:endParaRPr lang="en-US"/>
          </a:p>
        </p:txBody>
      </p:sp>
    </p:spTree>
    <p:extLst>
      <p:ext uri="{BB962C8B-B14F-4D97-AF65-F5344CB8AC3E}">
        <p14:creationId xmlns:p14="http://schemas.microsoft.com/office/powerpoint/2010/main" val="34326171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340D030-EBD7-47E8-AAD1-AF0AFBA02A54}" type="datetimeFigureOut">
              <a:rPr lang="en-US" smtClean="0"/>
              <a:t>2/1/2016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84228D1-9F48-401A-9416-06CD8D6D08C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340D030-EBD7-47E8-AAD1-AF0AFBA02A54}" type="datetimeFigureOut">
              <a:rPr lang="en-US" smtClean="0"/>
              <a:t>2/1/2016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84228D1-9F48-401A-9416-06CD8D6D08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340D030-EBD7-47E8-AAD1-AF0AFBA02A54}" type="datetimeFigureOut">
              <a:rPr lang="en-US" smtClean="0"/>
              <a:t>2/1/2016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84228D1-9F48-401A-9416-06CD8D6D08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340D030-EBD7-47E8-AAD1-AF0AFBA02A54}" type="datetimeFigureOut">
              <a:rPr lang="en-US" smtClean="0"/>
              <a:t>2/1/2016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84228D1-9F48-401A-9416-06CD8D6D08C6}"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340D030-EBD7-47E8-AAD1-AF0AFBA02A54}" type="datetimeFigureOut">
              <a:rPr lang="en-US" smtClean="0"/>
              <a:t>2/1/2016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84228D1-9F48-401A-9416-06CD8D6D08C6}"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340D030-EBD7-47E8-AAD1-AF0AFBA02A54}" type="datetimeFigureOut">
              <a:rPr lang="en-US" smtClean="0"/>
              <a:t>2/1/2016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84228D1-9F48-401A-9416-06CD8D6D08C6}"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340D030-EBD7-47E8-AAD1-AF0AFBA02A54}" type="datetimeFigureOut">
              <a:rPr lang="en-US" smtClean="0"/>
              <a:t>2/1/2016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84228D1-9F48-401A-9416-06CD8D6D08C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340D030-EBD7-47E8-AAD1-AF0AFBA02A54}" type="datetimeFigureOut">
              <a:rPr lang="en-US" smtClean="0"/>
              <a:t>2/1/2016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84228D1-9F48-401A-9416-06CD8D6D08C6}"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340D030-EBD7-47E8-AAD1-AF0AFBA02A54}" type="datetimeFigureOut">
              <a:rPr lang="en-US" smtClean="0"/>
              <a:t>2/1/2016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84228D1-9F48-401A-9416-06CD8D6D08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340D030-EBD7-47E8-AAD1-AF0AFBA02A54}" type="datetimeFigureOut">
              <a:rPr lang="en-US" smtClean="0"/>
              <a:t>2/1/2016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84228D1-9F48-401A-9416-06CD8D6D08C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340D030-EBD7-47E8-AAD1-AF0AFBA02A54}" type="datetimeFigureOut">
              <a:rPr lang="en-US" smtClean="0"/>
              <a:t>2/1/2016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84228D1-9F48-401A-9416-06CD8D6D08C6}"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340D030-EBD7-47E8-AAD1-AF0AFBA02A54}" type="datetimeFigureOut">
              <a:rPr lang="en-US" smtClean="0"/>
              <a:t>2/1/2016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84228D1-9F48-401A-9416-06CD8D6D08C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Requirements Management</a:t>
            </a:r>
            <a:endParaRPr lang="en-US" dirty="0"/>
          </a:p>
        </p:txBody>
      </p:sp>
      <p:sp>
        <p:nvSpPr>
          <p:cNvPr id="3" name="Subtitle 2"/>
          <p:cNvSpPr>
            <a:spLocks noGrp="1"/>
          </p:cNvSpPr>
          <p:nvPr>
            <p:ph type="subTitle" idx="1"/>
          </p:nvPr>
        </p:nvSpPr>
        <p:spPr>
          <a:xfrm>
            <a:off x="685800" y="3611606"/>
            <a:ext cx="7772400" cy="1569993"/>
          </a:xfrm>
        </p:spPr>
        <p:txBody>
          <a:bodyPr>
            <a:normAutofit fontScale="92500" lnSpcReduction="20000"/>
          </a:bodyPr>
          <a:lstStyle/>
          <a:p>
            <a:r>
              <a:rPr lang="en-US" sz="3000" b="1" dirty="0"/>
              <a:t>Needs </a:t>
            </a:r>
            <a:r>
              <a:rPr lang="en-US" sz="3000" b="1" dirty="0" smtClean="0"/>
              <a:t>Statements </a:t>
            </a:r>
            <a:r>
              <a:rPr lang="en-US" sz="3000" b="1" dirty="0"/>
              <a:t>to </a:t>
            </a:r>
            <a:r>
              <a:rPr lang="en-US" sz="3000" b="1" dirty="0" smtClean="0"/>
              <a:t>SRS</a:t>
            </a:r>
          </a:p>
          <a:p>
            <a:endParaRPr lang="en-US" dirty="0"/>
          </a:p>
          <a:p>
            <a:r>
              <a:rPr lang="en-US" sz="2400" u="sng" dirty="0" smtClean="0"/>
              <a:t>Instructor Slides</a:t>
            </a:r>
          </a:p>
          <a:p>
            <a:r>
              <a:rPr lang="en-US" sz="2400" u="sng" dirty="0" smtClean="0"/>
              <a:t>Exercise Module Number: RM11 </a:t>
            </a:r>
            <a:endParaRPr lang="en-US" sz="2400" u="sng" dirty="0"/>
          </a:p>
        </p:txBody>
      </p:sp>
      <p:sp>
        <p:nvSpPr>
          <p:cNvPr id="4" name="TextBox 3"/>
          <p:cNvSpPr txBox="1"/>
          <p:nvPr/>
        </p:nvSpPr>
        <p:spPr>
          <a:xfrm>
            <a:off x="228600" y="6324600"/>
            <a:ext cx="8686800" cy="369332"/>
          </a:xfrm>
          <a:prstGeom prst="rect">
            <a:avLst/>
          </a:prstGeom>
          <a:noFill/>
        </p:spPr>
        <p:txBody>
          <a:bodyPr wrap="square" rtlCol="0">
            <a:spAutoFit/>
          </a:bodyPr>
          <a:lstStyle/>
          <a:p>
            <a:pPr algn="ctr"/>
            <a:r>
              <a:rPr lang="en-US" dirty="0" smtClean="0"/>
              <a:t>This course material was developed with NSF – TUES </a:t>
            </a:r>
            <a:r>
              <a:rPr lang="en-US" dirty="0"/>
              <a:t>a</a:t>
            </a:r>
            <a:r>
              <a:rPr lang="en-US" altLang="en-US" dirty="0" smtClean="0">
                <a:effectLst/>
              </a:rPr>
              <a:t>ward # 1245036</a:t>
            </a:r>
          </a:p>
        </p:txBody>
      </p:sp>
      <p:pic>
        <p:nvPicPr>
          <p:cNvPr id="6" name="Picture 2" descr="https://www.nsf.gov/images/logos/nsf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2600" y="422564"/>
            <a:ext cx="1384300" cy="122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46802" y="422564"/>
            <a:ext cx="2001873" cy="949036"/>
          </a:xfrm>
          <a:prstGeom prst="rect">
            <a:avLst/>
          </a:prstGeom>
          <a:noFill/>
          <a:ln>
            <a:noFill/>
          </a:ln>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65081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smtClean="0">
                <a:effectLst/>
              </a:rPr>
              <a:t>Needs Statement (for SRS) 4</a:t>
            </a:r>
            <a:r>
              <a:rPr lang="en-US" dirty="0" smtClean="0"/>
              <a:t/>
            </a:r>
            <a:br>
              <a:rPr lang="en-US" dirty="0" smtClean="0"/>
            </a:br>
            <a:endParaRPr lang="en-US" dirty="0"/>
          </a:p>
        </p:txBody>
      </p:sp>
      <p:sp>
        <p:nvSpPr>
          <p:cNvPr id="5" name="Content Placeholder 4"/>
          <p:cNvSpPr>
            <a:spLocks noGrp="1"/>
          </p:cNvSpPr>
          <p:nvPr>
            <p:ph idx="1"/>
          </p:nvPr>
        </p:nvSpPr>
        <p:spPr/>
        <p:txBody>
          <a:bodyPr/>
          <a:lstStyle/>
          <a:p>
            <a:r>
              <a:rPr lang="en-US" dirty="0"/>
              <a:t>The user should be provided with various input options to complete the form, including guidance by a software wizard, but </a:t>
            </a:r>
            <a:r>
              <a:rPr lang="en-US" dirty="0" smtClean="0"/>
              <a:t>convenience </a:t>
            </a:r>
            <a:r>
              <a:rPr lang="en-US" dirty="0"/>
              <a:t>for the user needs to be a high priority</a:t>
            </a:r>
            <a:r>
              <a:rPr lang="en-US" dirty="0" smtClean="0"/>
              <a:t>.</a:t>
            </a:r>
          </a:p>
          <a:p>
            <a:endParaRPr lang="en-US" dirty="0"/>
          </a:p>
          <a:p>
            <a:r>
              <a:rPr lang="en-US" dirty="0" smtClean="0"/>
              <a:t>What do the students say?</a:t>
            </a:r>
            <a:endParaRPr lang="en-US" dirty="0"/>
          </a:p>
        </p:txBody>
      </p:sp>
    </p:spTree>
    <p:extLst>
      <p:ext uri="{BB962C8B-B14F-4D97-AF65-F5344CB8AC3E}">
        <p14:creationId xmlns:p14="http://schemas.microsoft.com/office/powerpoint/2010/main" val="19948575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a:effectLst/>
              </a:rPr>
              <a:t>Needs Statement (for SRS) </a:t>
            </a:r>
            <a:r>
              <a:rPr lang="en-US" dirty="0" smtClean="0">
                <a:effectLst/>
              </a:rPr>
              <a:t>4</a:t>
            </a:r>
            <a:r>
              <a:rPr lang="en-US" dirty="0" smtClean="0"/>
              <a:t/>
            </a:r>
            <a:br>
              <a:rPr lang="en-US" dirty="0" smtClean="0"/>
            </a:br>
            <a:endParaRPr lang="en-US" dirty="0"/>
          </a:p>
        </p:txBody>
      </p:sp>
      <p:sp>
        <p:nvSpPr>
          <p:cNvPr id="5" name="Content Placeholder 4"/>
          <p:cNvSpPr>
            <a:spLocks noGrp="1"/>
          </p:cNvSpPr>
          <p:nvPr>
            <p:ph idx="1"/>
          </p:nvPr>
        </p:nvSpPr>
        <p:spPr/>
        <p:txBody>
          <a:bodyPr>
            <a:normAutofit lnSpcReduction="10000"/>
          </a:bodyPr>
          <a:lstStyle/>
          <a:p>
            <a:r>
              <a:rPr lang="en-US" dirty="0"/>
              <a:t>The user should be provided with various input options to complete the form, including guidance by a software wizard, but </a:t>
            </a:r>
            <a:r>
              <a:rPr lang="en-US" dirty="0" smtClean="0"/>
              <a:t>convenience </a:t>
            </a:r>
            <a:r>
              <a:rPr lang="en-US" dirty="0"/>
              <a:t>for the user needs to be a high priority</a:t>
            </a:r>
            <a:r>
              <a:rPr lang="en-US" dirty="0" smtClean="0"/>
              <a:t>.</a:t>
            </a:r>
          </a:p>
          <a:p>
            <a:endParaRPr lang="en-US" dirty="0"/>
          </a:p>
          <a:p>
            <a:r>
              <a:rPr lang="en-US" b="1" u="sng" dirty="0"/>
              <a:t>A needs statement</a:t>
            </a:r>
            <a:r>
              <a:rPr lang="en-US" dirty="0"/>
              <a:t>.  Must specify also all detailed information about the form to be filled. Ease of use is important, but the needs statement is unclear about the appropriate priority for the design of the "help wizard". </a:t>
            </a:r>
          </a:p>
        </p:txBody>
      </p:sp>
    </p:spTree>
    <p:extLst>
      <p:ext uri="{BB962C8B-B14F-4D97-AF65-F5344CB8AC3E}">
        <p14:creationId xmlns:p14="http://schemas.microsoft.com/office/powerpoint/2010/main" val="32444311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smtClean="0">
                <a:effectLst/>
              </a:rPr>
              <a:t>Needs Statement (for SRS) 5</a:t>
            </a:r>
            <a:r>
              <a:rPr lang="en-US" dirty="0" smtClean="0"/>
              <a:t/>
            </a:r>
            <a:br>
              <a:rPr lang="en-US" dirty="0" smtClean="0"/>
            </a:br>
            <a:endParaRPr lang="en-US" dirty="0"/>
          </a:p>
        </p:txBody>
      </p:sp>
      <p:sp>
        <p:nvSpPr>
          <p:cNvPr id="5" name="Content Placeholder 4"/>
          <p:cNvSpPr>
            <a:spLocks noGrp="1"/>
          </p:cNvSpPr>
          <p:nvPr>
            <p:ph idx="1"/>
          </p:nvPr>
        </p:nvSpPr>
        <p:spPr/>
        <p:txBody>
          <a:bodyPr/>
          <a:lstStyle/>
          <a:p>
            <a:r>
              <a:rPr lang="en-US" dirty="0"/>
              <a:t>Input data must be validated before submission to the server to defend against malicious intruder to the network</a:t>
            </a:r>
            <a:r>
              <a:rPr lang="en-US" dirty="0" smtClean="0"/>
              <a:t>.</a:t>
            </a:r>
          </a:p>
          <a:p>
            <a:endParaRPr lang="en-US" dirty="0"/>
          </a:p>
          <a:p>
            <a:r>
              <a:rPr lang="en-US" dirty="0" smtClean="0"/>
              <a:t>What do the students say?</a:t>
            </a:r>
            <a:endParaRPr lang="en-US" dirty="0"/>
          </a:p>
        </p:txBody>
      </p:sp>
    </p:spTree>
    <p:extLst>
      <p:ext uri="{BB962C8B-B14F-4D97-AF65-F5344CB8AC3E}">
        <p14:creationId xmlns:p14="http://schemas.microsoft.com/office/powerpoint/2010/main" val="19948575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a:effectLst/>
              </a:rPr>
              <a:t>Needs Statement (for SRS) </a:t>
            </a:r>
            <a:r>
              <a:rPr lang="en-US" dirty="0" smtClean="0">
                <a:effectLst/>
              </a:rPr>
              <a:t>5</a:t>
            </a:r>
            <a:r>
              <a:rPr lang="en-US" dirty="0" smtClean="0"/>
              <a:t/>
            </a:r>
            <a:br>
              <a:rPr lang="en-US" dirty="0" smtClean="0"/>
            </a:br>
            <a:endParaRPr lang="en-US" dirty="0"/>
          </a:p>
        </p:txBody>
      </p:sp>
      <p:sp>
        <p:nvSpPr>
          <p:cNvPr id="5" name="Content Placeholder 4"/>
          <p:cNvSpPr>
            <a:spLocks noGrp="1"/>
          </p:cNvSpPr>
          <p:nvPr>
            <p:ph idx="1"/>
          </p:nvPr>
        </p:nvSpPr>
        <p:spPr/>
        <p:txBody>
          <a:bodyPr>
            <a:normAutofit fontScale="92500" lnSpcReduction="10000"/>
          </a:bodyPr>
          <a:lstStyle/>
          <a:p>
            <a:r>
              <a:rPr lang="en-US" dirty="0"/>
              <a:t>Input data must be validated before submission to the server to defend against malicious intruder to the network</a:t>
            </a:r>
            <a:r>
              <a:rPr lang="en-US" dirty="0" smtClean="0"/>
              <a:t>.</a:t>
            </a:r>
          </a:p>
          <a:p>
            <a:endParaRPr lang="en-US" dirty="0"/>
          </a:p>
          <a:p>
            <a:r>
              <a:rPr lang="en-US" b="1" u="sng" dirty="0"/>
              <a:t>A needs statement - not properly thought out</a:t>
            </a:r>
            <a:r>
              <a:rPr lang="en-US" b="1" dirty="0"/>
              <a:t>.</a:t>
            </a:r>
            <a:r>
              <a:rPr lang="en-US" dirty="0"/>
              <a:t>  Input validation done on the client side is good to minimize unnecessary client/server traffic when input data is invalid - therefore more efficient and desirable.  However, to defend against malicious intruder, a different approach of input validation must be done on the server side.</a:t>
            </a:r>
          </a:p>
        </p:txBody>
      </p:sp>
    </p:spTree>
    <p:extLst>
      <p:ext uri="{BB962C8B-B14F-4D97-AF65-F5344CB8AC3E}">
        <p14:creationId xmlns:p14="http://schemas.microsoft.com/office/powerpoint/2010/main" val="32444311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smtClean="0">
                <a:effectLst/>
              </a:rPr>
              <a:t>Questions</a:t>
            </a:r>
            <a:endParaRPr lang="en-US" dirty="0"/>
          </a:p>
        </p:txBody>
      </p:sp>
      <p:pic>
        <p:nvPicPr>
          <p:cNvPr id="3074" name="Picture 2" descr="C:\Users\acharya\AppData\Local\Microsoft\Windows\Temporary Internet Files\Content.IE5\22M57QDL\MC900441498[1].pn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743428" y="1915547"/>
            <a:ext cx="3657143" cy="36571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3784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title"/>
          </p:nvPr>
        </p:nvSpPr>
        <p:spPr>
          <a:xfrm>
            <a:off x="1066800" y="304800"/>
            <a:ext cx="7772400" cy="685800"/>
          </a:xfrm>
          <a:noFill/>
        </p:spPr>
        <p:txBody>
          <a:bodyPr>
            <a:normAutofit fontScale="90000"/>
          </a:bodyPr>
          <a:lstStyle/>
          <a:p>
            <a:pPr eaLnBrk="1" hangingPunct="1"/>
            <a:r>
              <a:rPr lang="en-US" altLang="en-US" b="1" dirty="0" smtClean="0"/>
              <a:t>Some Terminology</a:t>
            </a:r>
          </a:p>
        </p:txBody>
      </p:sp>
      <p:sp>
        <p:nvSpPr>
          <p:cNvPr id="14" name="Content Placeholder 4"/>
          <p:cNvSpPr>
            <a:spLocks noGrp="1"/>
          </p:cNvSpPr>
          <p:nvPr>
            <p:ph idx="1"/>
          </p:nvPr>
        </p:nvSpPr>
        <p:spPr>
          <a:xfrm>
            <a:off x="457200" y="1481328"/>
            <a:ext cx="8229600" cy="4525963"/>
          </a:xfrm>
        </p:spPr>
        <p:txBody>
          <a:bodyPr>
            <a:normAutofit lnSpcReduction="10000"/>
          </a:bodyPr>
          <a:lstStyle/>
          <a:p>
            <a:r>
              <a:rPr lang="en-US" dirty="0" smtClean="0"/>
              <a:t>Needs Statement</a:t>
            </a:r>
            <a:r>
              <a:rPr lang="en-US" dirty="0" smtClean="0"/>
              <a:t>:</a:t>
            </a:r>
          </a:p>
          <a:p>
            <a:pPr lvl="1"/>
            <a:r>
              <a:rPr lang="en-US" dirty="0"/>
              <a:t>Also known as problem statement, need statement, or needs </a:t>
            </a:r>
            <a:r>
              <a:rPr lang="en-US" dirty="0" smtClean="0"/>
              <a:t>assessment</a:t>
            </a:r>
          </a:p>
          <a:p>
            <a:pPr lvl="1"/>
            <a:r>
              <a:rPr lang="en-US" dirty="0"/>
              <a:t>Statement of need establishes the focus and rationale </a:t>
            </a:r>
            <a:r>
              <a:rPr lang="en-US" dirty="0" smtClean="0"/>
              <a:t>of the requirement</a:t>
            </a:r>
          </a:p>
          <a:p>
            <a:pPr lvl="1"/>
            <a:r>
              <a:rPr lang="en-US" dirty="0"/>
              <a:t>The statement of need is a concise and coherent statement</a:t>
            </a:r>
            <a:endParaRPr lang="en-US" dirty="0" smtClean="0"/>
          </a:p>
          <a:p>
            <a:r>
              <a:rPr lang="en-US" dirty="0" smtClean="0"/>
              <a:t>SRS</a:t>
            </a:r>
            <a:r>
              <a:rPr lang="en-US" dirty="0" smtClean="0"/>
              <a:t>:</a:t>
            </a:r>
          </a:p>
          <a:p>
            <a:pPr lvl="1"/>
            <a:r>
              <a:rPr lang="en-US" dirty="0"/>
              <a:t>I</a:t>
            </a:r>
            <a:r>
              <a:rPr lang="en-US" dirty="0" smtClean="0"/>
              <a:t>s </a:t>
            </a:r>
            <a:r>
              <a:rPr lang="en-US" dirty="0"/>
              <a:t>a description of a software system to be developed. It lays out functional and non-functional requirements, and may include a set of use cases that describe user interactions that the software must provide.</a:t>
            </a:r>
            <a:endParaRPr lang="en-US" dirty="0" smtClean="0"/>
          </a:p>
          <a:p>
            <a:pPr marL="109728" indent="0">
              <a:buNone/>
            </a:pPr>
            <a:endParaRPr lang="en-US" dirty="0"/>
          </a:p>
        </p:txBody>
      </p:sp>
    </p:spTree>
    <p:extLst>
      <p:ext uri="{BB962C8B-B14F-4D97-AF65-F5344CB8AC3E}">
        <p14:creationId xmlns:p14="http://schemas.microsoft.com/office/powerpoint/2010/main" val="19145872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smtClean="0">
                <a:effectLst/>
              </a:rPr>
              <a:t>Task</a:t>
            </a:r>
            <a:r>
              <a:rPr lang="en-US" dirty="0" smtClean="0"/>
              <a:t/>
            </a:r>
            <a:br>
              <a:rPr lang="en-US" dirty="0" smtClean="0"/>
            </a:br>
            <a:endParaRPr lang="en-US" dirty="0"/>
          </a:p>
        </p:txBody>
      </p:sp>
      <p:sp>
        <p:nvSpPr>
          <p:cNvPr id="5" name="Content Placeholder 4"/>
          <p:cNvSpPr>
            <a:spLocks noGrp="1"/>
          </p:cNvSpPr>
          <p:nvPr>
            <p:ph idx="1"/>
          </p:nvPr>
        </p:nvSpPr>
        <p:spPr/>
        <p:txBody>
          <a:bodyPr/>
          <a:lstStyle/>
          <a:p>
            <a:r>
              <a:rPr lang="en-US" dirty="0"/>
              <a:t>Distinguish whether each of the following is a "needs" statement, or a software requirement specification (SRS).  If it is a needs statement, discuss how we may proceed to re-work it into a SRS.</a:t>
            </a:r>
          </a:p>
        </p:txBody>
      </p:sp>
    </p:spTree>
    <p:extLst>
      <p:ext uri="{BB962C8B-B14F-4D97-AF65-F5344CB8AC3E}">
        <p14:creationId xmlns:p14="http://schemas.microsoft.com/office/powerpoint/2010/main" val="38430306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smtClean="0">
                <a:effectLst/>
              </a:rPr>
              <a:t>Needs Statement (for SRS) 1</a:t>
            </a:r>
            <a:r>
              <a:rPr lang="en-US" dirty="0" smtClean="0"/>
              <a:t/>
            </a:r>
            <a:br>
              <a:rPr lang="en-US" dirty="0" smtClean="0"/>
            </a:br>
            <a:endParaRPr lang="en-US" dirty="0"/>
          </a:p>
        </p:txBody>
      </p:sp>
      <p:sp>
        <p:nvSpPr>
          <p:cNvPr id="5" name="Content Placeholder 4"/>
          <p:cNvSpPr>
            <a:spLocks noGrp="1"/>
          </p:cNvSpPr>
          <p:nvPr>
            <p:ph idx="1"/>
          </p:nvPr>
        </p:nvSpPr>
        <p:spPr/>
        <p:txBody>
          <a:bodyPr/>
          <a:lstStyle/>
          <a:p>
            <a:r>
              <a:rPr lang="en-US" dirty="0"/>
              <a:t>All transactions must be properly logged to meet the requirements by law</a:t>
            </a:r>
            <a:r>
              <a:rPr lang="en-US" dirty="0" smtClean="0"/>
              <a:t>.</a:t>
            </a:r>
          </a:p>
          <a:p>
            <a:endParaRPr lang="en-US" dirty="0"/>
          </a:p>
          <a:p>
            <a:r>
              <a:rPr lang="en-US" dirty="0" smtClean="0"/>
              <a:t>What do the students say?</a:t>
            </a:r>
            <a:endParaRPr lang="en-US" dirty="0"/>
          </a:p>
        </p:txBody>
      </p:sp>
    </p:spTree>
    <p:extLst>
      <p:ext uri="{BB962C8B-B14F-4D97-AF65-F5344CB8AC3E}">
        <p14:creationId xmlns:p14="http://schemas.microsoft.com/office/powerpoint/2010/main" val="37637139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a:effectLst/>
              </a:rPr>
              <a:t>Needs Statement (for SRS) 1</a:t>
            </a:r>
            <a:r>
              <a:rPr lang="en-US" dirty="0" smtClean="0"/>
              <a:t/>
            </a:r>
            <a:br>
              <a:rPr lang="en-US" dirty="0" smtClean="0"/>
            </a:br>
            <a:endParaRPr lang="en-US" dirty="0"/>
          </a:p>
        </p:txBody>
      </p:sp>
      <p:sp>
        <p:nvSpPr>
          <p:cNvPr id="5" name="Content Placeholder 4"/>
          <p:cNvSpPr>
            <a:spLocks noGrp="1"/>
          </p:cNvSpPr>
          <p:nvPr>
            <p:ph idx="1"/>
          </p:nvPr>
        </p:nvSpPr>
        <p:spPr/>
        <p:txBody>
          <a:bodyPr>
            <a:normAutofit/>
          </a:bodyPr>
          <a:lstStyle/>
          <a:p>
            <a:r>
              <a:rPr lang="en-US" dirty="0"/>
              <a:t>All transactions must be properly logged to meet the requirements by law.</a:t>
            </a:r>
          </a:p>
          <a:p>
            <a:pPr marL="109728" indent="0">
              <a:buNone/>
            </a:pPr>
            <a:endParaRPr lang="en-US" dirty="0"/>
          </a:p>
          <a:p>
            <a:r>
              <a:rPr lang="en-US" b="1" u="sng" dirty="0"/>
              <a:t>Legitimate needs statement</a:t>
            </a:r>
            <a:r>
              <a:rPr lang="en-US" dirty="0"/>
              <a:t>; we must then sort out the requirements by law to interpret in the system design, indicating the specific requirements in the software. </a:t>
            </a:r>
          </a:p>
        </p:txBody>
      </p:sp>
    </p:spTree>
    <p:extLst>
      <p:ext uri="{BB962C8B-B14F-4D97-AF65-F5344CB8AC3E}">
        <p14:creationId xmlns:p14="http://schemas.microsoft.com/office/powerpoint/2010/main" val="13697662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smtClean="0">
                <a:effectLst/>
              </a:rPr>
              <a:t>Needs Statement (for SRS) 2</a:t>
            </a:r>
            <a:r>
              <a:rPr lang="en-US" dirty="0" smtClean="0"/>
              <a:t/>
            </a:r>
            <a:br>
              <a:rPr lang="en-US" dirty="0" smtClean="0"/>
            </a:br>
            <a:endParaRPr lang="en-US" dirty="0"/>
          </a:p>
        </p:txBody>
      </p:sp>
      <p:sp>
        <p:nvSpPr>
          <p:cNvPr id="5" name="Content Placeholder 4"/>
          <p:cNvSpPr>
            <a:spLocks noGrp="1"/>
          </p:cNvSpPr>
          <p:nvPr>
            <p:ph idx="1"/>
          </p:nvPr>
        </p:nvSpPr>
        <p:spPr/>
        <p:txBody>
          <a:bodyPr/>
          <a:lstStyle/>
          <a:p>
            <a:r>
              <a:rPr lang="en-US" dirty="0"/>
              <a:t>In the occurrence of any one of the following events, the system must respond with alert notification within 10 seconds</a:t>
            </a:r>
            <a:r>
              <a:rPr lang="en-US" dirty="0" smtClean="0"/>
              <a:t>.</a:t>
            </a:r>
          </a:p>
          <a:p>
            <a:endParaRPr lang="en-US" dirty="0"/>
          </a:p>
          <a:p>
            <a:r>
              <a:rPr lang="en-US" dirty="0" smtClean="0"/>
              <a:t>What do the students say?</a:t>
            </a:r>
            <a:endParaRPr lang="en-US" dirty="0"/>
          </a:p>
        </p:txBody>
      </p:sp>
    </p:spTree>
    <p:extLst>
      <p:ext uri="{BB962C8B-B14F-4D97-AF65-F5344CB8AC3E}">
        <p14:creationId xmlns:p14="http://schemas.microsoft.com/office/powerpoint/2010/main" val="19948575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a:effectLst/>
              </a:rPr>
              <a:t>Needs Statement (for SRS) 2</a:t>
            </a:r>
            <a:r>
              <a:rPr lang="en-US" dirty="0" smtClean="0"/>
              <a:t/>
            </a:r>
            <a:br>
              <a:rPr lang="en-US" dirty="0" smtClean="0"/>
            </a:br>
            <a:endParaRPr lang="en-US" dirty="0"/>
          </a:p>
        </p:txBody>
      </p:sp>
      <p:sp>
        <p:nvSpPr>
          <p:cNvPr id="5" name="Content Placeholder 4"/>
          <p:cNvSpPr>
            <a:spLocks noGrp="1"/>
          </p:cNvSpPr>
          <p:nvPr>
            <p:ph idx="1"/>
          </p:nvPr>
        </p:nvSpPr>
        <p:spPr/>
        <p:txBody>
          <a:bodyPr>
            <a:normAutofit/>
          </a:bodyPr>
          <a:lstStyle/>
          <a:p>
            <a:r>
              <a:rPr lang="en-US" dirty="0"/>
              <a:t>In the occurrence of any one of the following events, the system must respond with alert notification within 10 seconds</a:t>
            </a:r>
            <a:r>
              <a:rPr lang="en-US" dirty="0" smtClean="0"/>
              <a:t>.</a:t>
            </a:r>
          </a:p>
          <a:p>
            <a:endParaRPr lang="en-US" dirty="0"/>
          </a:p>
          <a:p>
            <a:r>
              <a:rPr lang="en-US" b="1" u="sng" dirty="0"/>
              <a:t>SRS. </a:t>
            </a:r>
            <a:r>
              <a:rPr lang="en-US" dirty="0" smtClean="0"/>
              <a:t>We </a:t>
            </a:r>
            <a:r>
              <a:rPr lang="en-US" dirty="0"/>
              <a:t>must </a:t>
            </a:r>
            <a:r>
              <a:rPr lang="en-US" dirty="0" smtClean="0"/>
              <a:t>also have the </a:t>
            </a:r>
            <a:r>
              <a:rPr lang="en-US" dirty="0"/>
              <a:t>complete list of all the events to alert, and the details of each alert notification. </a:t>
            </a:r>
          </a:p>
        </p:txBody>
      </p:sp>
    </p:spTree>
    <p:extLst>
      <p:ext uri="{BB962C8B-B14F-4D97-AF65-F5344CB8AC3E}">
        <p14:creationId xmlns:p14="http://schemas.microsoft.com/office/powerpoint/2010/main" val="32444311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smtClean="0">
                <a:effectLst/>
              </a:rPr>
              <a:t>Needs Statement (for SRS) 3</a:t>
            </a:r>
            <a:r>
              <a:rPr lang="en-US" dirty="0" smtClean="0"/>
              <a:t/>
            </a:r>
            <a:br>
              <a:rPr lang="en-US" dirty="0" smtClean="0"/>
            </a:br>
            <a:endParaRPr lang="en-US" dirty="0"/>
          </a:p>
        </p:txBody>
      </p:sp>
      <p:sp>
        <p:nvSpPr>
          <p:cNvPr id="5" name="Content Placeholder 4"/>
          <p:cNvSpPr>
            <a:spLocks noGrp="1"/>
          </p:cNvSpPr>
          <p:nvPr>
            <p:ph idx="1"/>
          </p:nvPr>
        </p:nvSpPr>
        <p:spPr/>
        <p:txBody>
          <a:bodyPr/>
          <a:lstStyle/>
          <a:p>
            <a:r>
              <a:rPr lang="en-US" dirty="0"/>
              <a:t>Payment transaction must be confirmed before initiating the download process</a:t>
            </a:r>
            <a:r>
              <a:rPr lang="en-US" dirty="0" smtClean="0"/>
              <a:t>.</a:t>
            </a:r>
          </a:p>
          <a:p>
            <a:endParaRPr lang="en-US" dirty="0"/>
          </a:p>
          <a:p>
            <a:r>
              <a:rPr lang="en-US" dirty="0" smtClean="0"/>
              <a:t>What do the students say?</a:t>
            </a:r>
            <a:endParaRPr lang="en-US" dirty="0"/>
          </a:p>
        </p:txBody>
      </p:sp>
    </p:spTree>
    <p:extLst>
      <p:ext uri="{BB962C8B-B14F-4D97-AF65-F5344CB8AC3E}">
        <p14:creationId xmlns:p14="http://schemas.microsoft.com/office/powerpoint/2010/main" val="19948575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a:effectLst/>
              </a:rPr>
              <a:t>Needs Statement (for SRS) </a:t>
            </a:r>
            <a:r>
              <a:rPr lang="en-US" dirty="0" smtClean="0">
                <a:effectLst/>
              </a:rPr>
              <a:t>3</a:t>
            </a:r>
            <a:r>
              <a:rPr lang="en-US" dirty="0" smtClean="0"/>
              <a:t/>
            </a:r>
            <a:br>
              <a:rPr lang="en-US" dirty="0" smtClean="0"/>
            </a:br>
            <a:endParaRPr lang="en-US" dirty="0"/>
          </a:p>
        </p:txBody>
      </p:sp>
      <p:sp>
        <p:nvSpPr>
          <p:cNvPr id="5" name="Content Placeholder 4"/>
          <p:cNvSpPr>
            <a:spLocks noGrp="1"/>
          </p:cNvSpPr>
          <p:nvPr>
            <p:ph idx="1"/>
          </p:nvPr>
        </p:nvSpPr>
        <p:spPr/>
        <p:txBody>
          <a:bodyPr>
            <a:normAutofit/>
          </a:bodyPr>
          <a:lstStyle/>
          <a:p>
            <a:r>
              <a:rPr lang="en-US" dirty="0"/>
              <a:t>Payment transaction must be confirmed before initiating the download process</a:t>
            </a:r>
            <a:r>
              <a:rPr lang="en-US" dirty="0" smtClean="0"/>
              <a:t>.</a:t>
            </a:r>
          </a:p>
          <a:p>
            <a:endParaRPr lang="en-US" dirty="0"/>
          </a:p>
          <a:p>
            <a:r>
              <a:rPr lang="en-US" b="1" u="sng" dirty="0" smtClean="0"/>
              <a:t>SRS.</a:t>
            </a:r>
            <a:r>
              <a:rPr lang="en-US" dirty="0" smtClean="0"/>
              <a:t> We </a:t>
            </a:r>
            <a:r>
              <a:rPr lang="en-US" dirty="0"/>
              <a:t>must </a:t>
            </a:r>
            <a:r>
              <a:rPr lang="en-US" dirty="0" smtClean="0"/>
              <a:t>also have the </a:t>
            </a:r>
            <a:r>
              <a:rPr lang="en-US" dirty="0"/>
              <a:t>complete list of all the events to alert, and the details of each alert notification. </a:t>
            </a:r>
          </a:p>
        </p:txBody>
      </p:sp>
    </p:spTree>
    <p:extLst>
      <p:ext uri="{BB962C8B-B14F-4D97-AF65-F5344CB8AC3E}">
        <p14:creationId xmlns:p14="http://schemas.microsoft.com/office/powerpoint/2010/main" val="32444311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591</TotalTime>
  <Words>700</Words>
  <Application>Microsoft Office PowerPoint</Application>
  <PresentationFormat>On-screen Show (4:3)</PresentationFormat>
  <Paragraphs>67</Paragraphs>
  <Slides>14</Slides>
  <Notes>6</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Requirements Management</vt:lpstr>
      <vt:lpstr>Some Terminology</vt:lpstr>
      <vt:lpstr> Task </vt:lpstr>
      <vt:lpstr> Needs Statement (for SRS) 1 </vt:lpstr>
      <vt:lpstr> Needs Statement (for SRS) 1 </vt:lpstr>
      <vt:lpstr> Needs Statement (for SRS) 2 </vt:lpstr>
      <vt:lpstr> Needs Statement (for SRS) 2 </vt:lpstr>
      <vt:lpstr> Needs Statement (for SRS) 3 </vt:lpstr>
      <vt:lpstr> Needs Statement (for SRS) 3 </vt:lpstr>
      <vt:lpstr> Needs Statement (for SRS) 4 </vt:lpstr>
      <vt:lpstr> Needs Statement (for SRS) 4 </vt:lpstr>
      <vt:lpstr> Needs Statement (for SRS) 5 </vt:lpstr>
      <vt:lpstr> Needs Statement (for SRS) 5 </vt:lpstr>
      <vt:lpstr> Questions</vt:lpstr>
    </vt:vector>
  </TitlesOfParts>
  <Company>Robert Morris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Sushil Acharya</dc:creator>
  <cp:lastModifiedBy>Sushil Acharya</cp:lastModifiedBy>
  <cp:revision>68</cp:revision>
  <dcterms:created xsi:type="dcterms:W3CDTF">2013-10-16T23:55:56Z</dcterms:created>
  <dcterms:modified xsi:type="dcterms:W3CDTF">2016-02-01T19:26:09Z</dcterms:modified>
</cp:coreProperties>
</file>