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56" r:id="rId2"/>
    <p:sldId id="280" r:id="rId3"/>
    <p:sldId id="281" r:id="rId4"/>
    <p:sldId id="282" r:id="rId5"/>
    <p:sldId id="301" r:id="rId6"/>
    <p:sldId id="283" r:id="rId7"/>
    <p:sldId id="293" r:id="rId8"/>
    <p:sldId id="294" r:id="rId9"/>
    <p:sldId id="295" r:id="rId10"/>
    <p:sldId id="296" r:id="rId11"/>
    <p:sldId id="297" r:id="rId12"/>
    <p:sldId id="298" r:id="rId13"/>
    <p:sldId id="299" r:id="rId14"/>
    <p:sldId id="300" r:id="rId15"/>
    <p:sldId id="29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16" autoAdjust="0"/>
  </p:normalViewPr>
  <p:slideViewPr>
    <p:cSldViewPr>
      <p:cViewPr>
        <p:scale>
          <a:sx n="66" d="100"/>
          <a:sy n="66" d="100"/>
        </p:scale>
        <p:origin x="-1200" y="-6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1F1514-1700-4260-804F-B7B925FC33EF}" type="datetimeFigureOut">
              <a:rPr lang="en-US" smtClean="0"/>
              <a:t>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F39FA1-29EF-44D9-8C9B-15A6FFD7C33D}" type="slidenum">
              <a:rPr lang="en-US" smtClean="0"/>
              <a:t>‹#›</a:t>
            </a:fld>
            <a:endParaRPr lang="en-US"/>
          </a:p>
        </p:txBody>
      </p:sp>
    </p:spTree>
    <p:extLst>
      <p:ext uri="{BB962C8B-B14F-4D97-AF65-F5344CB8AC3E}">
        <p14:creationId xmlns:p14="http://schemas.microsoft.com/office/powerpoint/2010/main" val="211379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5</a:t>
            </a:fld>
            <a:endParaRPr lang="en-US"/>
          </a:p>
        </p:txBody>
      </p:sp>
    </p:spTree>
    <p:extLst>
      <p:ext uri="{BB962C8B-B14F-4D97-AF65-F5344CB8AC3E}">
        <p14:creationId xmlns:p14="http://schemas.microsoft.com/office/powerpoint/2010/main" val="591869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Instructor</a:t>
            </a:r>
            <a:r>
              <a:rPr lang="en-US" smtClean="0"/>
              <a:t>: </a:t>
            </a:r>
            <a:r>
              <a:rPr lang="en-US" sz="1200" kern="120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context is workflow in a hospital/clinic for filling a prescription written by a nurse.  </a:t>
            </a:r>
          </a:p>
          <a:p>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6</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a:t>
            </a:r>
            <a:r>
              <a:rPr lang="en-US" sz="1200" kern="1200" dirty="0" smtClean="0">
                <a:solidFill>
                  <a:schemeClr val="tx1"/>
                </a:solidFill>
                <a:effectLst/>
                <a:latin typeface="+mn-lt"/>
                <a:ea typeface="+mn-ea"/>
                <a:cs typeface="+mn-cs"/>
              </a:rPr>
              <a:t>This is a challenge to allow customization.  Students, however, need to understand something about color blindness – each color may be different.  (Color is a perception contingent upon external stimulus - but it is subjective.)</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8</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The context is safety control in the system.</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10</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Certain technical terms in manufacturing planning may need to be explained: inventory re-order, scheduled production, order lead time.</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12</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Will need to explain the gist of the said law requirements so that we may be compliant.</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14</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15</a:t>
            </a:fld>
            <a:endParaRPr lang="en-US"/>
          </a:p>
        </p:txBody>
      </p:sp>
    </p:spTree>
    <p:extLst>
      <p:ext uri="{BB962C8B-B14F-4D97-AF65-F5344CB8AC3E}">
        <p14:creationId xmlns:p14="http://schemas.microsoft.com/office/powerpoint/2010/main" val="34326171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340D030-EBD7-47E8-AAD1-AF0AFBA02A54}" type="datetimeFigureOut">
              <a:rPr lang="en-US" smtClean="0"/>
              <a:t>2/1/2016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84228D1-9F48-401A-9416-06CD8D6D08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340D030-EBD7-47E8-AAD1-AF0AFBA02A54}" type="datetimeFigureOut">
              <a:rPr lang="en-US" smtClean="0"/>
              <a:t>2/1/2016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340D030-EBD7-47E8-AAD1-AF0AFBA02A54}" type="datetimeFigureOut">
              <a:rPr lang="en-US" smtClean="0"/>
              <a:t>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340D030-EBD7-47E8-AAD1-AF0AFBA02A54}" type="datetimeFigureOut">
              <a:rPr lang="en-US" smtClean="0"/>
              <a:t>2/1/2016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84228D1-9F48-401A-9416-06CD8D6D08C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340D030-EBD7-47E8-AAD1-AF0AFBA02A54}" type="datetimeFigureOut">
              <a:rPr lang="en-US" smtClean="0"/>
              <a:t>2/1/2016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84228D1-9F48-401A-9416-06CD8D6D08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Requirements Management</a:t>
            </a:r>
            <a:endParaRPr lang="en-US" dirty="0"/>
          </a:p>
        </p:txBody>
      </p:sp>
      <p:sp>
        <p:nvSpPr>
          <p:cNvPr id="3" name="Subtitle 2"/>
          <p:cNvSpPr>
            <a:spLocks noGrp="1"/>
          </p:cNvSpPr>
          <p:nvPr>
            <p:ph type="subTitle" idx="1"/>
          </p:nvPr>
        </p:nvSpPr>
        <p:spPr>
          <a:xfrm>
            <a:off x="685800" y="3611606"/>
            <a:ext cx="7772400" cy="1569993"/>
          </a:xfrm>
        </p:spPr>
        <p:txBody>
          <a:bodyPr>
            <a:normAutofit fontScale="92500" lnSpcReduction="20000"/>
          </a:bodyPr>
          <a:lstStyle/>
          <a:p>
            <a:r>
              <a:rPr lang="en-US" sz="3000" b="1" dirty="0" smtClean="0"/>
              <a:t>Clarifying User Requirements</a:t>
            </a:r>
          </a:p>
          <a:p>
            <a:endParaRPr lang="en-US" dirty="0" smtClean="0"/>
          </a:p>
          <a:p>
            <a:r>
              <a:rPr lang="en-US" sz="2400" u="sng" dirty="0" smtClean="0"/>
              <a:t>Instructor Slides</a:t>
            </a:r>
          </a:p>
          <a:p>
            <a:r>
              <a:rPr lang="en-US" sz="2400" u="sng" dirty="0" smtClean="0"/>
              <a:t>Exercise Module Number: RM12 </a:t>
            </a:r>
            <a:endParaRPr lang="en-US" sz="2400" u="sng" dirty="0"/>
          </a:p>
        </p:txBody>
      </p:sp>
      <p:sp>
        <p:nvSpPr>
          <p:cNvPr id="4" name="TextBox 3"/>
          <p:cNvSpPr txBox="1"/>
          <p:nvPr/>
        </p:nvSpPr>
        <p:spPr>
          <a:xfrm>
            <a:off x="228600" y="6324600"/>
            <a:ext cx="8686800" cy="369332"/>
          </a:xfrm>
          <a:prstGeom prst="rect">
            <a:avLst/>
          </a:prstGeom>
          <a:noFill/>
        </p:spPr>
        <p:txBody>
          <a:bodyPr wrap="square" rtlCol="0">
            <a:spAutoFit/>
          </a:bodyPr>
          <a:lstStyle/>
          <a:p>
            <a:pPr algn="ctr"/>
            <a:r>
              <a:rPr lang="en-US" dirty="0" smtClean="0"/>
              <a:t>This course material was developed with NSF – TUES </a:t>
            </a:r>
            <a:r>
              <a:rPr lang="en-US" dirty="0"/>
              <a:t>a</a:t>
            </a:r>
            <a:r>
              <a:rPr lang="en-US" altLang="en-US" dirty="0" smtClean="0">
                <a:effectLst/>
              </a:rPr>
              <a:t>ward # 1245036</a:t>
            </a:r>
          </a:p>
        </p:txBody>
      </p:sp>
      <p:pic>
        <p:nvPicPr>
          <p:cNvPr id="6" name="Picture 2" descr="https://www.nsf.gov/images/logos/nsf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600" y="422564"/>
            <a:ext cx="1384300"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5092" y="626300"/>
            <a:ext cx="1893584" cy="897699"/>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6508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SRS Sentence </a:t>
            </a:r>
            <a:r>
              <a:rPr lang="en-US" dirty="0" smtClean="0">
                <a:effectLst/>
              </a:rPr>
              <a:t>3</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pPr lvl="0"/>
            <a:r>
              <a:rPr lang="en-US" dirty="0"/>
              <a:t>As soon as the temperature recorded is above 750°F, the system must initiate the broadcast of an alert message to all sub-stations in 0.5 seconds.</a:t>
            </a:r>
          </a:p>
          <a:p>
            <a:endParaRPr lang="en-US" dirty="0" smtClean="0"/>
          </a:p>
          <a:p>
            <a:r>
              <a:rPr lang="en-US" dirty="0" smtClean="0"/>
              <a:t>O.k.</a:t>
            </a:r>
            <a:endParaRPr lang="en-US" dirty="0"/>
          </a:p>
        </p:txBody>
      </p:sp>
    </p:spTree>
    <p:extLst>
      <p:ext uri="{BB962C8B-B14F-4D97-AF65-F5344CB8AC3E}">
        <p14:creationId xmlns:p14="http://schemas.microsoft.com/office/powerpoint/2010/main" val="1449942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SRS Sentence 4</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The inventory re-order procedure may be invoked by any of the following events: (a) manual initiation by an operator; (b) current level of inventory; or (c) anticipated need due to scheduled production within the duration of order lead </a:t>
            </a:r>
            <a:r>
              <a:rPr lang="en-US" dirty="0" smtClean="0"/>
              <a:t>time</a:t>
            </a:r>
          </a:p>
          <a:p>
            <a:pPr marL="109728" indent="0">
              <a:buNone/>
            </a:pPr>
            <a:endParaRPr lang="en-US" dirty="0"/>
          </a:p>
          <a:p>
            <a:r>
              <a:rPr lang="en-US" dirty="0" smtClean="0"/>
              <a:t>What do the students say?</a:t>
            </a:r>
            <a:endParaRPr lang="en-US" dirty="0"/>
          </a:p>
        </p:txBody>
      </p:sp>
    </p:spTree>
    <p:extLst>
      <p:ext uri="{BB962C8B-B14F-4D97-AF65-F5344CB8AC3E}">
        <p14:creationId xmlns:p14="http://schemas.microsoft.com/office/powerpoint/2010/main" val="2930018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SRS Sentence </a:t>
            </a:r>
            <a:r>
              <a:rPr lang="en-US" dirty="0" smtClean="0">
                <a:effectLst/>
              </a:rPr>
              <a:t>4</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r>
              <a:rPr lang="en-US" dirty="0"/>
              <a:t>The inventory re-order procedure may be invoked by any of the following events: (a) manual initiation by an operator; (b) current level of inventory; or (c) anticipated need due to scheduled production within the duration of order lead </a:t>
            </a:r>
            <a:r>
              <a:rPr lang="en-US" dirty="0" smtClean="0"/>
              <a:t>time</a:t>
            </a:r>
          </a:p>
          <a:p>
            <a:pPr marL="109728" indent="0">
              <a:buNone/>
            </a:pPr>
            <a:endParaRPr lang="en-US" dirty="0"/>
          </a:p>
          <a:p>
            <a:r>
              <a:rPr lang="en-US" dirty="0" smtClean="0"/>
              <a:t>O.k.</a:t>
            </a:r>
            <a:endParaRPr lang="en-US" dirty="0"/>
          </a:p>
        </p:txBody>
      </p:sp>
    </p:spTree>
    <p:extLst>
      <p:ext uri="{BB962C8B-B14F-4D97-AF65-F5344CB8AC3E}">
        <p14:creationId xmlns:p14="http://schemas.microsoft.com/office/powerpoint/2010/main" val="1449942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SRS Sentence 5</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dirty="0"/>
              <a:t>Although required by law, the patient’s SS# will not be used to index patient records.  Instead, each patient has his/her own unique patient ID#.</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2930018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SRS Sentence </a:t>
            </a:r>
            <a:r>
              <a:rPr lang="en-US" dirty="0" smtClean="0">
                <a:effectLst/>
              </a:rPr>
              <a:t>5</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pPr lvl="0"/>
            <a:r>
              <a:rPr lang="en-US" dirty="0"/>
              <a:t>Although required by law, the patient’s SS# will not be used to index patient records.  Instead, each patient has his/her own unique patient ID#.</a:t>
            </a:r>
          </a:p>
          <a:p>
            <a:endParaRPr lang="en-US" dirty="0"/>
          </a:p>
          <a:p>
            <a:r>
              <a:rPr lang="en-US" dirty="0"/>
              <a:t>The requirement statement is OK.  But we will need a solution that is compliant to the requirements of the law.</a:t>
            </a:r>
          </a:p>
        </p:txBody>
      </p:sp>
    </p:spTree>
    <p:extLst>
      <p:ext uri="{BB962C8B-B14F-4D97-AF65-F5344CB8AC3E}">
        <p14:creationId xmlns:p14="http://schemas.microsoft.com/office/powerpoint/2010/main" val="1449942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Questions</a:t>
            </a:r>
            <a:endParaRPr lang="en-US" dirty="0"/>
          </a:p>
        </p:txBody>
      </p:sp>
      <p:pic>
        <p:nvPicPr>
          <p:cNvPr id="3074" name="Picture 2" descr="C:\Users\acharya\AppData\Local\Microsoft\Windows\Temporary Internet Files\Content.IE5\22M57QDL\MC900441498[1].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743428" y="1915547"/>
            <a:ext cx="3657143" cy="36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492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xfrm>
            <a:off x="1066800" y="304800"/>
            <a:ext cx="7772400" cy="685800"/>
          </a:xfrm>
          <a:noFill/>
        </p:spPr>
        <p:txBody>
          <a:bodyPr>
            <a:normAutofit fontScale="90000"/>
          </a:bodyPr>
          <a:lstStyle/>
          <a:p>
            <a:pPr eaLnBrk="1" hangingPunct="1"/>
            <a:r>
              <a:rPr lang="en-US" altLang="en-US" b="1" dirty="0" smtClean="0"/>
              <a:t>Some Terminology</a:t>
            </a:r>
          </a:p>
        </p:txBody>
      </p:sp>
      <p:sp>
        <p:nvSpPr>
          <p:cNvPr id="14" name="Content Placeholder 4"/>
          <p:cNvSpPr>
            <a:spLocks noGrp="1"/>
          </p:cNvSpPr>
          <p:nvPr>
            <p:ph idx="1"/>
          </p:nvPr>
        </p:nvSpPr>
        <p:spPr>
          <a:xfrm>
            <a:off x="457200" y="1481328"/>
            <a:ext cx="8229600" cy="4525963"/>
          </a:xfrm>
        </p:spPr>
        <p:txBody>
          <a:bodyPr/>
          <a:lstStyle/>
          <a:p>
            <a:r>
              <a:rPr lang="en-US" dirty="0" smtClean="0"/>
              <a:t>SRS:</a:t>
            </a:r>
          </a:p>
          <a:p>
            <a:pPr marL="365760" lvl="1" indent="0">
              <a:buNone/>
            </a:pPr>
            <a:r>
              <a:rPr lang="en-US" dirty="0" smtClean="0"/>
              <a:t>Is </a:t>
            </a:r>
            <a:r>
              <a:rPr lang="en-US" dirty="0"/>
              <a:t>a description of a software system to be developed. It lays out functional and non-functional requirements, and may include a set of use cases that describe user interactions that the software must provide.</a:t>
            </a:r>
          </a:p>
          <a:p>
            <a:endParaRPr lang="en-US" dirty="0" smtClean="0"/>
          </a:p>
          <a:p>
            <a:pPr marL="109728" indent="0">
              <a:buNone/>
            </a:pPr>
            <a:endParaRPr lang="en-US" dirty="0"/>
          </a:p>
        </p:txBody>
      </p:sp>
    </p:spTree>
    <p:extLst>
      <p:ext uri="{BB962C8B-B14F-4D97-AF65-F5344CB8AC3E}">
        <p14:creationId xmlns:p14="http://schemas.microsoft.com/office/powerpoint/2010/main" val="884725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Task</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Identify what is wrong with each of the following as a SRS sentence.  If it is wrong, discuss how we may correct it.</a:t>
            </a:r>
          </a:p>
        </p:txBody>
      </p:sp>
    </p:spTree>
    <p:extLst>
      <p:ext uri="{BB962C8B-B14F-4D97-AF65-F5344CB8AC3E}">
        <p14:creationId xmlns:p14="http://schemas.microsoft.com/office/powerpoint/2010/main" val="3474498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SRS Sentence 1</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smtClean="0"/>
              <a:t>A nurse practitioner may write a prescription for a patient, but the prescription will need a doctor's approval to be filled.  Once the nurse has posted the prescription for the patient, any doctor may respond and sign for approval, but the post expires in 24 hours if no doctor signs the prescription for approval.</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502692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SRS Sentence 1</a:t>
            </a:r>
            <a:r>
              <a:rPr lang="en-US" dirty="0" smtClean="0"/>
              <a:t/>
            </a:r>
            <a:br>
              <a:rPr lang="en-US" dirty="0" smtClean="0"/>
            </a:br>
            <a:endParaRPr lang="en-US" dirty="0"/>
          </a:p>
        </p:txBody>
      </p:sp>
      <p:sp>
        <p:nvSpPr>
          <p:cNvPr id="4" name="Rectangle 3"/>
          <p:cNvSpPr/>
          <p:nvPr/>
        </p:nvSpPr>
        <p:spPr>
          <a:xfrm>
            <a:off x="5334000" y="304800"/>
            <a:ext cx="2667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Write Prescription</a:t>
            </a:r>
            <a:endParaRPr lang="en-US" dirty="0"/>
          </a:p>
        </p:txBody>
      </p:sp>
      <p:sp>
        <p:nvSpPr>
          <p:cNvPr id="6" name="Rectangle 5"/>
          <p:cNvSpPr/>
          <p:nvPr/>
        </p:nvSpPr>
        <p:spPr>
          <a:xfrm>
            <a:off x="6248400" y="5105400"/>
            <a:ext cx="2667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Prescription Approved</a:t>
            </a:r>
            <a:endParaRPr lang="en-US" dirty="0"/>
          </a:p>
        </p:txBody>
      </p:sp>
      <p:sp>
        <p:nvSpPr>
          <p:cNvPr id="7" name="Rectangle 6"/>
          <p:cNvSpPr/>
          <p:nvPr/>
        </p:nvSpPr>
        <p:spPr>
          <a:xfrm>
            <a:off x="228600" y="5098143"/>
            <a:ext cx="2667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Prescription  Expires</a:t>
            </a:r>
            <a:endParaRPr lang="en-US" dirty="0"/>
          </a:p>
        </p:txBody>
      </p:sp>
      <p:sp>
        <p:nvSpPr>
          <p:cNvPr id="8" name="Flowchart: Decision 7"/>
          <p:cNvSpPr/>
          <p:nvPr/>
        </p:nvSpPr>
        <p:spPr>
          <a:xfrm>
            <a:off x="5334000" y="2438400"/>
            <a:ext cx="2590800" cy="19050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Dr. Approved</a:t>
            </a:r>
          </a:p>
          <a:p>
            <a:pPr algn="ctr"/>
            <a:r>
              <a:rPr lang="en-US" dirty="0"/>
              <a:t>?</a:t>
            </a:r>
          </a:p>
        </p:txBody>
      </p:sp>
      <p:sp>
        <p:nvSpPr>
          <p:cNvPr id="9" name="Flowchart: Decision 8"/>
          <p:cNvSpPr/>
          <p:nvPr/>
        </p:nvSpPr>
        <p:spPr>
          <a:xfrm>
            <a:off x="1999343" y="2416629"/>
            <a:ext cx="2590800" cy="19050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Time 24 </a:t>
            </a:r>
            <a:r>
              <a:rPr lang="en-US" dirty="0" err="1"/>
              <a:t>H</a:t>
            </a:r>
            <a:r>
              <a:rPr lang="en-US" dirty="0" err="1" smtClean="0"/>
              <a:t>rs</a:t>
            </a:r>
            <a:endParaRPr lang="en-US" dirty="0" smtClean="0"/>
          </a:p>
          <a:p>
            <a:pPr algn="ctr"/>
            <a:r>
              <a:rPr lang="en-US" dirty="0" smtClean="0"/>
              <a:t>?</a:t>
            </a:r>
            <a:endParaRPr lang="en-US" dirty="0"/>
          </a:p>
        </p:txBody>
      </p:sp>
      <p:cxnSp>
        <p:nvCxnSpPr>
          <p:cNvPr id="11" name="Straight Arrow Connector 10"/>
          <p:cNvCxnSpPr>
            <a:stCxn id="4" idx="2"/>
            <a:endCxn id="8" idx="0"/>
          </p:cNvCxnSpPr>
          <p:nvPr/>
        </p:nvCxnSpPr>
        <p:spPr>
          <a:xfrm flipH="1">
            <a:off x="6629400" y="1143000"/>
            <a:ext cx="381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8" idx="1"/>
            <a:endCxn id="9" idx="3"/>
          </p:cNvCxnSpPr>
          <p:nvPr/>
        </p:nvCxnSpPr>
        <p:spPr>
          <a:xfrm flipH="1" flipV="1">
            <a:off x="4590143" y="3369129"/>
            <a:ext cx="743857" cy="217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9" idx="0"/>
          </p:cNvCxnSpPr>
          <p:nvPr/>
        </p:nvCxnSpPr>
        <p:spPr>
          <a:xfrm flipV="1">
            <a:off x="3294743" y="1730829"/>
            <a:ext cx="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294743" y="1730829"/>
            <a:ext cx="337275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9" idx="1"/>
          </p:cNvCxnSpPr>
          <p:nvPr/>
        </p:nvCxnSpPr>
        <p:spPr>
          <a:xfrm>
            <a:off x="1999343" y="3369129"/>
            <a:ext cx="0" cy="17290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8" idx="3"/>
          </p:cNvCxnSpPr>
          <p:nvPr/>
        </p:nvCxnSpPr>
        <p:spPr>
          <a:xfrm>
            <a:off x="7924800" y="3390900"/>
            <a:ext cx="0" cy="17072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8001000" y="4233636"/>
            <a:ext cx="609600" cy="369332"/>
          </a:xfrm>
          <a:prstGeom prst="rect">
            <a:avLst/>
          </a:prstGeom>
          <a:noFill/>
        </p:spPr>
        <p:txBody>
          <a:bodyPr wrap="square" rtlCol="0">
            <a:spAutoFit/>
          </a:bodyPr>
          <a:lstStyle/>
          <a:p>
            <a:r>
              <a:rPr lang="en-US" dirty="0" smtClean="0"/>
              <a:t>YES</a:t>
            </a:r>
            <a:endParaRPr lang="en-US" dirty="0"/>
          </a:p>
        </p:txBody>
      </p:sp>
      <p:sp>
        <p:nvSpPr>
          <p:cNvPr id="37" name="TextBox 36"/>
          <p:cNvSpPr txBox="1"/>
          <p:nvPr/>
        </p:nvSpPr>
        <p:spPr>
          <a:xfrm>
            <a:off x="4771571" y="2819400"/>
            <a:ext cx="609600" cy="369332"/>
          </a:xfrm>
          <a:prstGeom prst="rect">
            <a:avLst/>
          </a:prstGeom>
          <a:noFill/>
        </p:spPr>
        <p:txBody>
          <a:bodyPr wrap="square" rtlCol="0">
            <a:spAutoFit/>
          </a:bodyPr>
          <a:lstStyle/>
          <a:p>
            <a:r>
              <a:rPr lang="en-US" dirty="0" smtClean="0"/>
              <a:t>NO</a:t>
            </a:r>
            <a:endParaRPr lang="en-US" dirty="0"/>
          </a:p>
        </p:txBody>
      </p:sp>
      <p:sp>
        <p:nvSpPr>
          <p:cNvPr id="38" name="TextBox 37"/>
          <p:cNvSpPr txBox="1"/>
          <p:nvPr/>
        </p:nvSpPr>
        <p:spPr>
          <a:xfrm>
            <a:off x="1257300" y="3875189"/>
            <a:ext cx="609600" cy="369332"/>
          </a:xfrm>
          <a:prstGeom prst="rect">
            <a:avLst/>
          </a:prstGeom>
          <a:noFill/>
        </p:spPr>
        <p:txBody>
          <a:bodyPr wrap="square" rtlCol="0">
            <a:spAutoFit/>
          </a:bodyPr>
          <a:lstStyle/>
          <a:p>
            <a:r>
              <a:rPr lang="en-US" dirty="0" smtClean="0"/>
              <a:t>YES</a:t>
            </a:r>
            <a:endParaRPr lang="en-US" dirty="0"/>
          </a:p>
        </p:txBody>
      </p:sp>
      <p:sp>
        <p:nvSpPr>
          <p:cNvPr id="39" name="TextBox 38"/>
          <p:cNvSpPr txBox="1"/>
          <p:nvPr/>
        </p:nvSpPr>
        <p:spPr>
          <a:xfrm>
            <a:off x="2438400" y="1801586"/>
            <a:ext cx="609600" cy="369332"/>
          </a:xfrm>
          <a:prstGeom prst="rect">
            <a:avLst/>
          </a:prstGeom>
          <a:noFill/>
        </p:spPr>
        <p:txBody>
          <a:bodyPr wrap="square" rtlCol="0">
            <a:spAutoFit/>
          </a:bodyPr>
          <a:lstStyle/>
          <a:p>
            <a:r>
              <a:rPr lang="en-US" dirty="0" smtClean="0"/>
              <a:t>NO</a:t>
            </a:r>
            <a:endParaRPr lang="en-US" dirty="0"/>
          </a:p>
        </p:txBody>
      </p:sp>
    </p:spTree>
    <p:extLst>
      <p:ext uri="{BB962C8B-B14F-4D97-AF65-F5344CB8AC3E}">
        <p14:creationId xmlns:p14="http://schemas.microsoft.com/office/powerpoint/2010/main" val="327472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SRS Sentence 1</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pPr lvl="0"/>
            <a:r>
              <a:rPr lang="en-US" dirty="0"/>
              <a:t>A nurse practitioner may write a prescription for a patient, but the prescription will need a doctor's approval to be filled.  Once the nurse has posted the prescription for the patient, any doctor may respond and sign for approval, but the post expires in 24 hours if no doctor signs the prescription for approval.</a:t>
            </a:r>
          </a:p>
          <a:p>
            <a:endParaRPr lang="en-US" dirty="0"/>
          </a:p>
        </p:txBody>
      </p:sp>
    </p:spTree>
    <p:extLst>
      <p:ext uri="{BB962C8B-B14F-4D97-AF65-F5344CB8AC3E}">
        <p14:creationId xmlns:p14="http://schemas.microsoft.com/office/powerpoint/2010/main" val="2450619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SRS Sentence 2</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dirty="0"/>
              <a:t>The machine status is color coded for five different flagged situations.  The user interface needs to allow user customization to select five appropriate colors to distinguish the situations, including the user's need to cope with possible color blindness.</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2930018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a:effectLst/>
              </a:rPr>
              <a:t>SRS Sentence </a:t>
            </a:r>
            <a:r>
              <a:rPr lang="en-US" dirty="0" smtClean="0">
                <a:effectLst/>
              </a:rPr>
              <a:t>2</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r>
              <a:rPr lang="en-US" dirty="0" smtClean="0"/>
              <a:t>The machine status is color coded for the 5 different flagged situations.  The user interface needs to allow user customization to select 5 appropriate colors to distinguish the situations, including the user's need to cope with possible color blindness.</a:t>
            </a:r>
            <a:endParaRPr lang="en-US" dirty="0"/>
          </a:p>
        </p:txBody>
      </p:sp>
    </p:spTree>
    <p:extLst>
      <p:ext uri="{BB962C8B-B14F-4D97-AF65-F5344CB8AC3E}">
        <p14:creationId xmlns:p14="http://schemas.microsoft.com/office/powerpoint/2010/main" val="1449942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SRS Sentence 3</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dirty="0"/>
              <a:t>As soon as the temperature recorded is above 750°F, the system must initiate the broadcast of an alert message to all sub-stations in 0.5 seconds.</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29300187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524</TotalTime>
  <Words>697</Words>
  <Application>Microsoft Office PowerPoint</Application>
  <PresentationFormat>On-screen Show (4:3)</PresentationFormat>
  <Paragraphs>72</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Requirements Management</vt:lpstr>
      <vt:lpstr>Some Terminology</vt:lpstr>
      <vt:lpstr> Task </vt:lpstr>
      <vt:lpstr> SRS Sentence 1 </vt:lpstr>
      <vt:lpstr> SRS Sentence 1 </vt:lpstr>
      <vt:lpstr> SRS Sentence 1 </vt:lpstr>
      <vt:lpstr> SRS Sentence 2 </vt:lpstr>
      <vt:lpstr> SRS Sentence 2 </vt:lpstr>
      <vt:lpstr> SRS Sentence 3 </vt:lpstr>
      <vt:lpstr> SRS Sentence 3 </vt:lpstr>
      <vt:lpstr> SRS Sentence 4 </vt:lpstr>
      <vt:lpstr> SRS Sentence 4 </vt:lpstr>
      <vt:lpstr> SRS Sentence 5 </vt:lpstr>
      <vt:lpstr> SRS Sentence 5 </vt:lpstr>
      <vt:lpstr> Questions</vt:lpstr>
    </vt:vector>
  </TitlesOfParts>
  <Company>Robert Morris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Sushil Acharya</dc:creator>
  <cp:lastModifiedBy>Sushil Acharya</cp:lastModifiedBy>
  <cp:revision>71</cp:revision>
  <dcterms:created xsi:type="dcterms:W3CDTF">2013-10-16T23:55:56Z</dcterms:created>
  <dcterms:modified xsi:type="dcterms:W3CDTF">2016-02-01T19:19:13Z</dcterms:modified>
</cp:coreProperties>
</file>