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68" r:id="rId3"/>
    <p:sldId id="267" r:id="rId4"/>
    <p:sldId id="280" r:id="rId5"/>
    <p:sldId id="270" r:id="rId6"/>
    <p:sldId id="271" r:id="rId7"/>
    <p:sldId id="272" r:id="rId8"/>
    <p:sldId id="273" r:id="rId9"/>
    <p:sldId id="274" r:id="rId10"/>
    <p:sldId id="275" r:id="rId11"/>
    <p:sldId id="276" r:id="rId12"/>
    <p:sldId id="277" r:id="rId13"/>
    <p:sldId id="278" r:id="rId14"/>
    <p:sldId id="27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474" autoAdjust="0"/>
  </p:normalViewPr>
  <p:slideViewPr>
    <p:cSldViewPr>
      <p:cViewPr varScale="1">
        <p:scale>
          <a:sx n="103" d="100"/>
          <a:sy n="103" d="100"/>
        </p:scale>
        <p:origin x="-17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B1F1514-1700-4260-804F-B7B925FC33EF}" type="datetimeFigureOut">
              <a:rPr lang="en-US" smtClean="0"/>
              <a:t>6/2/2015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F39FA1-29EF-44D9-8C9B-15A6FFD7C33D}" type="slidenum">
              <a:rPr lang="en-US" smtClean="0"/>
              <a:t>‹#›</a:t>
            </a:fld>
            <a:endParaRPr lang="en-US"/>
          </a:p>
        </p:txBody>
      </p:sp>
    </p:spTree>
    <p:extLst>
      <p:ext uri="{BB962C8B-B14F-4D97-AF65-F5344CB8AC3E}">
        <p14:creationId xmlns:p14="http://schemas.microsoft.com/office/powerpoint/2010/main" val="2113791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Instructor: For a web-based system, we may need to specify performance requirements on the server side rather than on the client side, unless we can acquire a network with guaranteed Quality of Service.</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0F39FA1-29EF-44D9-8C9B-15A6FFD7C33D}" type="slidenum">
              <a:rPr lang="en-US" smtClean="0"/>
              <a:t>5</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Instructor:</a:t>
            </a:r>
            <a:r>
              <a:rPr lang="en-US" baseline="0" dirty="0" smtClean="0"/>
              <a:t> </a:t>
            </a:r>
            <a:r>
              <a:rPr lang="en-US" sz="1200" kern="1200" dirty="0" smtClean="0">
                <a:solidFill>
                  <a:schemeClr val="tx1"/>
                </a:solidFill>
                <a:effectLst/>
                <a:latin typeface="+mn-lt"/>
                <a:ea typeface="+mn-ea"/>
                <a:cs typeface="+mn-cs"/>
              </a:rPr>
              <a:t>An access control matrix generally defines operations (Read/Write…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 by different roles for different objects (files, folders, </a:t>
            </a:r>
            <a:r>
              <a:rPr lang="en-US" sz="1200" kern="1200" dirty="0" err="1" smtClean="0">
                <a:solidFill>
                  <a:schemeClr val="tx1"/>
                </a:solidFill>
                <a:effectLst/>
                <a:latin typeface="+mn-lt"/>
                <a:ea typeface="+mn-ea"/>
                <a:cs typeface="+mn-cs"/>
              </a:rPr>
              <a:t>etc</a:t>
            </a:r>
            <a:r>
              <a:rPr lang="en-US" sz="1200" kern="1200" dirty="0" smtClean="0">
                <a:solidFill>
                  <a:schemeClr val="tx1"/>
                </a:solidFill>
                <a:effectLst/>
                <a:latin typeface="+mn-lt"/>
                <a:ea typeface="+mn-ea"/>
                <a:cs typeface="+mn-cs"/>
              </a:rPr>
              <a:t>).  A full analysis is necessary, and the right to grant access rights will make this more complicated, often leaving dangerous loop holes.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0F39FA1-29EF-44D9-8C9B-15A6FFD7C33D}" type="slidenum">
              <a:rPr lang="en-US" smtClean="0"/>
              <a:t>7</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Instructor:</a:t>
            </a:r>
            <a:r>
              <a:rPr lang="en-US" baseline="0" dirty="0" smtClean="0"/>
              <a:t> </a:t>
            </a:r>
            <a:r>
              <a:rPr lang="en-US" sz="1200" kern="1200" dirty="0" smtClean="0">
                <a:solidFill>
                  <a:schemeClr val="tx1"/>
                </a:solidFill>
                <a:effectLst/>
                <a:latin typeface="+mn-lt"/>
                <a:ea typeface="+mn-ea"/>
                <a:cs typeface="+mn-cs"/>
              </a:rPr>
              <a:t>While the requirement itself is simple to understand, the implication is that globalization will involve many details,  one of which is the locale information in time-stamping.</a:t>
            </a:r>
          </a:p>
        </p:txBody>
      </p:sp>
      <p:sp>
        <p:nvSpPr>
          <p:cNvPr id="4" name="Slide Number Placeholder 3"/>
          <p:cNvSpPr>
            <a:spLocks noGrp="1"/>
          </p:cNvSpPr>
          <p:nvPr>
            <p:ph type="sldNum" sz="quarter" idx="10"/>
          </p:nvPr>
        </p:nvSpPr>
        <p:spPr/>
        <p:txBody>
          <a:bodyPr/>
          <a:lstStyle/>
          <a:p>
            <a:fld id="{80F39FA1-29EF-44D9-8C9B-15A6FFD7C33D}" type="slidenum">
              <a:rPr lang="en-US" smtClean="0"/>
              <a:t>9</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Instructor:</a:t>
            </a:r>
            <a:r>
              <a:rPr lang="en-US" baseline="0" dirty="0" smtClean="0"/>
              <a:t> </a:t>
            </a:r>
            <a:r>
              <a:rPr lang="en-US" sz="1200" kern="1200" dirty="0" smtClean="0">
                <a:solidFill>
                  <a:schemeClr val="tx1"/>
                </a:solidFill>
                <a:effectLst/>
                <a:latin typeface="+mn-lt"/>
                <a:ea typeface="+mn-ea"/>
                <a:cs typeface="+mn-cs"/>
              </a:rPr>
              <a:t>The principle is flexibility in customization but too much flexibility often makes a system difficult to use.  An appropriate default setting often will yield a good solution.</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11</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Instructor: This would be a good exercise in Database Analysis and Design, working with the details of Entity-Relationship modeling.  The ISBN is acceptable for identifying both the published book and the physical copy only when exactly one copy of each published book exists in the catalog.</a:t>
            </a:r>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13</a:t>
            </a:fld>
            <a:endParaRPr lang="en-US"/>
          </a:p>
        </p:txBody>
      </p:sp>
    </p:spTree>
    <p:extLst>
      <p:ext uri="{BB962C8B-B14F-4D97-AF65-F5344CB8AC3E}">
        <p14:creationId xmlns:p14="http://schemas.microsoft.com/office/powerpoint/2010/main" val="3432617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F39FA1-29EF-44D9-8C9B-15A6FFD7C33D}" type="slidenum">
              <a:rPr lang="en-US" smtClean="0"/>
              <a:t>14</a:t>
            </a:fld>
            <a:endParaRPr lang="en-US"/>
          </a:p>
        </p:txBody>
      </p:sp>
    </p:spTree>
    <p:extLst>
      <p:ext uri="{BB962C8B-B14F-4D97-AF65-F5344CB8AC3E}">
        <p14:creationId xmlns:p14="http://schemas.microsoft.com/office/powerpoint/2010/main" val="34326171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D340D030-EBD7-47E8-AAD1-AF0AFBA02A54}" type="datetimeFigureOut">
              <a:rPr lang="en-US" smtClean="0"/>
              <a:t>6/2/2015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84228D1-9F48-401A-9416-06CD8D6D08C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84228D1-9F48-401A-9416-06CD8D6D08C6}"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340D030-EBD7-47E8-AAD1-AF0AFBA02A54}" type="datetimeFigureOut">
              <a:rPr lang="en-US" smtClean="0"/>
              <a:t>6/2/2015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D340D030-EBD7-47E8-AAD1-AF0AFBA02A54}" type="datetimeFigureOut">
              <a:rPr lang="en-US" smtClean="0"/>
              <a:t>6/2/2015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84228D1-9F48-401A-9416-06CD8D6D08C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340D030-EBD7-47E8-AAD1-AF0AFBA02A54}" type="datetimeFigureOut">
              <a:rPr lang="en-US" smtClean="0"/>
              <a:t>6/2/2015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84228D1-9F48-401A-9416-06CD8D6D08C6}"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340D030-EBD7-47E8-AAD1-AF0AFBA02A54}" type="datetimeFigureOut">
              <a:rPr lang="en-US" smtClean="0"/>
              <a:t>6/2/2015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84228D1-9F48-401A-9416-06CD8D6D08C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Requirements </a:t>
            </a:r>
            <a:r>
              <a:rPr lang="en-US" dirty="0" smtClean="0"/>
              <a:t>Management</a:t>
            </a:r>
            <a:endParaRPr lang="en-US" dirty="0"/>
          </a:p>
        </p:txBody>
      </p:sp>
      <p:sp>
        <p:nvSpPr>
          <p:cNvPr id="3" name="Subtitle 2"/>
          <p:cNvSpPr>
            <a:spLocks noGrp="1"/>
          </p:cNvSpPr>
          <p:nvPr>
            <p:ph type="subTitle" idx="1"/>
          </p:nvPr>
        </p:nvSpPr>
        <p:spPr>
          <a:xfrm>
            <a:off x="685800" y="3611606"/>
            <a:ext cx="7772400" cy="1569993"/>
          </a:xfrm>
        </p:spPr>
        <p:txBody>
          <a:bodyPr>
            <a:normAutofit fontScale="92500" lnSpcReduction="20000"/>
          </a:bodyPr>
          <a:lstStyle/>
          <a:p>
            <a:r>
              <a:rPr lang="en-US" sz="3000" b="1" dirty="0" smtClean="0"/>
              <a:t>Requirement Ambiguity</a:t>
            </a:r>
            <a:endParaRPr lang="en-US" sz="3000" b="1" dirty="0" smtClean="0"/>
          </a:p>
          <a:p>
            <a:endParaRPr lang="en-US" dirty="0"/>
          </a:p>
          <a:p>
            <a:r>
              <a:rPr lang="en-US" sz="2400" u="sng" dirty="0" smtClean="0"/>
              <a:t>Instructor Slides</a:t>
            </a:r>
          </a:p>
          <a:p>
            <a:r>
              <a:rPr lang="en-US" sz="2400" u="sng" dirty="0" smtClean="0"/>
              <a:t>Exercise Module Number: </a:t>
            </a:r>
            <a:r>
              <a:rPr lang="en-US" sz="2400" u="sng" dirty="0" smtClean="0"/>
              <a:t>RM09 </a:t>
            </a:r>
            <a:endParaRPr lang="en-US" sz="2400" u="sng" dirty="0"/>
          </a:p>
        </p:txBody>
      </p:sp>
      <p:sp>
        <p:nvSpPr>
          <p:cNvPr id="4" name="TextBox 3"/>
          <p:cNvSpPr txBox="1"/>
          <p:nvPr/>
        </p:nvSpPr>
        <p:spPr>
          <a:xfrm>
            <a:off x="228600" y="6324600"/>
            <a:ext cx="8686800" cy="369332"/>
          </a:xfrm>
          <a:prstGeom prst="rect">
            <a:avLst/>
          </a:prstGeom>
          <a:noFill/>
        </p:spPr>
        <p:txBody>
          <a:bodyPr wrap="square" rtlCol="0">
            <a:spAutoFit/>
          </a:bodyPr>
          <a:lstStyle/>
          <a:p>
            <a:pPr algn="ctr"/>
            <a:r>
              <a:rPr lang="en-US" dirty="0" smtClean="0"/>
              <a:t>This course material was developed with NSF – TUES </a:t>
            </a:r>
            <a:r>
              <a:rPr lang="en-US" dirty="0"/>
              <a:t>a</a:t>
            </a:r>
            <a:r>
              <a:rPr lang="en-US" altLang="en-US" dirty="0" smtClean="0">
                <a:effectLst/>
              </a:rPr>
              <a:t>ward # 1245036</a:t>
            </a:r>
          </a:p>
        </p:txBody>
      </p:sp>
      <p:pic>
        <p:nvPicPr>
          <p:cNvPr id="6" name="Picture 2" descr="https://www.nsf.gov/images/logos/nsf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600" y="422564"/>
            <a:ext cx="1384300" cy="122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84662" y="570346"/>
            <a:ext cx="2011614" cy="953654"/>
          </a:xfrm>
          <a:prstGeom prst="rect">
            <a:avLst/>
          </a:prstGeom>
          <a:noFill/>
          <a:ln>
            <a:noFill/>
          </a:ln>
          <a:extLst>
            <a:ext uri="{909E8E84-426E-40DD-AFC4-6F175D3DCCD1}">
              <a14:hiddenFill xmlns:a14="http://schemas.microsoft.com/office/drawing/2010/main">
                <a:solidFill>
                  <a:srgbClr val="4F81BD"/>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650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4</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A user should be able to customize the system behavior to cater to his/her own needs.  Yet the system should provide a reasonable default case for everyone</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555596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4</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A user should be able to customize the system behavior to cater to his/her own needs.  Yet the system should provide a reasonable default case for everyone.</a:t>
            </a:r>
          </a:p>
          <a:p>
            <a:endParaRPr lang="en-US" dirty="0"/>
          </a:p>
          <a:p>
            <a:r>
              <a:rPr lang="en-US" dirty="0"/>
              <a:t>It is a design requirement -stating what we (users) want.  But for the SRS document, we will need to specify all the details - that is, all the configuration parameters involved, and the appropriate default.</a:t>
            </a:r>
          </a:p>
        </p:txBody>
      </p:sp>
    </p:spTree>
    <p:extLst>
      <p:ext uri="{BB962C8B-B14F-4D97-AF65-F5344CB8AC3E}">
        <p14:creationId xmlns:p14="http://schemas.microsoft.com/office/powerpoint/2010/main" val="19304810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5</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Every book is identified by the ISBN in the catalog.  When a member of the library takes a book out on loan, the system must also identify which copy of the book was loaned out, so that the member will be responsible for any damage on that specific copy of the book upon return</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555596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5</a:t>
            </a:r>
            <a:r>
              <a:rPr lang="en-US" dirty="0" smtClean="0"/>
              <a:t/>
            </a:r>
            <a:br>
              <a:rPr lang="en-US" dirty="0" smtClean="0"/>
            </a:br>
            <a:endParaRPr lang="en-US" dirty="0"/>
          </a:p>
        </p:txBody>
      </p:sp>
      <p:sp>
        <p:nvSpPr>
          <p:cNvPr id="5" name="Content Placeholder 4"/>
          <p:cNvSpPr>
            <a:spLocks noGrp="1"/>
          </p:cNvSpPr>
          <p:nvPr>
            <p:ph idx="1"/>
          </p:nvPr>
        </p:nvSpPr>
        <p:spPr/>
        <p:txBody>
          <a:bodyPr>
            <a:normAutofit fontScale="92500" lnSpcReduction="10000"/>
          </a:bodyPr>
          <a:lstStyle/>
          <a:p>
            <a:r>
              <a:rPr lang="en-US" dirty="0"/>
              <a:t>Every book is identified by the ISBN in the catalog.  When a member of the library takes a book out on loan, the system must also identify which copy of the book was loaned out, so that the member will be responsible for any damage on that specific copy of the book upon return</a:t>
            </a:r>
            <a:r>
              <a:rPr lang="en-US" dirty="0" smtClean="0"/>
              <a:t>.</a:t>
            </a:r>
          </a:p>
          <a:p>
            <a:endParaRPr lang="en-US" dirty="0"/>
          </a:p>
          <a:p>
            <a:r>
              <a:rPr lang="en-US" dirty="0"/>
              <a:t>Note that we have two concepts involved: (1) the published book, identified by ISBN, and (2) the physical copy of a book, identified by ID for the copy - the ID may be an extension of the ISBN, but we need to distinguish every physical copy.</a:t>
            </a:r>
          </a:p>
        </p:txBody>
      </p:sp>
    </p:spTree>
    <p:extLst>
      <p:ext uri="{BB962C8B-B14F-4D97-AF65-F5344CB8AC3E}">
        <p14:creationId xmlns:p14="http://schemas.microsoft.com/office/powerpoint/2010/main" val="1930481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Questions</a:t>
            </a:r>
            <a:endParaRPr lang="en-US" dirty="0"/>
          </a:p>
        </p:txBody>
      </p:sp>
      <p:pic>
        <p:nvPicPr>
          <p:cNvPr id="3074" name="Picture 2" descr="C:\Users\acharya\AppData\Local\Microsoft\Windows\Temporary Internet Files\Content.IE5\22M57QDL\MC900441498[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743428" y="1915547"/>
            <a:ext cx="3657143" cy="3657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3784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title"/>
          </p:nvPr>
        </p:nvSpPr>
        <p:spPr>
          <a:xfrm>
            <a:off x="1066800" y="304800"/>
            <a:ext cx="7772400" cy="685800"/>
          </a:xfrm>
          <a:noFill/>
        </p:spPr>
        <p:txBody>
          <a:bodyPr>
            <a:normAutofit fontScale="90000"/>
          </a:bodyPr>
          <a:lstStyle/>
          <a:p>
            <a:pPr eaLnBrk="1" hangingPunct="1"/>
            <a:r>
              <a:rPr lang="en-US" altLang="en-US" b="1" dirty="0" smtClean="0"/>
              <a:t>Ambiguous Terms to Avoid</a:t>
            </a:r>
          </a:p>
        </p:txBody>
      </p:sp>
      <p:sp>
        <p:nvSpPr>
          <p:cNvPr id="10245" name="Text Box 5"/>
          <p:cNvSpPr txBox="1">
            <a:spLocks noChangeArrowheads="1"/>
          </p:cNvSpPr>
          <p:nvPr/>
        </p:nvSpPr>
        <p:spPr bwMode="auto">
          <a:xfrm>
            <a:off x="0" y="6491288"/>
            <a:ext cx="9144000"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b="1">
                <a:solidFill>
                  <a:schemeClr val="tx1"/>
                </a:solidFill>
                <a:latin typeface="Times New Roman" pitchFamily="18" charset="0"/>
              </a:defRPr>
            </a:lvl1pPr>
            <a:lvl2pPr marL="742950" indent="-285750" eaLnBrk="0" hangingPunct="0">
              <a:defRPr sz="2400" b="1">
                <a:solidFill>
                  <a:schemeClr val="tx1"/>
                </a:solidFill>
                <a:latin typeface="Times New Roman" pitchFamily="18" charset="0"/>
              </a:defRPr>
            </a:lvl2pPr>
            <a:lvl3pPr marL="1143000" indent="-228600" eaLnBrk="0" hangingPunct="0">
              <a:defRPr sz="2400" b="1">
                <a:solidFill>
                  <a:schemeClr val="tx1"/>
                </a:solidFill>
                <a:latin typeface="Times New Roman" pitchFamily="18" charset="0"/>
              </a:defRPr>
            </a:lvl3pPr>
            <a:lvl4pPr marL="1600200" indent="-228600" eaLnBrk="0" hangingPunct="0">
              <a:defRPr sz="2400" b="1">
                <a:solidFill>
                  <a:schemeClr val="tx1"/>
                </a:solidFill>
                <a:latin typeface="Times New Roman" pitchFamily="18" charset="0"/>
              </a:defRPr>
            </a:lvl4pPr>
            <a:lvl5pPr marL="2057400" indent="-228600" eaLnBrk="0" hangingPunct="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eaLnBrk="1" hangingPunct="1">
              <a:spcBef>
                <a:spcPct val="50000"/>
              </a:spcBef>
            </a:pPr>
            <a:r>
              <a:rPr lang="en-US" altLang="en-US" sz="1300" b="0" dirty="0"/>
              <a:t>Source: </a:t>
            </a:r>
            <a:r>
              <a:rPr lang="en-US" altLang="en-US" sz="1300" b="0" i="1" dirty="0"/>
              <a:t>Adapted from Karl E. </a:t>
            </a:r>
            <a:r>
              <a:rPr lang="en-US" altLang="en-US" sz="1300" b="0" i="1" dirty="0" err="1"/>
              <a:t>Wiegers</a:t>
            </a:r>
            <a:r>
              <a:rPr lang="en-US" altLang="en-US" sz="1300" b="0" i="1" dirty="0"/>
              <a:t>, More about Software Requirements, Microsoft Press, 2006</a:t>
            </a:r>
            <a:endParaRPr lang="en-US" altLang="en-US" sz="1300" b="0" dirty="0"/>
          </a:p>
        </p:txBody>
      </p:sp>
      <p:graphicFrame>
        <p:nvGraphicFramePr>
          <p:cNvPr id="6" name="Table 5"/>
          <p:cNvGraphicFramePr>
            <a:graphicFrameLocks noGrp="1"/>
          </p:cNvGraphicFramePr>
          <p:nvPr>
            <p:extLst>
              <p:ext uri="{D42A27DB-BD31-4B8C-83A1-F6EECF244321}">
                <p14:modId xmlns:p14="http://schemas.microsoft.com/office/powerpoint/2010/main" val="4240254154"/>
              </p:ext>
            </p:extLst>
          </p:nvPr>
        </p:nvGraphicFramePr>
        <p:xfrm>
          <a:off x="381000" y="1143000"/>
          <a:ext cx="2067910" cy="4556760"/>
        </p:xfrm>
        <a:graphic>
          <a:graphicData uri="http://schemas.openxmlformats.org/drawingml/2006/table">
            <a:tbl>
              <a:tblPr firstRow="1" firstCol="1" bandRow="1">
                <a:tableStyleId>{5C22544A-7EE6-4342-B048-85BDC9FD1C3A}</a:tableStyleId>
              </a:tblPr>
              <a:tblGrid>
                <a:gridCol w="2067910"/>
              </a:tblGrid>
              <a:tr h="150865">
                <a:tc>
                  <a:txBody>
                    <a:bodyPr/>
                    <a:lstStyle/>
                    <a:p>
                      <a:pPr marL="0" marR="0">
                        <a:lnSpc>
                          <a:spcPct val="115000"/>
                        </a:lnSpc>
                        <a:spcBef>
                          <a:spcPts val="0"/>
                        </a:spcBef>
                        <a:spcAft>
                          <a:spcPts val="0"/>
                        </a:spcAft>
                      </a:pPr>
                      <a:r>
                        <a:rPr lang="en-US" sz="2000" dirty="0">
                          <a:effectLst/>
                        </a:rPr>
                        <a:t>acceptable, adequate</a:t>
                      </a:r>
                      <a:endParaRPr lang="en-US" sz="2000" dirty="0">
                        <a:effectLst/>
                        <a:latin typeface="Calibri"/>
                        <a:ea typeface="Calibri"/>
                        <a:cs typeface="Times New Roman"/>
                      </a:endParaRPr>
                    </a:p>
                  </a:txBody>
                  <a:tcPr marL="53668" marR="53668" marT="0" marB="0"/>
                </a:tc>
              </a:tr>
              <a:tr h="150865">
                <a:tc>
                  <a:txBody>
                    <a:bodyPr/>
                    <a:lstStyle/>
                    <a:p>
                      <a:pPr marL="0" marR="0">
                        <a:lnSpc>
                          <a:spcPct val="115000"/>
                        </a:lnSpc>
                        <a:spcBef>
                          <a:spcPts val="0"/>
                        </a:spcBef>
                        <a:spcAft>
                          <a:spcPts val="0"/>
                        </a:spcAft>
                      </a:pPr>
                      <a:r>
                        <a:rPr lang="en-US" sz="2000" dirty="0">
                          <a:effectLst/>
                        </a:rPr>
                        <a:t>as much as practicable</a:t>
                      </a:r>
                      <a:endParaRPr lang="en-US" sz="2000" dirty="0">
                        <a:effectLst/>
                        <a:latin typeface="Calibri"/>
                        <a:ea typeface="Calibri"/>
                        <a:cs typeface="Times New Roman"/>
                      </a:endParaRPr>
                    </a:p>
                  </a:txBody>
                  <a:tcPr marL="53668" marR="53668" marT="0" marB="0"/>
                </a:tc>
              </a:tr>
              <a:tr h="301731">
                <a:tc>
                  <a:txBody>
                    <a:bodyPr/>
                    <a:lstStyle/>
                    <a:p>
                      <a:pPr marL="0" marR="0">
                        <a:lnSpc>
                          <a:spcPct val="115000"/>
                        </a:lnSpc>
                        <a:spcBef>
                          <a:spcPts val="0"/>
                        </a:spcBef>
                        <a:spcAft>
                          <a:spcPts val="0"/>
                        </a:spcAft>
                      </a:pPr>
                      <a:r>
                        <a:rPr lang="en-US" sz="2000">
                          <a:effectLst/>
                        </a:rPr>
                        <a:t>at least, at minimum, not more than, not to exceed</a:t>
                      </a:r>
                      <a:endParaRPr lang="en-US" sz="2000">
                        <a:effectLst/>
                        <a:latin typeface="Calibri"/>
                        <a:ea typeface="Calibri"/>
                        <a:cs typeface="Times New Roman"/>
                      </a:endParaRPr>
                    </a:p>
                  </a:txBody>
                  <a:tcPr marL="53668" marR="53668" marT="0" marB="0"/>
                </a:tc>
              </a:tr>
              <a:tr h="150865">
                <a:tc>
                  <a:txBody>
                    <a:bodyPr/>
                    <a:lstStyle/>
                    <a:p>
                      <a:pPr marL="0" marR="0">
                        <a:lnSpc>
                          <a:spcPct val="115000"/>
                        </a:lnSpc>
                        <a:spcBef>
                          <a:spcPts val="0"/>
                        </a:spcBef>
                        <a:spcAft>
                          <a:spcPts val="0"/>
                        </a:spcAft>
                      </a:pPr>
                      <a:r>
                        <a:rPr lang="en-US" sz="2000">
                          <a:effectLst/>
                        </a:rPr>
                        <a:t>between</a:t>
                      </a:r>
                      <a:endParaRPr lang="en-US" sz="2000">
                        <a:effectLst/>
                        <a:latin typeface="Calibri"/>
                        <a:ea typeface="Calibri"/>
                        <a:cs typeface="Times New Roman"/>
                      </a:endParaRPr>
                    </a:p>
                  </a:txBody>
                  <a:tcPr marL="53668" marR="53668" marT="0" marB="0"/>
                </a:tc>
              </a:tr>
              <a:tr h="150865">
                <a:tc>
                  <a:txBody>
                    <a:bodyPr/>
                    <a:lstStyle/>
                    <a:p>
                      <a:pPr marL="0" marR="0">
                        <a:lnSpc>
                          <a:spcPct val="115000"/>
                        </a:lnSpc>
                        <a:spcBef>
                          <a:spcPts val="0"/>
                        </a:spcBef>
                        <a:spcAft>
                          <a:spcPts val="0"/>
                        </a:spcAft>
                      </a:pPr>
                      <a:r>
                        <a:rPr lang="en-US" sz="2000">
                          <a:effectLst/>
                        </a:rPr>
                        <a:t>depends on</a:t>
                      </a:r>
                      <a:endParaRPr lang="en-US" sz="2000">
                        <a:effectLst/>
                        <a:latin typeface="Calibri"/>
                        <a:ea typeface="Calibri"/>
                        <a:cs typeface="Times New Roman"/>
                      </a:endParaRPr>
                    </a:p>
                  </a:txBody>
                  <a:tcPr marL="53668" marR="53668" marT="0" marB="0"/>
                </a:tc>
              </a:tr>
              <a:tr h="150865">
                <a:tc>
                  <a:txBody>
                    <a:bodyPr/>
                    <a:lstStyle/>
                    <a:p>
                      <a:pPr marL="0" marR="0">
                        <a:lnSpc>
                          <a:spcPct val="115000"/>
                        </a:lnSpc>
                        <a:spcBef>
                          <a:spcPts val="0"/>
                        </a:spcBef>
                        <a:spcAft>
                          <a:spcPts val="0"/>
                        </a:spcAft>
                      </a:pPr>
                      <a:r>
                        <a:rPr lang="en-US" sz="2000" dirty="0">
                          <a:effectLst/>
                        </a:rPr>
                        <a:t>efficient</a:t>
                      </a:r>
                      <a:endParaRPr lang="en-US" sz="2000" dirty="0">
                        <a:effectLst/>
                        <a:latin typeface="Calibri"/>
                        <a:ea typeface="Calibri"/>
                        <a:cs typeface="Times New Roman"/>
                      </a:endParaRPr>
                    </a:p>
                  </a:txBody>
                  <a:tcPr marL="53668" marR="53668" marT="0" marB="0"/>
                </a:tc>
              </a:tr>
              <a:tr h="150865">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2000" dirty="0" smtClean="0">
                          <a:effectLst/>
                        </a:rPr>
                        <a:t>user-friendly, simple, easy</a:t>
                      </a:r>
                      <a:endParaRPr lang="en-US" sz="2000" dirty="0" smtClean="0">
                        <a:effectLst/>
                        <a:latin typeface="Calibri"/>
                        <a:ea typeface="Calibri"/>
                        <a:cs typeface="Times New Roman"/>
                      </a:endParaRPr>
                    </a:p>
                  </a:txBody>
                  <a:tcPr marL="53668" marR="53668" marT="0" marB="0"/>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874343874"/>
              </p:ext>
            </p:extLst>
          </p:nvPr>
        </p:nvGraphicFramePr>
        <p:xfrm>
          <a:off x="2743200" y="1143000"/>
          <a:ext cx="3276600" cy="4556760"/>
        </p:xfrm>
        <a:graphic>
          <a:graphicData uri="http://schemas.openxmlformats.org/drawingml/2006/table">
            <a:tbl>
              <a:tblPr firstRow="1" firstCol="1" bandRow="1">
                <a:tableStyleId>{5C22544A-7EE6-4342-B048-85BDC9FD1C3A}</a:tableStyleId>
              </a:tblPr>
              <a:tblGrid>
                <a:gridCol w="3276600"/>
              </a:tblGrid>
              <a:tr h="150865">
                <a:tc>
                  <a:txBody>
                    <a:bodyPr/>
                    <a:lstStyle/>
                    <a:p>
                      <a:pPr marL="0" marR="0">
                        <a:lnSpc>
                          <a:spcPct val="115000"/>
                        </a:lnSpc>
                        <a:spcBef>
                          <a:spcPts val="0"/>
                        </a:spcBef>
                        <a:spcAft>
                          <a:spcPts val="0"/>
                        </a:spcAft>
                      </a:pPr>
                      <a:r>
                        <a:rPr lang="en-US" sz="2000" dirty="0">
                          <a:effectLst/>
                        </a:rPr>
                        <a:t>flexible</a:t>
                      </a:r>
                      <a:endParaRPr lang="en-US" sz="2000" dirty="0">
                        <a:effectLst/>
                        <a:latin typeface="Calibri"/>
                        <a:ea typeface="Calibri"/>
                        <a:cs typeface="Times New Roman"/>
                      </a:endParaRPr>
                    </a:p>
                  </a:txBody>
                  <a:tcPr marL="53668" marR="53668" marT="0" marB="0"/>
                </a:tc>
              </a:tr>
              <a:tr h="301731">
                <a:tc>
                  <a:txBody>
                    <a:bodyPr/>
                    <a:lstStyle/>
                    <a:p>
                      <a:pPr marL="0" marR="0">
                        <a:lnSpc>
                          <a:spcPct val="115000"/>
                        </a:lnSpc>
                        <a:spcBef>
                          <a:spcPts val="0"/>
                        </a:spcBef>
                        <a:spcAft>
                          <a:spcPts val="0"/>
                        </a:spcAft>
                      </a:pPr>
                      <a:r>
                        <a:rPr lang="en-US" sz="2000" dirty="0">
                          <a:effectLst/>
                        </a:rPr>
                        <a:t>improved, better, faster, superior</a:t>
                      </a:r>
                      <a:endParaRPr lang="en-US" sz="2000" dirty="0">
                        <a:effectLst/>
                        <a:latin typeface="Calibri"/>
                        <a:ea typeface="Calibri"/>
                        <a:cs typeface="Times New Roman"/>
                      </a:endParaRPr>
                    </a:p>
                  </a:txBody>
                  <a:tcPr marL="53668" marR="53668" marT="0" marB="0"/>
                </a:tc>
              </a:tr>
              <a:tr h="452596">
                <a:tc>
                  <a:txBody>
                    <a:bodyPr/>
                    <a:lstStyle/>
                    <a:p>
                      <a:pPr marL="0" marR="0">
                        <a:lnSpc>
                          <a:spcPct val="115000"/>
                        </a:lnSpc>
                        <a:spcBef>
                          <a:spcPts val="0"/>
                        </a:spcBef>
                        <a:spcAft>
                          <a:spcPts val="0"/>
                        </a:spcAft>
                      </a:pPr>
                      <a:r>
                        <a:rPr lang="en-US" sz="2000" dirty="0">
                          <a:effectLst/>
                        </a:rPr>
                        <a:t>including, including but not limited to, and so on, such as</a:t>
                      </a:r>
                      <a:endParaRPr lang="en-US" sz="2000" dirty="0">
                        <a:effectLst/>
                        <a:latin typeface="Calibri"/>
                        <a:ea typeface="Calibri"/>
                        <a:cs typeface="Times New Roman"/>
                      </a:endParaRPr>
                    </a:p>
                  </a:txBody>
                  <a:tcPr marL="53668" marR="53668" marT="0" marB="0"/>
                </a:tc>
              </a:tr>
              <a:tr h="301731">
                <a:tc>
                  <a:txBody>
                    <a:bodyPr/>
                    <a:lstStyle/>
                    <a:p>
                      <a:pPr marL="0" marR="0">
                        <a:lnSpc>
                          <a:spcPct val="115000"/>
                        </a:lnSpc>
                        <a:spcBef>
                          <a:spcPts val="0"/>
                        </a:spcBef>
                        <a:spcAft>
                          <a:spcPts val="0"/>
                        </a:spcAft>
                      </a:pPr>
                      <a:r>
                        <a:rPr lang="en-US" sz="2000">
                          <a:effectLst/>
                        </a:rPr>
                        <a:t>maximize, minimize, optimize</a:t>
                      </a:r>
                      <a:endParaRPr lang="en-US" sz="2000">
                        <a:effectLst/>
                        <a:latin typeface="Calibri"/>
                        <a:ea typeface="Calibri"/>
                        <a:cs typeface="Times New Roman"/>
                      </a:endParaRPr>
                    </a:p>
                  </a:txBody>
                  <a:tcPr marL="53668" marR="53668" marT="0" marB="0"/>
                </a:tc>
              </a:tr>
              <a:tr h="150865">
                <a:tc>
                  <a:txBody>
                    <a:bodyPr/>
                    <a:lstStyle/>
                    <a:p>
                      <a:pPr marL="0" marR="0">
                        <a:lnSpc>
                          <a:spcPct val="115000"/>
                        </a:lnSpc>
                        <a:spcBef>
                          <a:spcPts val="0"/>
                        </a:spcBef>
                        <a:spcAft>
                          <a:spcPts val="0"/>
                        </a:spcAft>
                      </a:pPr>
                      <a:r>
                        <a:rPr lang="en-US" sz="2000">
                          <a:effectLst/>
                        </a:rPr>
                        <a:t>normally, ideally</a:t>
                      </a:r>
                      <a:endParaRPr lang="en-US" sz="2000">
                        <a:effectLst/>
                        <a:latin typeface="Calibri"/>
                        <a:ea typeface="Calibri"/>
                        <a:cs typeface="Times New Roman"/>
                      </a:endParaRPr>
                    </a:p>
                  </a:txBody>
                  <a:tcPr marL="53668" marR="53668" marT="0" marB="0"/>
                </a:tc>
              </a:tr>
              <a:tr h="150865">
                <a:tc>
                  <a:txBody>
                    <a:bodyPr/>
                    <a:lstStyle/>
                    <a:p>
                      <a:pPr marL="0" marR="0">
                        <a:lnSpc>
                          <a:spcPct val="115000"/>
                        </a:lnSpc>
                        <a:spcBef>
                          <a:spcPts val="0"/>
                        </a:spcBef>
                        <a:spcAft>
                          <a:spcPts val="0"/>
                        </a:spcAft>
                      </a:pPr>
                      <a:r>
                        <a:rPr lang="en-US" sz="2000">
                          <a:effectLst/>
                        </a:rPr>
                        <a:t>optionally</a:t>
                      </a:r>
                      <a:endParaRPr lang="en-US" sz="2000">
                        <a:effectLst/>
                        <a:latin typeface="Calibri"/>
                        <a:ea typeface="Calibri"/>
                        <a:cs typeface="Times New Roman"/>
                      </a:endParaRPr>
                    </a:p>
                  </a:txBody>
                  <a:tcPr marL="53668" marR="53668" marT="0" marB="0"/>
                </a:tc>
              </a:tr>
              <a:tr h="452596">
                <a:tc>
                  <a:txBody>
                    <a:bodyPr/>
                    <a:lstStyle/>
                    <a:p>
                      <a:pPr marL="0" marR="0">
                        <a:lnSpc>
                          <a:spcPct val="115000"/>
                        </a:lnSpc>
                        <a:spcBef>
                          <a:spcPts val="0"/>
                        </a:spcBef>
                        <a:spcAft>
                          <a:spcPts val="0"/>
                        </a:spcAft>
                      </a:pPr>
                      <a:r>
                        <a:rPr lang="en-US" sz="2000" dirty="0">
                          <a:effectLst/>
                        </a:rPr>
                        <a:t>reasonable, when necessary, where appropriate</a:t>
                      </a:r>
                      <a:endParaRPr lang="en-US" sz="2000" dirty="0">
                        <a:effectLst/>
                        <a:latin typeface="Calibri"/>
                        <a:ea typeface="Calibri"/>
                        <a:cs typeface="Times New Roman"/>
                      </a:endParaRPr>
                    </a:p>
                  </a:txBody>
                  <a:tcPr marL="53668" marR="53668" marT="0" marB="0"/>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2344262945"/>
              </p:ext>
            </p:extLst>
          </p:nvPr>
        </p:nvGraphicFramePr>
        <p:xfrm>
          <a:off x="6248400" y="1143000"/>
          <a:ext cx="2667000" cy="3855720"/>
        </p:xfrm>
        <a:graphic>
          <a:graphicData uri="http://schemas.openxmlformats.org/drawingml/2006/table">
            <a:tbl>
              <a:tblPr firstRow="1" firstCol="1" bandRow="1">
                <a:tableStyleId>{5C22544A-7EE6-4342-B048-85BDC9FD1C3A}</a:tableStyleId>
              </a:tblPr>
              <a:tblGrid>
                <a:gridCol w="2667000"/>
              </a:tblGrid>
              <a:tr h="256309">
                <a:tc>
                  <a:txBody>
                    <a:bodyPr/>
                    <a:lstStyle/>
                    <a:p>
                      <a:pPr marL="0" marR="0">
                        <a:lnSpc>
                          <a:spcPct val="115000"/>
                        </a:lnSpc>
                        <a:spcBef>
                          <a:spcPts val="0"/>
                        </a:spcBef>
                        <a:spcAft>
                          <a:spcPts val="0"/>
                        </a:spcAft>
                      </a:pPr>
                      <a:r>
                        <a:rPr lang="en-US" sz="2000" dirty="0">
                          <a:effectLst/>
                        </a:rPr>
                        <a:t>acceptable, adequate</a:t>
                      </a:r>
                      <a:endParaRPr lang="en-US" sz="2000" dirty="0">
                        <a:effectLst/>
                        <a:latin typeface="Calibri"/>
                        <a:ea typeface="Calibri"/>
                        <a:cs typeface="Times New Roman"/>
                      </a:endParaRPr>
                    </a:p>
                  </a:txBody>
                  <a:tcPr marL="53668" marR="53668" marT="0" marB="0"/>
                </a:tc>
              </a:tr>
              <a:tr h="256309">
                <a:tc>
                  <a:txBody>
                    <a:bodyPr/>
                    <a:lstStyle/>
                    <a:p>
                      <a:pPr marL="0" marR="0">
                        <a:lnSpc>
                          <a:spcPct val="115000"/>
                        </a:lnSpc>
                        <a:spcBef>
                          <a:spcPts val="0"/>
                        </a:spcBef>
                        <a:spcAft>
                          <a:spcPts val="0"/>
                        </a:spcAft>
                      </a:pPr>
                      <a:r>
                        <a:rPr lang="en-US" sz="2000" dirty="0">
                          <a:effectLst/>
                        </a:rPr>
                        <a:t>robust</a:t>
                      </a:r>
                      <a:endParaRPr lang="en-US" sz="2000" dirty="0">
                        <a:effectLst/>
                        <a:latin typeface="Calibri"/>
                        <a:ea typeface="Calibri"/>
                        <a:cs typeface="Times New Roman"/>
                      </a:endParaRPr>
                    </a:p>
                  </a:txBody>
                  <a:tcPr marL="53668" marR="53668" marT="0" marB="0"/>
                </a:tc>
              </a:tr>
              <a:tr h="512618">
                <a:tc>
                  <a:txBody>
                    <a:bodyPr/>
                    <a:lstStyle/>
                    <a:p>
                      <a:pPr marL="0" marR="0">
                        <a:lnSpc>
                          <a:spcPct val="115000"/>
                        </a:lnSpc>
                        <a:spcBef>
                          <a:spcPts val="0"/>
                        </a:spcBef>
                        <a:spcAft>
                          <a:spcPts val="0"/>
                        </a:spcAft>
                      </a:pPr>
                      <a:r>
                        <a:rPr lang="en-US" sz="2000" dirty="0">
                          <a:effectLst/>
                        </a:rPr>
                        <a:t>seamless, transparent, graceful</a:t>
                      </a:r>
                      <a:endParaRPr lang="en-US" sz="2000" dirty="0">
                        <a:effectLst/>
                        <a:latin typeface="Calibri"/>
                        <a:ea typeface="Calibri"/>
                        <a:cs typeface="Times New Roman"/>
                      </a:endParaRPr>
                    </a:p>
                  </a:txBody>
                  <a:tcPr marL="53668" marR="53668" marT="0" marB="0"/>
                </a:tc>
              </a:tr>
              <a:tr h="256309">
                <a:tc>
                  <a:txBody>
                    <a:bodyPr/>
                    <a:lstStyle/>
                    <a:p>
                      <a:pPr marL="0" marR="0">
                        <a:lnSpc>
                          <a:spcPct val="115000"/>
                        </a:lnSpc>
                        <a:spcBef>
                          <a:spcPts val="0"/>
                        </a:spcBef>
                        <a:spcAft>
                          <a:spcPts val="0"/>
                        </a:spcAft>
                      </a:pPr>
                      <a:r>
                        <a:rPr lang="en-US" sz="2000">
                          <a:effectLst/>
                        </a:rPr>
                        <a:t>several</a:t>
                      </a:r>
                      <a:endParaRPr lang="en-US" sz="2000">
                        <a:effectLst/>
                        <a:latin typeface="Calibri"/>
                        <a:ea typeface="Calibri"/>
                        <a:cs typeface="Times New Roman"/>
                      </a:endParaRPr>
                    </a:p>
                  </a:txBody>
                  <a:tcPr marL="53668" marR="53668" marT="0" marB="0"/>
                </a:tc>
              </a:tr>
              <a:tr h="256309">
                <a:tc>
                  <a:txBody>
                    <a:bodyPr/>
                    <a:lstStyle/>
                    <a:p>
                      <a:pPr marL="0" marR="0">
                        <a:lnSpc>
                          <a:spcPct val="115000"/>
                        </a:lnSpc>
                        <a:spcBef>
                          <a:spcPts val="0"/>
                        </a:spcBef>
                        <a:spcAft>
                          <a:spcPts val="0"/>
                        </a:spcAft>
                      </a:pPr>
                      <a:r>
                        <a:rPr lang="en-US" sz="2000">
                          <a:effectLst/>
                        </a:rPr>
                        <a:t>shouldn’t</a:t>
                      </a:r>
                      <a:endParaRPr lang="en-US" sz="2000">
                        <a:effectLst/>
                        <a:latin typeface="Calibri"/>
                        <a:ea typeface="Calibri"/>
                        <a:cs typeface="Times New Roman"/>
                      </a:endParaRPr>
                    </a:p>
                  </a:txBody>
                  <a:tcPr marL="53668" marR="53668" marT="0" marB="0"/>
                </a:tc>
              </a:tr>
              <a:tr h="256309">
                <a:tc>
                  <a:txBody>
                    <a:bodyPr/>
                    <a:lstStyle/>
                    <a:p>
                      <a:pPr marL="0" marR="0">
                        <a:lnSpc>
                          <a:spcPct val="115000"/>
                        </a:lnSpc>
                        <a:spcBef>
                          <a:spcPts val="0"/>
                        </a:spcBef>
                        <a:spcAft>
                          <a:spcPts val="0"/>
                        </a:spcAft>
                      </a:pPr>
                      <a:r>
                        <a:rPr lang="en-US" sz="2000">
                          <a:effectLst/>
                        </a:rPr>
                        <a:t>state-of-the-art</a:t>
                      </a:r>
                      <a:endParaRPr lang="en-US" sz="2000">
                        <a:effectLst/>
                        <a:latin typeface="Calibri"/>
                        <a:ea typeface="Calibri"/>
                        <a:cs typeface="Times New Roman"/>
                      </a:endParaRPr>
                    </a:p>
                  </a:txBody>
                  <a:tcPr marL="53668" marR="53668" marT="0" marB="0"/>
                </a:tc>
              </a:tr>
              <a:tr h="256309">
                <a:tc>
                  <a:txBody>
                    <a:bodyPr/>
                    <a:lstStyle/>
                    <a:p>
                      <a:pPr marL="0" marR="0">
                        <a:lnSpc>
                          <a:spcPct val="115000"/>
                        </a:lnSpc>
                        <a:spcBef>
                          <a:spcPts val="0"/>
                        </a:spcBef>
                        <a:spcAft>
                          <a:spcPts val="0"/>
                        </a:spcAft>
                      </a:pPr>
                      <a:r>
                        <a:rPr lang="en-US" sz="2000">
                          <a:effectLst/>
                        </a:rPr>
                        <a:t>sufficient</a:t>
                      </a:r>
                      <a:endParaRPr lang="en-US" sz="2000">
                        <a:effectLst/>
                        <a:latin typeface="Calibri"/>
                        <a:ea typeface="Calibri"/>
                        <a:cs typeface="Times New Roman"/>
                      </a:endParaRPr>
                    </a:p>
                  </a:txBody>
                  <a:tcPr marL="53668" marR="53668" marT="0" marB="0"/>
                </a:tc>
              </a:tr>
              <a:tr h="256309">
                <a:tc>
                  <a:txBody>
                    <a:bodyPr/>
                    <a:lstStyle/>
                    <a:p>
                      <a:pPr marL="0" marR="0">
                        <a:lnSpc>
                          <a:spcPct val="115000"/>
                        </a:lnSpc>
                        <a:spcBef>
                          <a:spcPts val="0"/>
                        </a:spcBef>
                        <a:spcAft>
                          <a:spcPts val="0"/>
                        </a:spcAft>
                      </a:pPr>
                      <a:r>
                        <a:rPr lang="en-US" sz="2000" dirty="0">
                          <a:effectLst/>
                        </a:rPr>
                        <a:t>support, enable</a:t>
                      </a:r>
                      <a:endParaRPr lang="en-US" sz="2000" dirty="0">
                        <a:effectLst/>
                        <a:latin typeface="Calibri"/>
                        <a:ea typeface="Calibri"/>
                        <a:cs typeface="Times New Roman"/>
                      </a:endParaRPr>
                    </a:p>
                  </a:txBody>
                  <a:tcPr marL="53668" marR="53668" marT="0" marB="0"/>
                </a:tc>
              </a:tr>
            </a:tbl>
          </a:graphicData>
        </a:graphic>
      </p:graphicFrame>
    </p:spTree>
    <p:extLst>
      <p:ext uri="{BB962C8B-B14F-4D97-AF65-F5344CB8AC3E}">
        <p14:creationId xmlns:p14="http://schemas.microsoft.com/office/powerpoint/2010/main" val="1914587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Task</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Identify the ambiguity (or ambiguities) in </a:t>
            </a:r>
            <a:r>
              <a:rPr lang="en-US" smtClean="0"/>
              <a:t>the given </a:t>
            </a:r>
            <a:r>
              <a:rPr lang="en-US"/>
              <a:t>statements; discuss and propose how that may be corrected.</a:t>
            </a:r>
            <a:endParaRPr lang="en-US" dirty="0"/>
          </a:p>
        </p:txBody>
      </p:sp>
    </p:spTree>
    <p:extLst>
      <p:ext uri="{BB962C8B-B14F-4D97-AF65-F5344CB8AC3E}">
        <p14:creationId xmlns:p14="http://schemas.microsoft.com/office/powerpoint/2010/main" val="376371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1</a:t>
            </a:r>
            <a:r>
              <a:rPr lang="en-US" dirty="0" smtClean="0"/>
              <a:t/>
            </a:r>
            <a:br>
              <a:rPr lang="en-US" dirty="0" smtClean="0"/>
            </a:br>
            <a:endParaRPr lang="en-US" dirty="0"/>
          </a:p>
        </p:txBody>
      </p:sp>
      <p:sp>
        <p:nvSpPr>
          <p:cNvPr id="5" name="Content Placeholder 4"/>
          <p:cNvSpPr>
            <a:spLocks noGrp="1"/>
          </p:cNvSpPr>
          <p:nvPr>
            <p:ph idx="1"/>
          </p:nvPr>
        </p:nvSpPr>
        <p:spPr/>
        <p:txBody>
          <a:bodyPr/>
          <a:lstStyle/>
          <a:p>
            <a:r>
              <a:rPr lang="en-US" dirty="0"/>
              <a:t>For a web-based system, it is required that loading of all web pages must be completed within a reasonable time duration</a:t>
            </a:r>
            <a:r>
              <a:rPr lang="en-US" dirty="0" smtClean="0"/>
              <a:t>.</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2763600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1</a:t>
            </a:r>
            <a:r>
              <a:rPr lang="en-US" dirty="0" smtClean="0"/>
              <a:t/>
            </a:r>
            <a:br>
              <a:rPr lang="en-US" dirty="0" smtClean="0"/>
            </a:br>
            <a:endParaRPr lang="en-US" dirty="0"/>
          </a:p>
        </p:txBody>
      </p:sp>
      <p:sp>
        <p:nvSpPr>
          <p:cNvPr id="5" name="Content Placeholder 4"/>
          <p:cNvSpPr>
            <a:spLocks noGrp="1"/>
          </p:cNvSpPr>
          <p:nvPr>
            <p:ph idx="1"/>
          </p:nvPr>
        </p:nvSpPr>
        <p:spPr/>
        <p:txBody>
          <a:bodyPr>
            <a:normAutofit/>
          </a:bodyPr>
          <a:lstStyle/>
          <a:p>
            <a:r>
              <a:rPr lang="en-US" dirty="0" smtClean="0"/>
              <a:t>For </a:t>
            </a:r>
            <a:r>
              <a:rPr lang="en-US" dirty="0"/>
              <a:t>a web-based system, it is required that loading of all web pages must be completed within a reasonable time duration.</a:t>
            </a:r>
            <a:endParaRPr lang="en-US" dirty="0" smtClean="0"/>
          </a:p>
          <a:p>
            <a:endParaRPr lang="en-US" dirty="0"/>
          </a:p>
          <a:p>
            <a:r>
              <a:rPr lang="en-US" dirty="0"/>
              <a:t>The requirement "reasonable" time duration may be too vague.  On the other hand, web application performance measured on the client side also depends on network </a:t>
            </a:r>
            <a:r>
              <a:rPr lang="en-US" dirty="0" smtClean="0"/>
              <a:t>traffic </a:t>
            </a:r>
            <a:r>
              <a:rPr lang="en-US" dirty="0"/>
              <a:t>situation.</a:t>
            </a:r>
          </a:p>
        </p:txBody>
      </p:sp>
    </p:spTree>
    <p:extLst>
      <p:ext uri="{BB962C8B-B14F-4D97-AF65-F5344CB8AC3E}">
        <p14:creationId xmlns:p14="http://schemas.microsoft.com/office/powerpoint/2010/main" val="136976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2</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Access right to the data is limited to the individuals with managerial rank, but those with access rights may also grant access rights to others.</a:t>
            </a:r>
          </a:p>
          <a:p>
            <a:pPr marL="109728" indent="0">
              <a:buNone/>
            </a:pPr>
            <a:endParaRPr lang="en-US" dirty="0"/>
          </a:p>
          <a:p>
            <a:r>
              <a:rPr lang="en-US" dirty="0" smtClean="0"/>
              <a:t>What do the students say?</a:t>
            </a:r>
            <a:endParaRPr lang="en-US" dirty="0"/>
          </a:p>
        </p:txBody>
      </p:sp>
    </p:spTree>
    <p:extLst>
      <p:ext uri="{BB962C8B-B14F-4D97-AF65-F5344CB8AC3E}">
        <p14:creationId xmlns:p14="http://schemas.microsoft.com/office/powerpoint/2010/main" val="155559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2</a:t>
            </a:r>
            <a:r>
              <a:rPr lang="en-US" dirty="0" smtClean="0"/>
              <a:t/>
            </a:r>
            <a:br>
              <a:rPr lang="en-US" dirty="0" smtClean="0"/>
            </a:br>
            <a:endParaRPr lang="en-US" dirty="0"/>
          </a:p>
        </p:txBody>
      </p:sp>
      <p:sp>
        <p:nvSpPr>
          <p:cNvPr id="5" name="Content Placeholder 4"/>
          <p:cNvSpPr>
            <a:spLocks noGrp="1"/>
          </p:cNvSpPr>
          <p:nvPr>
            <p:ph idx="1"/>
          </p:nvPr>
        </p:nvSpPr>
        <p:spPr/>
        <p:txBody>
          <a:bodyPr>
            <a:normAutofit lnSpcReduction="10000"/>
          </a:bodyPr>
          <a:lstStyle/>
          <a:p>
            <a:r>
              <a:rPr lang="en-US" dirty="0"/>
              <a:t>Access right to the data is limited to the individuals with managerial rank.  But those with access rights may also grant access rights to others</a:t>
            </a:r>
            <a:r>
              <a:rPr lang="en-US" dirty="0" smtClean="0"/>
              <a:t>.</a:t>
            </a:r>
          </a:p>
          <a:p>
            <a:pPr marL="109728" indent="0">
              <a:buNone/>
            </a:pPr>
            <a:endParaRPr lang="en-US" dirty="0"/>
          </a:p>
          <a:p>
            <a:r>
              <a:rPr lang="en-US" dirty="0"/>
              <a:t>Can the right of granting access rights be granted also to another user?  The details of access right control need to be fully analyzed - therefore understood - for design and implementation.  "Managerial Rank" also needs clear definition</a:t>
            </a:r>
            <a:r>
              <a:rPr lang="en-US" dirty="0" smtClean="0"/>
              <a:t>.</a:t>
            </a:r>
            <a:endParaRPr lang="en-US" dirty="0"/>
          </a:p>
        </p:txBody>
      </p:sp>
    </p:spTree>
    <p:extLst>
      <p:ext uri="{BB962C8B-B14F-4D97-AF65-F5344CB8AC3E}">
        <p14:creationId xmlns:p14="http://schemas.microsoft.com/office/powerpoint/2010/main" val="19304810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3</a:t>
            </a:r>
            <a:r>
              <a:rPr lang="en-US" dirty="0" smtClean="0"/>
              <a:t/>
            </a:r>
            <a:br>
              <a:rPr lang="en-US" dirty="0" smtClean="0"/>
            </a:br>
            <a:endParaRPr lang="en-US" dirty="0"/>
          </a:p>
        </p:txBody>
      </p:sp>
      <p:sp>
        <p:nvSpPr>
          <p:cNvPr id="5" name="Content Placeholder 4"/>
          <p:cNvSpPr>
            <a:spLocks noGrp="1"/>
          </p:cNvSpPr>
          <p:nvPr>
            <p:ph idx="1"/>
          </p:nvPr>
        </p:nvSpPr>
        <p:spPr/>
        <p:txBody>
          <a:bodyPr/>
          <a:lstStyle/>
          <a:p>
            <a:pPr lvl="0"/>
            <a:r>
              <a:rPr lang="en-US" dirty="0"/>
              <a:t>Even though the (stock) market is open only during business hours, access to stock prices should be available 24/7, supporting client access to the market at the clients' time and locale.</a:t>
            </a:r>
          </a:p>
          <a:p>
            <a:endParaRPr lang="en-US" dirty="0"/>
          </a:p>
          <a:p>
            <a:r>
              <a:rPr lang="en-US" dirty="0" smtClean="0"/>
              <a:t>What do the students say?</a:t>
            </a:r>
            <a:endParaRPr lang="en-US" dirty="0"/>
          </a:p>
        </p:txBody>
      </p:sp>
    </p:spTree>
    <p:extLst>
      <p:ext uri="{BB962C8B-B14F-4D97-AF65-F5344CB8AC3E}">
        <p14:creationId xmlns:p14="http://schemas.microsoft.com/office/powerpoint/2010/main" val="15555962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effectLst/>
              </a:rPr>
              <a:t/>
            </a:r>
            <a:br>
              <a:rPr lang="en-US" dirty="0" smtClean="0">
                <a:effectLst/>
              </a:rPr>
            </a:br>
            <a:r>
              <a:rPr lang="en-US" dirty="0" smtClean="0">
                <a:effectLst/>
              </a:rPr>
              <a:t>Ambiguous Sentence 3</a:t>
            </a:r>
            <a:r>
              <a:rPr lang="en-US" dirty="0" smtClean="0"/>
              <a:t/>
            </a:r>
            <a:br>
              <a:rPr lang="en-US" dirty="0" smtClean="0"/>
            </a:br>
            <a:endParaRPr lang="en-US" dirty="0"/>
          </a:p>
        </p:txBody>
      </p:sp>
      <p:sp>
        <p:nvSpPr>
          <p:cNvPr id="5" name="Content Placeholder 4"/>
          <p:cNvSpPr>
            <a:spLocks noGrp="1"/>
          </p:cNvSpPr>
          <p:nvPr>
            <p:ph idx="1"/>
          </p:nvPr>
        </p:nvSpPr>
        <p:spPr/>
        <p:txBody>
          <a:bodyPr>
            <a:normAutofit lnSpcReduction="10000"/>
          </a:bodyPr>
          <a:lstStyle/>
          <a:p>
            <a:pPr lvl="0"/>
            <a:r>
              <a:rPr lang="en-US" dirty="0"/>
              <a:t>Even though the (stock) market is open only during business hours, access to stock prices should be available 24/7, supporting client access to the market at the clients' time and locale.</a:t>
            </a:r>
          </a:p>
          <a:p>
            <a:endParaRPr lang="en-US" dirty="0"/>
          </a:p>
          <a:p>
            <a:r>
              <a:rPr lang="en-US" dirty="0"/>
              <a:t>The requirement means that the access to information should be there all the time.  But that high-lights the need to include locale information when we time-stamp any operation in the log.</a:t>
            </a:r>
          </a:p>
        </p:txBody>
      </p:sp>
    </p:spTree>
    <p:extLst>
      <p:ext uri="{BB962C8B-B14F-4D97-AF65-F5344CB8AC3E}">
        <p14:creationId xmlns:p14="http://schemas.microsoft.com/office/powerpoint/2010/main" val="19304810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345</TotalTime>
  <Words>941</Words>
  <Application>Microsoft Office PowerPoint</Application>
  <PresentationFormat>On-screen Show (4:3)</PresentationFormat>
  <Paragraphs>84</Paragraphs>
  <Slides>14</Slides>
  <Notes>6</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Requirements Management</vt:lpstr>
      <vt:lpstr>Ambiguous Terms to Avoid</vt:lpstr>
      <vt:lpstr> Task </vt:lpstr>
      <vt:lpstr> Ambiguous Sentence 1 </vt:lpstr>
      <vt:lpstr> Ambiguous Sentence 1 </vt:lpstr>
      <vt:lpstr> Ambiguous Sentence 2 </vt:lpstr>
      <vt:lpstr> Ambiguous Sentence 2 </vt:lpstr>
      <vt:lpstr> Ambiguous Sentence 3 </vt:lpstr>
      <vt:lpstr> Ambiguous Sentence 3 </vt:lpstr>
      <vt:lpstr> Ambiguous Sentence 4 </vt:lpstr>
      <vt:lpstr> Ambiguous Sentence 4 </vt:lpstr>
      <vt:lpstr> Ambiguous Sentence 5 </vt:lpstr>
      <vt:lpstr> Ambiguous Sentence 5 </vt:lpstr>
      <vt:lpstr> Questions</vt:lpstr>
    </vt:vector>
  </TitlesOfParts>
  <Company>Robert Morris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Sushil Acharya</dc:creator>
  <cp:lastModifiedBy>Sushil Acharya</cp:lastModifiedBy>
  <cp:revision>54</cp:revision>
  <dcterms:created xsi:type="dcterms:W3CDTF">2013-10-16T23:55:56Z</dcterms:created>
  <dcterms:modified xsi:type="dcterms:W3CDTF">2015-06-02T21:09:50Z</dcterms:modified>
</cp:coreProperties>
</file>