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3"/>
  </p:notesMasterIdLst>
  <p:sldIdLst>
    <p:sldId id="256" r:id="rId2"/>
    <p:sldId id="338" r:id="rId3"/>
    <p:sldId id="339" r:id="rId4"/>
    <p:sldId id="340" r:id="rId5"/>
    <p:sldId id="341" r:id="rId6"/>
    <p:sldId id="342" r:id="rId7"/>
    <p:sldId id="343" r:id="rId8"/>
    <p:sldId id="344" r:id="rId9"/>
    <p:sldId id="319" r:id="rId10"/>
    <p:sldId id="325" r:id="rId11"/>
    <p:sldId id="318" r:id="rId12"/>
    <p:sldId id="322" r:id="rId13"/>
    <p:sldId id="329" r:id="rId14"/>
    <p:sldId id="321" r:id="rId15"/>
    <p:sldId id="330" r:id="rId16"/>
    <p:sldId id="324" r:id="rId17"/>
    <p:sldId id="323" r:id="rId18"/>
    <p:sldId id="331" r:id="rId19"/>
    <p:sldId id="345" r:id="rId20"/>
    <p:sldId id="332" r:id="rId21"/>
    <p:sldId id="326" r:id="rId22"/>
    <p:sldId id="346" r:id="rId23"/>
    <p:sldId id="350" r:id="rId24"/>
    <p:sldId id="349" r:id="rId25"/>
    <p:sldId id="347" r:id="rId26"/>
    <p:sldId id="353" r:id="rId27"/>
    <p:sldId id="348" r:id="rId28"/>
    <p:sldId id="351" r:id="rId29"/>
    <p:sldId id="352" r:id="rId30"/>
    <p:sldId id="299" r:id="rId31"/>
    <p:sldId id="300" r:id="rId32"/>
    <p:sldId id="304" r:id="rId33"/>
    <p:sldId id="305" r:id="rId34"/>
    <p:sldId id="309" r:id="rId35"/>
    <p:sldId id="310" r:id="rId36"/>
    <p:sldId id="320" r:id="rId37"/>
    <p:sldId id="312" r:id="rId38"/>
    <p:sldId id="313" r:id="rId39"/>
    <p:sldId id="328" r:id="rId40"/>
    <p:sldId id="327" r:id="rId41"/>
    <p:sldId id="29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47" autoAdjust="0"/>
  </p:normalViewPr>
  <p:slideViewPr>
    <p:cSldViewPr>
      <p:cViewPr varScale="1">
        <p:scale>
          <a:sx n="79" d="100"/>
          <a:sy n="79" d="100"/>
        </p:scale>
        <p:origin x="1570" y="6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baseline="0"/>
              <a:t> Burndown Chart</a:t>
            </a:r>
            <a:endParaRPr lang="en-US"/>
          </a:p>
        </c:rich>
      </c:tx>
      <c:overlay val="0"/>
    </c:title>
    <c:autoTitleDeleted val="0"/>
    <c:plotArea>
      <c:layout/>
      <c:barChart>
        <c:barDir val="col"/>
        <c:grouping val="clustered"/>
        <c:varyColors val="0"/>
        <c:ser>
          <c:idx val="0"/>
          <c:order val="0"/>
          <c:invertIfNegative val="0"/>
          <c:cat>
            <c:numRef>
              <c:f>Sheet1!$A$1:$C$1</c:f>
              <c:numCache>
                <c:formatCode>General</c:formatCode>
                <c:ptCount val="3"/>
                <c:pt idx="0">
                  <c:v>1</c:v>
                </c:pt>
                <c:pt idx="1">
                  <c:v>2</c:v>
                </c:pt>
                <c:pt idx="2">
                  <c:v>3</c:v>
                </c:pt>
              </c:numCache>
            </c:numRef>
          </c:cat>
          <c:val>
            <c:numRef>
              <c:f>Sheet1!$A$2:$C$2</c:f>
              <c:numCache>
                <c:formatCode>General</c:formatCode>
                <c:ptCount val="3"/>
                <c:pt idx="0">
                  <c:v>500</c:v>
                </c:pt>
                <c:pt idx="1">
                  <c:v>250</c:v>
                </c:pt>
                <c:pt idx="2">
                  <c:v>0</c:v>
                </c:pt>
              </c:numCache>
            </c:numRef>
          </c:val>
          <c:extLst>
            <c:ext xmlns:c16="http://schemas.microsoft.com/office/drawing/2014/chart" uri="{C3380CC4-5D6E-409C-BE32-E72D297353CC}">
              <c16:uniqueId val="{00000000-3F75-48AF-B659-9170BE2F6C18}"/>
            </c:ext>
          </c:extLst>
        </c:ser>
        <c:ser>
          <c:idx val="2"/>
          <c:order val="2"/>
          <c:invertIfNegative val="0"/>
          <c:cat>
            <c:numRef>
              <c:f>Sheet1!$A$1:$C$1</c:f>
              <c:numCache>
                <c:formatCode>General</c:formatCode>
                <c:ptCount val="3"/>
                <c:pt idx="0">
                  <c:v>1</c:v>
                </c:pt>
                <c:pt idx="1">
                  <c:v>2</c:v>
                </c:pt>
                <c:pt idx="2">
                  <c:v>3</c:v>
                </c:pt>
              </c:numCache>
            </c:numRef>
          </c:cat>
          <c:val>
            <c:numRef>
              <c:f>Sheet1!$A$4:$C$4</c:f>
              <c:numCache>
                <c:formatCode>General</c:formatCode>
                <c:ptCount val="3"/>
                <c:pt idx="0">
                  <c:v>0</c:v>
                </c:pt>
                <c:pt idx="1">
                  <c:v>0</c:v>
                </c:pt>
                <c:pt idx="2">
                  <c:v>0</c:v>
                </c:pt>
              </c:numCache>
            </c:numRef>
          </c:val>
          <c:extLst>
            <c:ext xmlns:c16="http://schemas.microsoft.com/office/drawing/2014/chart" uri="{C3380CC4-5D6E-409C-BE32-E72D297353CC}">
              <c16:uniqueId val="{00000001-3F75-48AF-B659-9170BE2F6C18}"/>
            </c:ext>
          </c:extLst>
        </c:ser>
        <c:dLbls>
          <c:showLegendKey val="0"/>
          <c:showVal val="0"/>
          <c:showCatName val="0"/>
          <c:showSerName val="0"/>
          <c:showPercent val="0"/>
          <c:showBubbleSize val="0"/>
        </c:dLbls>
        <c:gapWidth val="150"/>
        <c:axId val="51860608"/>
        <c:axId val="51862528"/>
      </c:barChart>
      <c:lineChart>
        <c:grouping val="standard"/>
        <c:varyColors val="0"/>
        <c:ser>
          <c:idx val="1"/>
          <c:order val="1"/>
          <c:cat>
            <c:numRef>
              <c:f>Sheet1!$A$1:$C$1</c:f>
              <c:numCache>
                <c:formatCode>General</c:formatCode>
                <c:ptCount val="3"/>
                <c:pt idx="0">
                  <c:v>1</c:v>
                </c:pt>
                <c:pt idx="1">
                  <c:v>2</c:v>
                </c:pt>
                <c:pt idx="2">
                  <c:v>3</c:v>
                </c:pt>
              </c:numCache>
            </c:numRef>
          </c:cat>
          <c:val>
            <c:numRef>
              <c:f>Sheet1!$A$3:$C$3</c:f>
              <c:numCache>
                <c:formatCode>General</c:formatCode>
                <c:ptCount val="3"/>
                <c:pt idx="0">
                  <c:v>500</c:v>
                </c:pt>
                <c:pt idx="1">
                  <c:v>250</c:v>
                </c:pt>
                <c:pt idx="2">
                  <c:v>0</c:v>
                </c:pt>
              </c:numCache>
            </c:numRef>
          </c:val>
          <c:smooth val="0"/>
          <c:extLst>
            <c:ext xmlns:c16="http://schemas.microsoft.com/office/drawing/2014/chart" uri="{C3380CC4-5D6E-409C-BE32-E72D297353CC}">
              <c16:uniqueId val="{00000002-3F75-48AF-B659-9170BE2F6C18}"/>
            </c:ext>
          </c:extLst>
        </c:ser>
        <c:dLbls>
          <c:showLegendKey val="0"/>
          <c:showVal val="0"/>
          <c:showCatName val="0"/>
          <c:showSerName val="0"/>
          <c:showPercent val="0"/>
          <c:showBubbleSize val="0"/>
        </c:dLbls>
        <c:marker val="1"/>
        <c:smooth val="0"/>
        <c:axId val="51860608"/>
        <c:axId val="51862528"/>
      </c:lineChart>
      <c:catAx>
        <c:axId val="51860608"/>
        <c:scaling>
          <c:orientation val="minMax"/>
        </c:scaling>
        <c:delete val="0"/>
        <c:axPos val="b"/>
        <c:title>
          <c:tx>
            <c:rich>
              <a:bodyPr/>
              <a:lstStyle/>
              <a:p>
                <a:pPr>
                  <a:defRPr/>
                </a:pPr>
                <a:r>
                  <a:rPr lang="en-US"/>
                  <a:t>Days</a:t>
                </a:r>
              </a:p>
            </c:rich>
          </c:tx>
          <c:overlay val="0"/>
        </c:title>
        <c:numFmt formatCode="General" sourceLinked="1"/>
        <c:majorTickMark val="out"/>
        <c:minorTickMark val="none"/>
        <c:tickLblPos val="nextTo"/>
        <c:crossAx val="51862528"/>
        <c:crosses val="autoZero"/>
        <c:auto val="1"/>
        <c:lblAlgn val="ctr"/>
        <c:lblOffset val="100"/>
        <c:noMultiLvlLbl val="0"/>
      </c:catAx>
      <c:valAx>
        <c:axId val="51862528"/>
        <c:scaling>
          <c:orientation val="minMax"/>
        </c:scaling>
        <c:delete val="0"/>
        <c:axPos val="l"/>
        <c:majorGridlines/>
        <c:title>
          <c:tx>
            <c:rich>
              <a:bodyPr rot="0" vert="wordArtVert"/>
              <a:lstStyle/>
              <a:p>
                <a:pPr>
                  <a:defRPr/>
                </a:pPr>
                <a:r>
                  <a:rPr lang="en-US"/>
                  <a:t>Story</a:t>
                </a:r>
                <a:r>
                  <a:rPr lang="en-US" baseline="0"/>
                  <a:t> Points     </a:t>
                </a:r>
                <a:endParaRPr lang="en-US"/>
              </a:p>
            </c:rich>
          </c:tx>
          <c:layout>
            <c:manualLayout>
              <c:xMode val="edge"/>
              <c:yMode val="edge"/>
              <c:x val="1.3888888888888888E-2"/>
              <c:y val="0.17924941673957423"/>
            </c:manualLayout>
          </c:layout>
          <c:overlay val="0"/>
        </c:title>
        <c:numFmt formatCode="General" sourceLinked="1"/>
        <c:majorTickMark val="out"/>
        <c:minorTickMark val="none"/>
        <c:tickLblPos val="nextTo"/>
        <c:crossAx val="51860608"/>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1F1514-1700-4260-804F-B7B925FC33EF}" type="datetimeFigureOut">
              <a:rPr lang="en-US" smtClean="0"/>
              <a:t>5/9/2017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F39FA1-29EF-44D9-8C9B-15A6FFD7C33D}" type="slidenum">
              <a:rPr lang="en-US" smtClean="0"/>
              <a:t>‹#›</a:t>
            </a:fld>
            <a:endParaRPr lang="en-US"/>
          </a:p>
        </p:txBody>
      </p:sp>
    </p:spTree>
    <p:extLst>
      <p:ext uri="{BB962C8B-B14F-4D97-AF65-F5344CB8AC3E}">
        <p14:creationId xmlns:p14="http://schemas.microsoft.com/office/powerpoint/2010/main" val="211379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7388"/>
            <a:ext cx="4572000" cy="3429000"/>
          </a:xfrm>
        </p:spPr>
      </p:sp>
      <p:sp>
        <p:nvSpPr>
          <p:cNvPr id="3" name="Notes Placeholder 2"/>
          <p:cNvSpPr>
            <a:spLocks noGrp="1"/>
          </p:cNvSpPr>
          <p:nvPr>
            <p:ph type="body" idx="1"/>
          </p:nvPr>
        </p:nvSpPr>
        <p:spPr/>
        <p:txBody>
          <a:bodyPr>
            <a:normAutofit/>
          </a:bodyPr>
          <a:lstStyle/>
          <a:p>
            <a:endParaRPr lang="sv-SE"/>
          </a:p>
        </p:txBody>
      </p:sp>
      <p:sp>
        <p:nvSpPr>
          <p:cNvPr id="4" name="Slide Number Placeholder 3"/>
          <p:cNvSpPr>
            <a:spLocks noGrp="1"/>
          </p:cNvSpPr>
          <p:nvPr>
            <p:ph type="sldNum" sz="quarter" idx="10"/>
          </p:nvPr>
        </p:nvSpPr>
        <p:spPr/>
        <p:txBody>
          <a:bodyPr/>
          <a:lstStyle/>
          <a:p>
            <a:pPr>
              <a:defRPr/>
            </a:pPr>
            <a:fld id="{B1FD9FB1-1C21-4495-9D29-4F8DF82422AB}" type="slidenum">
              <a:rPr lang="en-US" smtClean="0"/>
              <a:pPr>
                <a:defRPr/>
              </a:pPr>
              <a:t>39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7388"/>
            <a:ext cx="4572000" cy="3429000"/>
          </a:xfrm>
        </p:spPr>
      </p:sp>
      <p:sp>
        <p:nvSpPr>
          <p:cNvPr id="3" name="Notes Placeholder 2"/>
          <p:cNvSpPr>
            <a:spLocks noGrp="1"/>
          </p:cNvSpPr>
          <p:nvPr>
            <p:ph type="body" idx="1"/>
          </p:nvPr>
        </p:nvSpPr>
        <p:spPr/>
        <p:txBody>
          <a:bodyPr>
            <a:normAutofit/>
          </a:bodyPr>
          <a:lstStyle/>
          <a:p>
            <a:endParaRPr lang="sv-SE"/>
          </a:p>
        </p:txBody>
      </p:sp>
      <p:sp>
        <p:nvSpPr>
          <p:cNvPr id="4" name="Slide Number Placeholder 3"/>
          <p:cNvSpPr>
            <a:spLocks noGrp="1"/>
          </p:cNvSpPr>
          <p:nvPr>
            <p:ph type="sldNum" sz="quarter" idx="10"/>
          </p:nvPr>
        </p:nvSpPr>
        <p:spPr/>
        <p:txBody>
          <a:bodyPr/>
          <a:lstStyle/>
          <a:p>
            <a:fld id="{EFA1A549-073B-42F9-89DB-6E10FFAD12FA}" type="slidenum">
              <a:rPr lang="sv-SE" smtClean="0">
                <a:solidFill>
                  <a:prstClr val="black"/>
                </a:solidFill>
              </a:rPr>
              <a:pPr/>
              <a:t>40</a:t>
            </a:fld>
            <a:endParaRPr lang="sv-SE">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41</a:t>
            </a:fld>
            <a:endParaRPr lang="en-US"/>
          </a:p>
        </p:txBody>
      </p:sp>
    </p:spTree>
    <p:extLst>
      <p:ext uri="{BB962C8B-B14F-4D97-AF65-F5344CB8AC3E}">
        <p14:creationId xmlns:p14="http://schemas.microsoft.com/office/powerpoint/2010/main" val="34326171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340D030-EBD7-47E8-AAD1-AF0AFBA02A54}" type="datetimeFigureOut">
              <a:rPr lang="en-US" smtClean="0"/>
              <a:t>5/9/2017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84228D1-9F48-401A-9416-06CD8D6D08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40D030-EBD7-47E8-AAD1-AF0AFBA02A54}"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228D1-9F48-401A-9416-06CD8D6D08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40D030-EBD7-47E8-AAD1-AF0AFBA02A54}"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228D1-9F48-401A-9416-06CD8D6D08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40D030-EBD7-47E8-AAD1-AF0AFBA02A54}"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228D1-9F48-401A-9416-06CD8D6D08C6}"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340D030-EBD7-47E8-AAD1-AF0AFBA02A54}"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228D1-9F48-401A-9416-06CD8D6D08C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340D030-EBD7-47E8-AAD1-AF0AFBA02A54}"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228D1-9F48-401A-9416-06CD8D6D08C6}"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340D030-EBD7-47E8-AAD1-AF0AFBA02A54}" type="datetimeFigureOut">
              <a:rPr lang="en-US" smtClean="0"/>
              <a:t>5/9/2017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4228D1-9F48-401A-9416-06CD8D6D08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340D030-EBD7-47E8-AAD1-AF0AFBA02A54}" type="datetimeFigureOut">
              <a:rPr lang="en-US" smtClean="0"/>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4228D1-9F48-401A-9416-06CD8D6D08C6}"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0D030-EBD7-47E8-AAD1-AF0AFBA02A54}" type="datetimeFigureOut">
              <a:rPr lang="en-US" smtClean="0"/>
              <a:t>5/9/2017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4228D1-9F48-401A-9416-06CD8D6D08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340D030-EBD7-47E8-AAD1-AF0AFBA02A54}"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228D1-9F48-401A-9416-06CD8D6D08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340D030-EBD7-47E8-AAD1-AF0AFBA02A54}" type="datetimeFigureOut">
              <a:rPr lang="en-US" smtClean="0"/>
              <a:t>5/9/2017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84228D1-9F48-401A-9416-06CD8D6D08C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340D030-EBD7-47E8-AAD1-AF0AFBA02A54}" type="datetimeFigureOut">
              <a:rPr lang="en-US" smtClean="0"/>
              <a:t>5/9/2017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84228D1-9F48-401A-9416-06CD8D6D08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Scrum Scenes</a:t>
            </a:r>
          </a:p>
        </p:txBody>
      </p:sp>
      <p:sp>
        <p:nvSpPr>
          <p:cNvPr id="3" name="Subtitle 2"/>
          <p:cNvSpPr>
            <a:spLocks noGrp="1"/>
          </p:cNvSpPr>
          <p:nvPr>
            <p:ph type="subTitle" idx="1"/>
          </p:nvPr>
        </p:nvSpPr>
        <p:spPr>
          <a:xfrm>
            <a:off x="685800" y="3611606"/>
            <a:ext cx="7772400" cy="1569993"/>
          </a:xfrm>
        </p:spPr>
        <p:txBody>
          <a:bodyPr>
            <a:normAutofit/>
          </a:bodyPr>
          <a:lstStyle/>
          <a:p>
            <a:r>
              <a:rPr lang="en-US" sz="3200" dirty="0"/>
              <a:t>Video Case Study</a:t>
            </a:r>
            <a:endParaRPr lang="en-US" sz="2400" u="sng" dirty="0"/>
          </a:p>
          <a:p>
            <a:r>
              <a:rPr lang="en-US" sz="2400" u="sng" dirty="0"/>
              <a:t>Video Case Study Module Number: VS04 </a:t>
            </a:r>
          </a:p>
        </p:txBody>
      </p:sp>
      <p:sp>
        <p:nvSpPr>
          <p:cNvPr id="4" name="TextBox 3"/>
          <p:cNvSpPr txBox="1"/>
          <p:nvPr/>
        </p:nvSpPr>
        <p:spPr>
          <a:xfrm>
            <a:off x="228600" y="6324600"/>
            <a:ext cx="8686800" cy="369332"/>
          </a:xfrm>
          <a:prstGeom prst="rect">
            <a:avLst/>
          </a:prstGeom>
          <a:noFill/>
        </p:spPr>
        <p:txBody>
          <a:bodyPr wrap="square" rtlCol="0">
            <a:spAutoFit/>
          </a:bodyPr>
          <a:lstStyle/>
          <a:p>
            <a:pPr algn="ctr"/>
            <a:r>
              <a:rPr lang="en-US" dirty="0"/>
              <a:t>This course material was developed with NSF – TUES a</a:t>
            </a:r>
            <a:r>
              <a:rPr lang="en-US" altLang="en-US" dirty="0">
                <a:effectLst/>
              </a:rPr>
              <a:t>ward # 1245036</a:t>
            </a:r>
          </a:p>
        </p:txBody>
      </p:sp>
      <p:pic>
        <p:nvPicPr>
          <p:cNvPr id="5" name="Picture 2" descr="rmu-engineer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760412"/>
            <a:ext cx="2771775"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https://www.nsf.gov/images/logos/nsf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600" y="422564"/>
            <a:ext cx="1384300"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650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a:bodyPr>
          <a:lstStyle/>
          <a:p>
            <a:r>
              <a:rPr lang="en-US" altLang="en-US" dirty="0"/>
              <a:t>Scrum Terminology</a:t>
            </a:r>
            <a:endParaRPr lang="en-US" altLang="en-US" sz="2000" dirty="0"/>
          </a:p>
        </p:txBody>
      </p:sp>
      <p:sp>
        <p:nvSpPr>
          <p:cNvPr id="634883" name="Rectangle 3"/>
          <p:cNvSpPr>
            <a:spLocks noGrp="1" noChangeArrowheads="1"/>
          </p:cNvSpPr>
          <p:nvPr>
            <p:ph type="body" idx="1"/>
          </p:nvPr>
        </p:nvSpPr>
        <p:spPr>
          <a:xfrm>
            <a:off x="533400" y="1295400"/>
            <a:ext cx="8382000" cy="4114800"/>
          </a:xfrm>
        </p:spPr>
        <p:txBody>
          <a:bodyPr>
            <a:noAutofit/>
          </a:bodyPr>
          <a:lstStyle/>
          <a:p>
            <a:pPr fontAlgn="base"/>
            <a:r>
              <a:rPr lang="en-US" sz="1800" b="1" dirty="0"/>
              <a:t>Scrum Master:</a:t>
            </a:r>
            <a:r>
              <a:rPr lang="en-US" sz="1800" dirty="0"/>
              <a:t> the role within a Scrum Team accountable for guiding, coaching, teaching and assisting a Scrum Team and its environments in a proper understanding and use of Scrum.</a:t>
            </a:r>
          </a:p>
          <a:p>
            <a:pPr fontAlgn="base"/>
            <a:endParaRPr lang="en-US" sz="1800" dirty="0"/>
          </a:p>
          <a:p>
            <a:pPr fontAlgn="base"/>
            <a:r>
              <a:rPr lang="en-US" sz="1800" b="1" dirty="0"/>
              <a:t>Scrum Team:</a:t>
            </a:r>
            <a:r>
              <a:rPr lang="en-US" sz="1800" dirty="0"/>
              <a:t> a self-organizing team consisting of a Product Owner, Development Team and Scrum Master.</a:t>
            </a:r>
          </a:p>
          <a:p>
            <a:pPr fontAlgn="base"/>
            <a:endParaRPr lang="en-US" sz="1800" dirty="0"/>
          </a:p>
          <a:p>
            <a:pPr fontAlgn="base"/>
            <a:r>
              <a:rPr lang="en-US" sz="1800" b="1" dirty="0"/>
              <a:t>Sprint Backlog:</a:t>
            </a:r>
            <a:r>
              <a:rPr lang="en-US" sz="1800" dirty="0"/>
              <a:t> an overview of the development work to realize a Sprint’s goal, typically a forecast of functionality and the work needed to deliver that functionality. Managed by the Development Team.</a:t>
            </a:r>
          </a:p>
          <a:p>
            <a:pPr fontAlgn="base"/>
            <a:endParaRPr lang="en-US" sz="1800" dirty="0"/>
          </a:p>
          <a:p>
            <a:pPr fontAlgn="base"/>
            <a:r>
              <a:rPr lang="en-US" sz="1800" b="1" dirty="0"/>
              <a:t>Sprint Goal:</a:t>
            </a:r>
            <a:r>
              <a:rPr lang="en-US" sz="1800" dirty="0"/>
              <a:t> a short expression of the purpose of a Sprint, often a business problem that is addressed. Functionality might be adjusted during the Sprint in order to achieve the Sprint Goal.</a:t>
            </a:r>
          </a:p>
          <a:p>
            <a:pPr marL="109728" indent="0">
              <a:buNone/>
            </a:pPr>
            <a:br>
              <a:rPr lang="en-US" sz="1800" dirty="0"/>
            </a:br>
            <a:endParaRPr lang="en-US" altLang="en-US" sz="1800" dirty="0"/>
          </a:p>
          <a:p>
            <a:endParaRPr lang="en-US" altLang="en-US" sz="1800" dirty="0"/>
          </a:p>
        </p:txBody>
      </p:sp>
      <p:sp>
        <p:nvSpPr>
          <p:cNvPr id="2" name="Rectangle 1"/>
          <p:cNvSpPr/>
          <p:nvPr/>
        </p:nvSpPr>
        <p:spPr>
          <a:xfrm>
            <a:off x="2734733" y="6231523"/>
            <a:ext cx="6400800" cy="338554"/>
          </a:xfrm>
          <a:prstGeom prst="rect">
            <a:avLst/>
          </a:prstGeom>
        </p:spPr>
        <p:txBody>
          <a:bodyPr wrap="square">
            <a:spAutoFit/>
          </a:bodyPr>
          <a:lstStyle/>
          <a:p>
            <a:pPr algn="r"/>
            <a:r>
              <a:rPr lang="en-US" sz="1600" dirty="0"/>
              <a:t>Source: https://www.scrum.org/Resources/Scrum-Glossary</a:t>
            </a:r>
          </a:p>
        </p:txBody>
      </p:sp>
    </p:spTree>
    <p:extLst>
      <p:ext uri="{BB962C8B-B14F-4D97-AF65-F5344CB8AC3E}">
        <p14:creationId xmlns:p14="http://schemas.microsoft.com/office/powerpoint/2010/main" val="1248882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a:bodyPr>
          <a:lstStyle/>
          <a:p>
            <a:r>
              <a:rPr lang="en-US" altLang="en-US" dirty="0"/>
              <a:t>Scrum Meetings</a:t>
            </a:r>
            <a:endParaRPr lang="en-US" altLang="en-US" sz="2000" dirty="0"/>
          </a:p>
        </p:txBody>
      </p:sp>
      <p:grpSp>
        <p:nvGrpSpPr>
          <p:cNvPr id="23" name="Group 22"/>
          <p:cNvGrpSpPr/>
          <p:nvPr/>
        </p:nvGrpSpPr>
        <p:grpSpPr>
          <a:xfrm>
            <a:off x="1109133" y="2477722"/>
            <a:ext cx="2438400" cy="1273663"/>
            <a:chOff x="2057400" y="3581400"/>
            <a:chExt cx="2438400" cy="1273663"/>
          </a:xfrm>
        </p:grpSpPr>
        <p:sp>
          <p:nvSpPr>
            <p:cNvPr id="21" name="Rectangle 20"/>
            <p:cNvSpPr/>
            <p:nvPr/>
          </p:nvSpPr>
          <p:spPr>
            <a:xfrm>
              <a:off x="2057400" y="3581400"/>
              <a:ext cx="2438400" cy="12736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209800" y="3751385"/>
              <a:ext cx="2133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Backlog Refinement Meeting</a:t>
              </a:r>
            </a:p>
          </p:txBody>
        </p:sp>
      </p:grpSp>
      <p:grpSp>
        <p:nvGrpSpPr>
          <p:cNvPr id="22" name="Group 21"/>
          <p:cNvGrpSpPr/>
          <p:nvPr/>
        </p:nvGrpSpPr>
        <p:grpSpPr>
          <a:xfrm>
            <a:off x="5330905" y="1066800"/>
            <a:ext cx="2157536" cy="5353050"/>
            <a:chOff x="5849815" y="1143000"/>
            <a:chExt cx="2157536" cy="5353050"/>
          </a:xfrm>
        </p:grpSpPr>
        <p:sp>
          <p:nvSpPr>
            <p:cNvPr id="3" name="Rounded Rectangle 2"/>
            <p:cNvSpPr/>
            <p:nvPr/>
          </p:nvSpPr>
          <p:spPr>
            <a:xfrm>
              <a:off x="5873751" y="1143000"/>
              <a:ext cx="2133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Sprint Planning Meeting</a:t>
              </a:r>
            </a:p>
          </p:txBody>
        </p:sp>
        <p:sp>
          <p:nvSpPr>
            <p:cNvPr id="7" name="Rounded Rectangle 6"/>
            <p:cNvSpPr/>
            <p:nvPr/>
          </p:nvSpPr>
          <p:spPr>
            <a:xfrm>
              <a:off x="5867400" y="2606187"/>
              <a:ext cx="2133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Daily Scrum Meeting</a:t>
              </a:r>
            </a:p>
          </p:txBody>
        </p:sp>
        <p:sp>
          <p:nvSpPr>
            <p:cNvPr id="8" name="Rounded Rectangle 7"/>
            <p:cNvSpPr/>
            <p:nvPr/>
          </p:nvSpPr>
          <p:spPr>
            <a:xfrm>
              <a:off x="5849815" y="4208585"/>
              <a:ext cx="2133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Spring Review Meeting</a:t>
              </a:r>
            </a:p>
          </p:txBody>
        </p:sp>
        <p:sp>
          <p:nvSpPr>
            <p:cNvPr id="10" name="Rounded Rectangle 9"/>
            <p:cNvSpPr/>
            <p:nvPr/>
          </p:nvSpPr>
          <p:spPr>
            <a:xfrm>
              <a:off x="5855677" y="5581650"/>
              <a:ext cx="2133600" cy="9144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Sprint Retrospective Meeting</a:t>
              </a:r>
            </a:p>
          </p:txBody>
        </p:sp>
        <p:cxnSp>
          <p:nvCxnSpPr>
            <p:cNvPr id="5" name="Elbow Connector 4"/>
            <p:cNvCxnSpPr>
              <a:stCxn id="3" idx="2"/>
              <a:endCxn id="7" idx="0"/>
            </p:cNvCxnSpPr>
            <p:nvPr/>
          </p:nvCxnSpPr>
          <p:spPr>
            <a:xfrm rot="5400000">
              <a:off x="6662983" y="2328618"/>
              <a:ext cx="548787" cy="6351"/>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7" idx="2"/>
              <a:endCxn id="8" idx="0"/>
            </p:cNvCxnSpPr>
            <p:nvPr/>
          </p:nvCxnSpPr>
          <p:spPr>
            <a:xfrm flipH="1">
              <a:off x="6916615" y="3520587"/>
              <a:ext cx="17585" cy="68799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2"/>
              <a:endCxn id="10" idx="0"/>
            </p:cNvCxnSpPr>
            <p:nvPr/>
          </p:nvCxnSpPr>
          <p:spPr>
            <a:xfrm>
              <a:off x="6916615" y="5122985"/>
              <a:ext cx="5862" cy="45866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7" idx="2"/>
              <a:endCxn id="7" idx="0"/>
            </p:cNvCxnSpPr>
            <p:nvPr/>
          </p:nvCxnSpPr>
          <p:spPr>
            <a:xfrm rot="5400000" flipH="1">
              <a:off x="6477000" y="3063387"/>
              <a:ext cx="914400" cy="12700"/>
            </a:xfrm>
            <a:prstGeom prst="bentConnector5">
              <a:avLst>
                <a:gd name="adj1" fmla="val -25000"/>
                <a:gd name="adj2" fmla="val 10200000"/>
                <a:gd name="adj3" fmla="val 125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0" idx="2"/>
              <a:endCxn id="3" idx="0"/>
            </p:cNvCxnSpPr>
            <p:nvPr/>
          </p:nvCxnSpPr>
          <p:spPr>
            <a:xfrm rot="5400000" flipH="1" flipV="1">
              <a:off x="4254989" y="3810488"/>
              <a:ext cx="5353050" cy="18074"/>
            </a:xfrm>
            <a:prstGeom prst="bentConnector5">
              <a:avLst>
                <a:gd name="adj1" fmla="val -4270"/>
                <a:gd name="adj2" fmla="val 7267202"/>
                <a:gd name="adj3" fmla="val 104270"/>
              </a:avLst>
            </a:prstGeom>
            <a:ln w="381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91162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fontScale="90000"/>
          </a:bodyPr>
          <a:lstStyle/>
          <a:p>
            <a:r>
              <a:rPr lang="en-US" altLang="en-US" dirty="0"/>
              <a:t>Scrum Meetings – </a:t>
            </a:r>
            <a:br>
              <a:rPr lang="en-US" altLang="en-US" dirty="0"/>
            </a:br>
            <a:r>
              <a:rPr lang="en-US" altLang="en-US" sz="3200" dirty="0">
                <a:effectLst/>
              </a:rPr>
              <a:t>Product Backlog Refinement Meeting:</a:t>
            </a:r>
          </a:p>
        </p:txBody>
      </p:sp>
      <p:sp>
        <p:nvSpPr>
          <p:cNvPr id="634883" name="Rectangle 3"/>
          <p:cNvSpPr>
            <a:spLocks noGrp="1" noChangeArrowheads="1"/>
          </p:cNvSpPr>
          <p:nvPr>
            <p:ph type="body" idx="1"/>
          </p:nvPr>
        </p:nvSpPr>
        <p:spPr>
          <a:xfrm>
            <a:off x="533400" y="1558070"/>
            <a:ext cx="8077200" cy="4614130"/>
          </a:xfrm>
        </p:spPr>
        <p:txBody>
          <a:bodyPr>
            <a:normAutofit fontScale="85000" lnSpcReduction="10000"/>
          </a:bodyPr>
          <a:lstStyle/>
          <a:p>
            <a:r>
              <a:rPr lang="en-US" sz="2400" dirty="0"/>
              <a:t>This meeting is used to create and prioritize the Product Backlog Item.  </a:t>
            </a:r>
          </a:p>
          <a:p>
            <a:pPr lvl="1"/>
            <a:r>
              <a:rPr lang="en-US" sz="2000" dirty="0"/>
              <a:t>The Product Backlog Item represents User Stories a team needs to complete.</a:t>
            </a:r>
          </a:p>
          <a:p>
            <a:pPr lvl="1"/>
            <a:r>
              <a:rPr lang="en-US" sz="2000" dirty="0"/>
              <a:t>User Stories are thin, vertical slices of product functionalities. </a:t>
            </a:r>
          </a:p>
          <a:p>
            <a:pPr lvl="1"/>
            <a:r>
              <a:rPr lang="en-US" sz="2000" dirty="0"/>
              <a:t>These stories are groomed and prioritized throughout the project because with incremental development there is constant feedback &amp; testing. </a:t>
            </a:r>
          </a:p>
          <a:p>
            <a:pPr lvl="1"/>
            <a:r>
              <a:rPr lang="en-US" sz="2000" dirty="0"/>
              <a:t>The PBI continues to evolve and change as more information is gathered.</a:t>
            </a:r>
          </a:p>
          <a:p>
            <a:pPr fontAlgn="ctr"/>
            <a:endParaRPr lang="en-US" sz="2400" dirty="0"/>
          </a:p>
          <a:p>
            <a:r>
              <a:rPr lang="en-US" sz="2400" dirty="0"/>
              <a:t>The Product Owner is responsible for creating and maintaining the Product Backlog Item. </a:t>
            </a:r>
          </a:p>
          <a:p>
            <a:pPr lvl="1"/>
            <a:r>
              <a:rPr lang="en-US" sz="2000" dirty="0"/>
              <a:t>The goal of Product Backlog Grooming is to review all the PBI and rank them so that they can be consumed by the sprint teams. </a:t>
            </a:r>
          </a:p>
          <a:p>
            <a:pPr lvl="1"/>
            <a:r>
              <a:rPr lang="en-US" sz="2000" dirty="0"/>
              <a:t>A form as shown below is used to record Product Backlog Grooming.</a:t>
            </a:r>
            <a:endParaRPr lang="en-US" altLang="en-US" sz="2000" dirty="0"/>
          </a:p>
        </p:txBody>
      </p:sp>
    </p:spTree>
    <p:extLst>
      <p:ext uri="{BB962C8B-B14F-4D97-AF65-F5344CB8AC3E}">
        <p14:creationId xmlns:p14="http://schemas.microsoft.com/office/powerpoint/2010/main" val="3892359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3600" dirty="0"/>
              <a:t>Project Backlog Grooming Form</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383" y="1295400"/>
            <a:ext cx="8229600" cy="4424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876800" y="4648200"/>
            <a:ext cx="1524000" cy="369332"/>
          </a:xfrm>
          <a:prstGeom prst="rect">
            <a:avLst/>
          </a:prstGeom>
          <a:noFill/>
        </p:spPr>
        <p:txBody>
          <a:bodyPr wrap="square" rtlCol="0">
            <a:spAutoFit/>
          </a:bodyPr>
          <a:lstStyle/>
          <a:p>
            <a:r>
              <a:rPr lang="en-US" b="1" dirty="0"/>
              <a:t>In Progress</a:t>
            </a:r>
          </a:p>
        </p:txBody>
      </p:sp>
    </p:spTree>
    <p:extLst>
      <p:ext uri="{BB962C8B-B14F-4D97-AF65-F5344CB8AC3E}">
        <p14:creationId xmlns:p14="http://schemas.microsoft.com/office/powerpoint/2010/main" val="2975442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fontScale="90000"/>
          </a:bodyPr>
          <a:lstStyle/>
          <a:p>
            <a:r>
              <a:rPr lang="en-US" altLang="en-US" dirty="0"/>
              <a:t>Scrum Meetings - </a:t>
            </a:r>
            <a:br>
              <a:rPr lang="en-US" altLang="en-US" dirty="0"/>
            </a:br>
            <a:r>
              <a:rPr lang="en-US" altLang="en-US" sz="3300" dirty="0">
                <a:effectLst/>
              </a:rPr>
              <a:t>Sprint Planning Meeting</a:t>
            </a:r>
            <a:br>
              <a:rPr lang="en-US" altLang="en-US" sz="2000" dirty="0"/>
            </a:br>
            <a:endParaRPr lang="en-US" altLang="en-US" sz="2000" dirty="0"/>
          </a:p>
        </p:txBody>
      </p:sp>
      <p:sp>
        <p:nvSpPr>
          <p:cNvPr id="634883" name="Rectangle 3"/>
          <p:cNvSpPr>
            <a:spLocks noGrp="1" noChangeArrowheads="1"/>
          </p:cNvSpPr>
          <p:nvPr>
            <p:ph type="body" idx="1"/>
          </p:nvPr>
        </p:nvSpPr>
        <p:spPr>
          <a:xfrm>
            <a:off x="533400" y="1371600"/>
            <a:ext cx="8077200" cy="4800600"/>
          </a:xfrm>
        </p:spPr>
        <p:txBody>
          <a:bodyPr>
            <a:normAutofit fontScale="92500"/>
          </a:bodyPr>
          <a:lstStyle/>
          <a:p>
            <a:pPr fontAlgn="ctr"/>
            <a:r>
              <a:rPr lang="en-US" sz="2400" dirty="0"/>
              <a:t>The goal of the Sprint Planning Meeting is to agree on the sprint goals and negotiate which items from the PBI should be committed to the Sprint Backlog.</a:t>
            </a:r>
          </a:p>
          <a:p>
            <a:pPr fontAlgn="ctr"/>
            <a:endParaRPr lang="en-US" altLang="en-US" sz="2400" dirty="0"/>
          </a:p>
          <a:p>
            <a:pPr fontAlgn="ctr"/>
            <a:r>
              <a:rPr lang="en-US" sz="2400" dirty="0"/>
              <a:t>In addition the Sprint Team should also come up with an initial list of tasks to complete the committed PBIs.</a:t>
            </a:r>
            <a:endParaRPr lang="en-US" altLang="en-US" sz="2400" dirty="0"/>
          </a:p>
          <a:p>
            <a:pPr fontAlgn="ctr"/>
            <a:endParaRPr lang="en-US" sz="2400" dirty="0"/>
          </a:p>
          <a:p>
            <a:pPr fontAlgn="ctr"/>
            <a:r>
              <a:rPr lang="en-US" sz="2400" dirty="0"/>
              <a:t>The Sprint Backlog represents User Stories a team needs to complete in a Sprint. </a:t>
            </a:r>
          </a:p>
          <a:p>
            <a:pPr fontAlgn="ctr"/>
            <a:endParaRPr lang="en-US" sz="2400" dirty="0"/>
          </a:p>
          <a:p>
            <a:pPr fontAlgn="ctr"/>
            <a:r>
              <a:rPr lang="en-US" sz="2400" dirty="0"/>
              <a:t>The Sprint plan is usually two weeks long and is planned out in a 4 hour time boxed Sprint Planning Meeting.</a:t>
            </a:r>
          </a:p>
        </p:txBody>
      </p:sp>
    </p:spTree>
    <p:extLst>
      <p:ext uri="{BB962C8B-B14F-4D97-AF65-F5344CB8AC3E}">
        <p14:creationId xmlns:p14="http://schemas.microsoft.com/office/powerpoint/2010/main" val="778220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fontScale="90000"/>
          </a:bodyPr>
          <a:lstStyle/>
          <a:p>
            <a:r>
              <a:rPr lang="en-US" altLang="en-US" dirty="0"/>
              <a:t>Scrum Meetings -</a:t>
            </a:r>
            <a:br>
              <a:rPr lang="en-US" altLang="en-US" dirty="0"/>
            </a:br>
            <a:r>
              <a:rPr lang="en-US" altLang="en-US" sz="3300" dirty="0">
                <a:effectLst/>
              </a:rPr>
              <a:t>Daily Scrum Meeting or Stand up</a:t>
            </a:r>
            <a:br>
              <a:rPr lang="en-US" altLang="en-US" sz="2000" dirty="0"/>
            </a:br>
            <a:endParaRPr lang="en-US" altLang="en-US" sz="2000" dirty="0"/>
          </a:p>
        </p:txBody>
      </p:sp>
      <p:sp>
        <p:nvSpPr>
          <p:cNvPr id="634883" name="Rectangle 3"/>
          <p:cNvSpPr>
            <a:spLocks noGrp="1" noChangeArrowheads="1"/>
          </p:cNvSpPr>
          <p:nvPr>
            <p:ph type="body" idx="1"/>
          </p:nvPr>
        </p:nvSpPr>
        <p:spPr>
          <a:xfrm>
            <a:off x="533400" y="1371600"/>
            <a:ext cx="8458200" cy="4724400"/>
          </a:xfrm>
        </p:spPr>
        <p:txBody>
          <a:bodyPr>
            <a:noAutofit/>
          </a:bodyPr>
          <a:lstStyle/>
          <a:p>
            <a:pPr fontAlgn="ctr"/>
            <a:r>
              <a:rPr lang="en-US" sz="2200" dirty="0"/>
              <a:t>This meeting is facilitated by the scrum master</a:t>
            </a:r>
          </a:p>
          <a:p>
            <a:pPr fontAlgn="ctr"/>
            <a:endParaRPr lang="en-US" sz="2200" dirty="0"/>
          </a:p>
          <a:p>
            <a:pPr fontAlgn="ctr"/>
            <a:r>
              <a:rPr lang="en-US" sz="2200" dirty="0"/>
              <a:t>Time boxed usually to 15 minutes</a:t>
            </a:r>
          </a:p>
          <a:p>
            <a:pPr fontAlgn="ctr"/>
            <a:endParaRPr lang="en-US" sz="2200" dirty="0"/>
          </a:p>
          <a:p>
            <a:pPr fontAlgn="ctr"/>
            <a:r>
              <a:rPr lang="en-US" sz="2200" dirty="0"/>
              <a:t>Used to answer the following three questions:</a:t>
            </a:r>
          </a:p>
          <a:p>
            <a:pPr fontAlgn="ctr"/>
            <a:endParaRPr lang="en-US" sz="2200" dirty="0"/>
          </a:p>
          <a:p>
            <a:pPr lvl="1" fontAlgn="ctr"/>
            <a:r>
              <a:rPr lang="en-US" sz="2200" dirty="0"/>
              <a:t>What did you do yesterday</a:t>
            </a:r>
          </a:p>
          <a:p>
            <a:pPr lvl="1" fontAlgn="ctr"/>
            <a:r>
              <a:rPr lang="en-US" sz="2200" dirty="0"/>
              <a:t>What will you do today</a:t>
            </a:r>
          </a:p>
          <a:p>
            <a:pPr lvl="1" fontAlgn="ctr"/>
            <a:r>
              <a:rPr lang="en-US" sz="2200" dirty="0"/>
              <a:t>What are your impediments</a:t>
            </a:r>
          </a:p>
          <a:p>
            <a:pPr fontAlgn="ctr"/>
            <a:endParaRPr lang="en-US" sz="2200" dirty="0"/>
          </a:p>
        </p:txBody>
      </p:sp>
    </p:spTree>
    <p:extLst>
      <p:ext uri="{BB962C8B-B14F-4D97-AF65-F5344CB8AC3E}">
        <p14:creationId xmlns:p14="http://schemas.microsoft.com/office/powerpoint/2010/main" val="2995920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fontScale="90000"/>
          </a:bodyPr>
          <a:lstStyle/>
          <a:p>
            <a:r>
              <a:rPr lang="en-US" altLang="en-US" dirty="0"/>
              <a:t>Scrum Meetings -</a:t>
            </a:r>
            <a:br>
              <a:rPr lang="en-US" altLang="en-US" dirty="0"/>
            </a:br>
            <a:r>
              <a:rPr lang="en-US" altLang="en-US" sz="3300" dirty="0">
                <a:effectLst/>
              </a:rPr>
              <a:t>Daily Scrum Meeting</a:t>
            </a:r>
            <a:br>
              <a:rPr lang="en-US" altLang="en-US" sz="2000" dirty="0"/>
            </a:br>
            <a:endParaRPr lang="en-US" altLang="en-US" sz="2000" dirty="0"/>
          </a:p>
        </p:txBody>
      </p:sp>
      <p:sp>
        <p:nvSpPr>
          <p:cNvPr id="634883" name="Rectangle 3"/>
          <p:cNvSpPr>
            <a:spLocks noGrp="1" noChangeArrowheads="1"/>
          </p:cNvSpPr>
          <p:nvPr>
            <p:ph type="body" idx="1"/>
          </p:nvPr>
        </p:nvSpPr>
        <p:spPr>
          <a:xfrm>
            <a:off x="533400" y="1371600"/>
            <a:ext cx="8458200" cy="4724400"/>
          </a:xfrm>
        </p:spPr>
        <p:txBody>
          <a:bodyPr>
            <a:noAutofit/>
          </a:bodyPr>
          <a:lstStyle/>
          <a:p>
            <a:r>
              <a:rPr lang="en-US" sz="2200" dirty="0"/>
              <a:t>It is expected that every team member be punctual in attending this meeting. </a:t>
            </a:r>
          </a:p>
          <a:p>
            <a:pPr marL="109728" indent="0">
              <a:buNone/>
            </a:pPr>
            <a:endParaRPr lang="en-US" sz="2200" dirty="0"/>
          </a:p>
          <a:p>
            <a:r>
              <a:rPr lang="en-US" sz="2200" dirty="0"/>
              <a:t>The product owner however may or may not participate.</a:t>
            </a:r>
          </a:p>
          <a:p>
            <a:endParaRPr lang="en-US" sz="2200" dirty="0"/>
          </a:p>
          <a:p>
            <a:r>
              <a:rPr lang="en-US" sz="2200" dirty="0"/>
              <a:t>During this sprint items for discussions may arise.</a:t>
            </a:r>
          </a:p>
          <a:p>
            <a:endParaRPr lang="en-US" sz="2200" dirty="0"/>
          </a:p>
          <a:p>
            <a:r>
              <a:rPr lang="en-US" sz="2200" dirty="0"/>
              <a:t>Such items should be listed in a side bar and be addressed after the scrum meeting.</a:t>
            </a:r>
            <a:endParaRPr lang="en-US" altLang="en-US" sz="2200" dirty="0"/>
          </a:p>
        </p:txBody>
      </p:sp>
    </p:spTree>
    <p:extLst>
      <p:ext uri="{BB962C8B-B14F-4D97-AF65-F5344CB8AC3E}">
        <p14:creationId xmlns:p14="http://schemas.microsoft.com/office/powerpoint/2010/main" val="2002347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fontScale="90000"/>
          </a:bodyPr>
          <a:lstStyle/>
          <a:p>
            <a:r>
              <a:rPr lang="en-US" altLang="en-US" dirty="0"/>
              <a:t>Scrum Meetings – </a:t>
            </a:r>
            <a:br>
              <a:rPr lang="en-US" altLang="en-US" dirty="0"/>
            </a:br>
            <a:r>
              <a:rPr lang="en-US" altLang="en-US" sz="3200" dirty="0">
                <a:effectLst/>
              </a:rPr>
              <a:t>Sprint Review Meeting</a:t>
            </a:r>
          </a:p>
        </p:txBody>
      </p:sp>
      <p:sp>
        <p:nvSpPr>
          <p:cNvPr id="634883" name="Rectangle 3"/>
          <p:cNvSpPr>
            <a:spLocks noGrp="1" noChangeArrowheads="1"/>
          </p:cNvSpPr>
          <p:nvPr>
            <p:ph type="body" idx="1"/>
          </p:nvPr>
        </p:nvSpPr>
        <p:spPr>
          <a:xfrm>
            <a:off x="533400" y="1447800"/>
            <a:ext cx="8305800" cy="4114800"/>
          </a:xfrm>
        </p:spPr>
        <p:txBody>
          <a:bodyPr>
            <a:noAutofit/>
          </a:bodyPr>
          <a:lstStyle/>
          <a:p>
            <a:r>
              <a:rPr lang="en-US" sz="2200" dirty="0"/>
              <a:t>This meeting is open to all stakeholders. </a:t>
            </a:r>
          </a:p>
          <a:p>
            <a:endParaRPr lang="en-US" sz="2200" dirty="0"/>
          </a:p>
          <a:p>
            <a:r>
              <a:rPr lang="en-US" sz="2200" dirty="0"/>
              <a:t>The agenda for this meeting is:</a:t>
            </a:r>
          </a:p>
          <a:p>
            <a:pPr lvl="2" fontAlgn="ctr"/>
            <a:r>
              <a:rPr lang="en-US" sz="2000" dirty="0"/>
              <a:t>Product  Demonstration</a:t>
            </a:r>
          </a:p>
          <a:p>
            <a:pPr lvl="2" fontAlgn="ctr"/>
            <a:r>
              <a:rPr lang="en-US" sz="2000" dirty="0"/>
              <a:t>Status Assignment</a:t>
            </a:r>
          </a:p>
          <a:p>
            <a:pPr lvl="2" fontAlgn="ctr"/>
            <a:r>
              <a:rPr lang="en-US" sz="2000" dirty="0"/>
              <a:t>Velocity Measurement</a:t>
            </a:r>
          </a:p>
          <a:p>
            <a:pPr lvl="2" fontAlgn="ctr"/>
            <a:r>
              <a:rPr lang="en-US" sz="2000" dirty="0"/>
              <a:t>Stakeholder feedback</a:t>
            </a:r>
          </a:p>
          <a:p>
            <a:endParaRPr lang="en-US" sz="2200" dirty="0"/>
          </a:p>
          <a:p>
            <a:r>
              <a:rPr lang="en-US" sz="2200" dirty="0"/>
              <a:t>The product owner declares if a sprint backlog is completed or not. </a:t>
            </a:r>
            <a:endParaRPr lang="en-US" altLang="en-US" sz="2200" dirty="0"/>
          </a:p>
        </p:txBody>
      </p:sp>
    </p:spTree>
    <p:extLst>
      <p:ext uri="{BB962C8B-B14F-4D97-AF65-F5344CB8AC3E}">
        <p14:creationId xmlns:p14="http://schemas.microsoft.com/office/powerpoint/2010/main" val="4094399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fontScale="90000"/>
          </a:bodyPr>
          <a:lstStyle/>
          <a:p>
            <a:r>
              <a:rPr lang="en-US" altLang="en-US" dirty="0"/>
              <a:t>Scrum Meetings – </a:t>
            </a:r>
            <a:br>
              <a:rPr lang="en-US" altLang="en-US" dirty="0"/>
            </a:br>
            <a:r>
              <a:rPr lang="en-US" altLang="en-US" sz="3200" dirty="0">
                <a:effectLst/>
              </a:rPr>
              <a:t>Sprint Review Meeting</a:t>
            </a:r>
          </a:p>
        </p:txBody>
      </p:sp>
      <p:sp>
        <p:nvSpPr>
          <p:cNvPr id="634883" name="Rectangle 3"/>
          <p:cNvSpPr>
            <a:spLocks noGrp="1" noChangeArrowheads="1"/>
          </p:cNvSpPr>
          <p:nvPr>
            <p:ph type="body" idx="1"/>
          </p:nvPr>
        </p:nvSpPr>
        <p:spPr>
          <a:xfrm>
            <a:off x="862519" y="1295400"/>
            <a:ext cx="8052881" cy="4800600"/>
          </a:xfrm>
        </p:spPr>
        <p:txBody>
          <a:bodyPr>
            <a:noAutofit/>
          </a:bodyPr>
          <a:lstStyle/>
          <a:p>
            <a:r>
              <a:rPr lang="en-US" sz="2400" dirty="0"/>
              <a:t>Product velocity is measured if necessary</a:t>
            </a:r>
          </a:p>
          <a:p>
            <a:endParaRPr lang="en-US" sz="2400" dirty="0"/>
          </a:p>
          <a:p>
            <a:r>
              <a:rPr lang="en-US" sz="2400" dirty="0"/>
              <a:t>Stakeholder feedback is obtained. </a:t>
            </a:r>
          </a:p>
          <a:p>
            <a:endParaRPr lang="en-US" sz="2400" dirty="0"/>
          </a:p>
          <a:p>
            <a:r>
              <a:rPr lang="en-US" sz="2400" dirty="0"/>
              <a:t>For every week of Sprint, 1 hour is time boxed for this meeting. </a:t>
            </a:r>
          </a:p>
          <a:p>
            <a:endParaRPr lang="en-US" sz="2400" dirty="0"/>
          </a:p>
          <a:p>
            <a:r>
              <a:rPr lang="en-US" sz="2400" dirty="0"/>
              <a:t>It is expected that every team member be punctual in attending this meeting. </a:t>
            </a:r>
          </a:p>
          <a:p>
            <a:endParaRPr lang="en-US" sz="2400" dirty="0"/>
          </a:p>
          <a:p>
            <a:r>
              <a:rPr lang="en-US" sz="2400" dirty="0"/>
              <a:t>It is very important that the product owner be present</a:t>
            </a:r>
            <a:endParaRPr lang="en-US" altLang="en-US" sz="2200" dirty="0"/>
          </a:p>
        </p:txBody>
      </p:sp>
    </p:spTree>
    <p:extLst>
      <p:ext uri="{BB962C8B-B14F-4D97-AF65-F5344CB8AC3E}">
        <p14:creationId xmlns:p14="http://schemas.microsoft.com/office/powerpoint/2010/main" val="455354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Shows the velocity of the team’s progress by tracking the number of user stories in the sprint backlog each day</a:t>
            </a:r>
          </a:p>
          <a:p>
            <a:endParaRPr lang="en-US" sz="2800" dirty="0"/>
          </a:p>
          <a:p>
            <a:r>
              <a:rPr lang="en-US" sz="2800" dirty="0"/>
              <a:t>Most useful on 2 to 4 week sprints</a:t>
            </a:r>
          </a:p>
          <a:p>
            <a:endParaRPr lang="en-US" sz="2800" dirty="0"/>
          </a:p>
          <a:p>
            <a:r>
              <a:rPr lang="en-US" sz="2800" dirty="0"/>
              <a:t>Best for teams that do about the same amount of work each day otherwise progress displayed my be misleading</a:t>
            </a:r>
          </a:p>
          <a:p>
            <a:endParaRPr lang="en-US" dirty="0"/>
          </a:p>
          <a:p>
            <a:endParaRPr lang="en-US" dirty="0"/>
          </a:p>
          <a:p>
            <a:endParaRPr lang="en-US" dirty="0"/>
          </a:p>
          <a:p>
            <a:endParaRPr lang="en-US" dirty="0"/>
          </a:p>
          <a:p>
            <a:endParaRPr lang="en-US" dirty="0"/>
          </a:p>
        </p:txBody>
      </p:sp>
      <p:sp>
        <p:nvSpPr>
          <p:cNvPr id="3" name="Title 2"/>
          <p:cNvSpPr>
            <a:spLocks noGrp="1"/>
          </p:cNvSpPr>
          <p:nvPr>
            <p:ph type="title"/>
          </p:nvPr>
        </p:nvSpPr>
        <p:spPr/>
        <p:txBody>
          <a:bodyPr/>
          <a:lstStyle/>
          <a:p>
            <a:pPr algn="ctr"/>
            <a:r>
              <a:rPr lang="en-US" dirty="0"/>
              <a:t>Burndown Chart</a:t>
            </a:r>
          </a:p>
        </p:txBody>
      </p:sp>
    </p:spTree>
    <p:extLst>
      <p:ext uri="{BB962C8B-B14F-4D97-AF65-F5344CB8AC3E}">
        <p14:creationId xmlns:p14="http://schemas.microsoft.com/office/powerpoint/2010/main" val="1337628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3F5BA4C-1E74-4F2F-9C38-CC7AA3637303}" type="datetime1">
              <a:rPr lang="en-US" altLang="en-US"/>
              <a:pPr/>
              <a:t>5/9/2017</a:t>
            </a:fld>
            <a:endParaRPr lang="en-US" altLang="en-US"/>
          </a:p>
        </p:txBody>
      </p:sp>
      <p:sp>
        <p:nvSpPr>
          <p:cNvPr id="6" name="Slide Number Placeholder 5"/>
          <p:cNvSpPr>
            <a:spLocks noGrp="1"/>
          </p:cNvSpPr>
          <p:nvPr>
            <p:ph type="sldNum" sz="quarter" idx="12"/>
          </p:nvPr>
        </p:nvSpPr>
        <p:spPr/>
        <p:txBody>
          <a:bodyPr/>
          <a:lstStyle/>
          <a:p>
            <a:fld id="{53CC520E-971A-4B71-B84D-E7826343E9CA}" type="slidenum">
              <a:rPr lang="en-US" altLang="en-US"/>
              <a:pPr/>
              <a:t>2</a:t>
            </a:fld>
            <a:endParaRPr lang="en-US" altLang="en-US"/>
          </a:p>
        </p:txBody>
      </p:sp>
      <p:sp>
        <p:nvSpPr>
          <p:cNvPr id="5122" name="Rectangle 2"/>
          <p:cNvSpPr>
            <a:spLocks noGrp="1" noChangeArrowheads="1"/>
          </p:cNvSpPr>
          <p:nvPr>
            <p:ph type="title"/>
          </p:nvPr>
        </p:nvSpPr>
        <p:spPr/>
        <p:txBody>
          <a:bodyPr/>
          <a:lstStyle/>
          <a:p>
            <a:r>
              <a:rPr lang="en-US" altLang="en-US"/>
              <a:t>Agile Software Development</a:t>
            </a:r>
          </a:p>
        </p:txBody>
      </p:sp>
      <p:sp>
        <p:nvSpPr>
          <p:cNvPr id="5123" name="Rectangle 3"/>
          <p:cNvSpPr>
            <a:spLocks noGrp="1" noChangeArrowheads="1"/>
          </p:cNvSpPr>
          <p:nvPr>
            <p:ph type="body" idx="1"/>
          </p:nvPr>
        </p:nvSpPr>
        <p:spPr/>
        <p:txBody>
          <a:bodyPr/>
          <a:lstStyle/>
          <a:p>
            <a:r>
              <a:rPr lang="en-US" altLang="en-US" sz="2400">
                <a:cs typeface="Times New Roman" pitchFamily="18" charset="0"/>
              </a:rPr>
              <a:t>Agile software engineering represents a reasonable alternative to conventional software engineering for certain classes of software and certain types of software projects</a:t>
            </a:r>
          </a:p>
          <a:p>
            <a:r>
              <a:rPr lang="en-US" altLang="en-US" sz="2400">
                <a:cs typeface="Times New Roman" pitchFamily="18" charset="0"/>
              </a:rPr>
              <a:t>Agile development processes can deliver successful systems quickly</a:t>
            </a:r>
          </a:p>
          <a:p>
            <a:r>
              <a:rPr lang="en-US" altLang="en-US" sz="2400">
                <a:cs typeface="Times New Roman" pitchFamily="18" charset="0"/>
              </a:rPr>
              <a:t>Agile development stresses continuous communication and collaboration among developers and customers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 descr="shutterstock_75257899.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4578" name="Picture 2" descr="video_mentor_bar.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88100"/>
            <a:ext cx="8991600" cy="468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79" name="Rectangle 3"/>
          <p:cNvSpPr>
            <a:spLocks noGrp="1" noChangeArrowheads="1"/>
          </p:cNvSpPr>
          <p:nvPr>
            <p:ph type="title"/>
          </p:nvPr>
        </p:nvSpPr>
        <p:spPr/>
        <p:txBody>
          <a:bodyPr/>
          <a:lstStyle/>
          <a:p>
            <a:r>
              <a:rPr lang="en-US"/>
              <a:t>The Burndown Chart</a:t>
            </a:r>
            <a:endParaRPr lang="en-US" sz="1800" b="0"/>
          </a:p>
        </p:txBody>
      </p:sp>
      <p:sp>
        <p:nvSpPr>
          <p:cNvPr id="24580" name="Rectangle 4"/>
          <p:cNvSpPr>
            <a:spLocks/>
          </p:cNvSpPr>
          <p:nvPr/>
        </p:nvSpPr>
        <p:spPr bwMode="auto">
          <a:xfrm>
            <a:off x="8361363" y="6461125"/>
            <a:ext cx="319087"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p>
            <a:pPr marL="0" algn="r" defTabSz="584200"/>
            <a:fld id="{F3C39428-1051-4AFC-B0C5-A064C33A5C01}" type="slidenum">
              <a:rPr lang="en-US" sz="1200" b="1">
                <a:solidFill>
                  <a:srgbClr val="FFFFFF"/>
                </a:solidFill>
                <a:latin typeface="Arial Black" pitchFamily="34" charset="0"/>
                <a:sym typeface="Arial Black" pitchFamily="34" charset="0"/>
              </a:rPr>
              <a:pPr marL="0" algn="r" defTabSz="584200"/>
              <a:t>20</a:t>
            </a:fld>
            <a:endParaRPr lang="en-US">
              <a:latin typeface="Arial Black" pitchFamily="34" charset="0"/>
              <a:sym typeface="Arial Black" pitchFamily="34" charset="0"/>
            </a:endParaRPr>
          </a:p>
        </p:txBody>
      </p:sp>
      <p:pic>
        <p:nvPicPr>
          <p:cNvPr id="24581" name="Picture 5" descr="f27.05_Burndown Pitfall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6250" y="1142999"/>
            <a:ext cx="8178800" cy="5192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fontScale="90000"/>
          </a:bodyPr>
          <a:lstStyle/>
          <a:p>
            <a:r>
              <a:rPr lang="en-US" altLang="en-US" dirty="0"/>
              <a:t>Scrum Meetings – </a:t>
            </a:r>
            <a:br>
              <a:rPr lang="en-US" altLang="en-US" dirty="0"/>
            </a:br>
            <a:r>
              <a:rPr lang="en-US" altLang="en-US" sz="3200" dirty="0">
                <a:effectLst/>
              </a:rPr>
              <a:t>Sprint Retrospective</a:t>
            </a:r>
          </a:p>
        </p:txBody>
      </p:sp>
      <p:sp>
        <p:nvSpPr>
          <p:cNvPr id="634883" name="Rectangle 3"/>
          <p:cNvSpPr>
            <a:spLocks noGrp="1" noChangeArrowheads="1"/>
          </p:cNvSpPr>
          <p:nvPr>
            <p:ph type="body" idx="1"/>
          </p:nvPr>
        </p:nvSpPr>
        <p:spPr>
          <a:xfrm>
            <a:off x="533400" y="1447800"/>
            <a:ext cx="8305800" cy="4572000"/>
          </a:xfrm>
        </p:spPr>
        <p:txBody>
          <a:bodyPr>
            <a:noAutofit/>
          </a:bodyPr>
          <a:lstStyle/>
          <a:p>
            <a:r>
              <a:rPr lang="en-US" sz="2400" dirty="0"/>
              <a:t>This meeting is open to all stakeholders. </a:t>
            </a:r>
          </a:p>
          <a:p>
            <a:endParaRPr lang="en-US" sz="2400" dirty="0"/>
          </a:p>
          <a:p>
            <a:r>
              <a:rPr lang="en-US" sz="2400" dirty="0"/>
              <a:t>The purpose of this meeting is to assess the quality of the most recently completed Sprint by ensuring that the SCRUM meetings are being productive. </a:t>
            </a:r>
          </a:p>
          <a:p>
            <a:pPr marL="109728" indent="0">
              <a:buNone/>
            </a:pPr>
            <a:endParaRPr lang="en-US" sz="2400" dirty="0"/>
          </a:p>
          <a:p>
            <a:r>
              <a:rPr lang="en-US" sz="2400" dirty="0"/>
              <a:t>It is expected that every team member be punctual in attending this meeting. </a:t>
            </a:r>
          </a:p>
          <a:p>
            <a:endParaRPr lang="en-US" sz="2400" dirty="0"/>
          </a:p>
          <a:p>
            <a:r>
              <a:rPr lang="en-US" sz="2400" dirty="0"/>
              <a:t>It is very important that the product owner be present.</a:t>
            </a:r>
            <a:endParaRPr lang="en-US" altLang="en-US" sz="2400" dirty="0"/>
          </a:p>
        </p:txBody>
      </p:sp>
    </p:spTree>
    <p:extLst>
      <p:ext uri="{BB962C8B-B14F-4D97-AF65-F5344CB8AC3E}">
        <p14:creationId xmlns:p14="http://schemas.microsoft.com/office/powerpoint/2010/main" val="134276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a:t>Each team should have 4 members</a:t>
            </a:r>
          </a:p>
          <a:p>
            <a:r>
              <a:rPr lang="en-US" sz="2800" dirty="0"/>
              <a:t>Create a task board with 3 labels: </a:t>
            </a:r>
          </a:p>
          <a:p>
            <a:pPr lvl="1"/>
            <a:r>
              <a:rPr lang="en-US" sz="2400" dirty="0"/>
              <a:t>TODO, IN PROGRESS, DONE</a:t>
            </a:r>
          </a:p>
          <a:p>
            <a:r>
              <a:rPr lang="en-US" sz="2800" dirty="0"/>
              <a:t>Sprints are 3 days long (15 minutes real time)</a:t>
            </a:r>
          </a:p>
          <a:p>
            <a:r>
              <a:rPr lang="en-US" sz="2800" dirty="0"/>
              <a:t>Team selects the story points it wants to complete during the current sprint and moves the story cards to IN PROGRESS</a:t>
            </a:r>
          </a:p>
          <a:p>
            <a:r>
              <a:rPr lang="en-US" sz="2800" dirty="0"/>
              <a:t>Teams draw their ideal line on the sprint burn down chart and begin the sprint</a:t>
            </a:r>
          </a:p>
        </p:txBody>
      </p:sp>
      <p:sp>
        <p:nvSpPr>
          <p:cNvPr id="3" name="Title 2"/>
          <p:cNvSpPr>
            <a:spLocks noGrp="1"/>
          </p:cNvSpPr>
          <p:nvPr>
            <p:ph type="title"/>
          </p:nvPr>
        </p:nvSpPr>
        <p:spPr/>
        <p:txBody>
          <a:bodyPr/>
          <a:lstStyle/>
          <a:p>
            <a:pPr algn="ctr"/>
            <a:r>
              <a:rPr lang="en-US" dirty="0"/>
              <a:t>SCRUM Card Game</a:t>
            </a:r>
          </a:p>
        </p:txBody>
      </p:sp>
    </p:spTree>
    <p:extLst>
      <p:ext uri="{BB962C8B-B14F-4D97-AF65-F5344CB8AC3E}">
        <p14:creationId xmlns:p14="http://schemas.microsoft.com/office/powerpoint/2010/main" val="3342024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Sample</a:t>
            </a:r>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431847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Each team member:</a:t>
            </a:r>
          </a:p>
          <a:p>
            <a:pPr lvl="1"/>
            <a:r>
              <a:rPr lang="en-US" dirty="0"/>
              <a:t>Selects a story card from the IN PROGRESS column</a:t>
            </a:r>
          </a:p>
          <a:p>
            <a:pPr lvl="1"/>
            <a:r>
              <a:rPr lang="en-US" dirty="0"/>
              <a:t>Tosses the dice to determine work down</a:t>
            </a:r>
          </a:p>
          <a:p>
            <a:pPr lvl="1"/>
            <a:r>
              <a:rPr lang="en-US" dirty="0"/>
              <a:t>Updates the story points on a story card post it</a:t>
            </a:r>
          </a:p>
          <a:p>
            <a:pPr lvl="1"/>
            <a:r>
              <a:rPr lang="en-US" dirty="0"/>
              <a:t>Pulls a chance card from the envelop (deck) and follows the directions written on it</a:t>
            </a:r>
          </a:p>
          <a:p>
            <a:pPr lvl="1"/>
            <a:r>
              <a:rPr lang="en-US" dirty="0"/>
              <a:t>Unblocked cards with zero points can be moved to the DONE column</a:t>
            </a:r>
          </a:p>
          <a:p>
            <a:endParaRPr lang="en-US" dirty="0"/>
          </a:p>
          <a:p>
            <a:r>
              <a:rPr lang="en-US" dirty="0"/>
              <a:t>After all team members finish their turns the burn down chart is updated for the </a:t>
            </a:r>
          </a:p>
        </p:txBody>
      </p:sp>
      <p:sp>
        <p:nvSpPr>
          <p:cNvPr id="3" name="Title 2"/>
          <p:cNvSpPr>
            <a:spLocks noGrp="1"/>
          </p:cNvSpPr>
          <p:nvPr>
            <p:ph type="title"/>
          </p:nvPr>
        </p:nvSpPr>
        <p:spPr/>
        <p:txBody>
          <a:bodyPr/>
          <a:lstStyle/>
          <a:p>
            <a:pPr algn="ctr"/>
            <a:r>
              <a:rPr lang="en-US" dirty="0"/>
              <a:t>Daily Standup Activities</a:t>
            </a:r>
          </a:p>
        </p:txBody>
      </p:sp>
    </p:spTree>
    <p:extLst>
      <p:ext uri="{BB962C8B-B14F-4D97-AF65-F5344CB8AC3E}">
        <p14:creationId xmlns:p14="http://schemas.microsoft.com/office/powerpoint/2010/main" val="19584609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Events take immediate effect</a:t>
            </a:r>
          </a:p>
          <a:p>
            <a:r>
              <a:rPr lang="en-US" dirty="0"/>
              <a:t>Problem cards block DONE status of story card selected but does not prevent team from reducing points remaining</a:t>
            </a:r>
          </a:p>
          <a:p>
            <a:r>
              <a:rPr lang="en-US" dirty="0"/>
              <a:t>Solution cards correct specific problems and can be saved up to prepare for future problems</a:t>
            </a:r>
          </a:p>
          <a:p>
            <a:r>
              <a:rPr lang="en-US" dirty="0"/>
              <a:t>A story is moved to DONE only when the remaining points are zero and any blocking problem cards have been cleared</a:t>
            </a:r>
          </a:p>
        </p:txBody>
      </p:sp>
      <p:sp>
        <p:nvSpPr>
          <p:cNvPr id="3" name="Title 2"/>
          <p:cNvSpPr>
            <a:spLocks noGrp="1"/>
          </p:cNvSpPr>
          <p:nvPr>
            <p:ph type="title"/>
          </p:nvPr>
        </p:nvSpPr>
        <p:spPr/>
        <p:txBody>
          <a:bodyPr/>
          <a:lstStyle/>
          <a:p>
            <a:pPr algn="ctr"/>
            <a:r>
              <a:rPr lang="en-US" dirty="0"/>
              <a:t>Chance Cards</a:t>
            </a:r>
          </a:p>
        </p:txBody>
      </p:sp>
    </p:spTree>
    <p:extLst>
      <p:ext uri="{BB962C8B-B14F-4D97-AF65-F5344CB8AC3E}">
        <p14:creationId xmlns:p14="http://schemas.microsoft.com/office/powerpoint/2010/main" val="22377398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After completing the 3 daily stand ups put all:</a:t>
            </a:r>
          </a:p>
          <a:p>
            <a:pPr lvl="1"/>
            <a:r>
              <a:rPr lang="en-US" sz="2400" dirty="0"/>
              <a:t> the EVENT cards</a:t>
            </a:r>
          </a:p>
          <a:p>
            <a:pPr lvl="1"/>
            <a:r>
              <a:rPr lang="en-US" sz="2400" dirty="0"/>
              <a:t>solved PROBLEM cards</a:t>
            </a:r>
          </a:p>
          <a:p>
            <a:pPr lvl="1"/>
            <a:r>
              <a:rPr lang="en-US" sz="2400" dirty="0"/>
              <a:t>used SOLUTION cards </a:t>
            </a:r>
          </a:p>
          <a:p>
            <a:r>
              <a:rPr lang="en-US" sz="2800" dirty="0"/>
              <a:t>back in the chance deck (envelop)</a:t>
            </a:r>
          </a:p>
          <a:p>
            <a:pPr lvl="1"/>
            <a:endParaRPr lang="en-US" sz="2400" dirty="0"/>
          </a:p>
          <a:p>
            <a:r>
              <a:rPr lang="en-US" sz="2800" dirty="0"/>
              <a:t>DONE stories remain where the are</a:t>
            </a:r>
          </a:p>
        </p:txBody>
      </p:sp>
      <p:sp>
        <p:nvSpPr>
          <p:cNvPr id="3" name="Title 2"/>
          <p:cNvSpPr>
            <a:spLocks noGrp="1"/>
          </p:cNvSpPr>
          <p:nvPr>
            <p:ph type="title"/>
          </p:nvPr>
        </p:nvSpPr>
        <p:spPr/>
        <p:txBody>
          <a:bodyPr/>
          <a:lstStyle/>
          <a:p>
            <a:pPr algn="ctr"/>
            <a:r>
              <a:rPr lang="en-US" dirty="0"/>
              <a:t>Ending the Sprint</a:t>
            </a:r>
          </a:p>
        </p:txBody>
      </p:sp>
    </p:spTree>
    <p:extLst>
      <p:ext uri="{BB962C8B-B14F-4D97-AF65-F5344CB8AC3E}">
        <p14:creationId xmlns:p14="http://schemas.microsoft.com/office/powerpoint/2010/main" val="3298330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team selects the STORY cards to work on in the next sprint using their past efforts to help determine how many story points they will try to complete</a:t>
            </a:r>
          </a:p>
          <a:p>
            <a:endParaRPr lang="en-US" dirty="0"/>
          </a:p>
          <a:p>
            <a:r>
              <a:rPr lang="en-US" dirty="0"/>
              <a:t>Draw the ideal line on a new burn down chart and start the next 3 day sprint</a:t>
            </a:r>
          </a:p>
          <a:p>
            <a:endParaRPr lang="en-US" dirty="0"/>
          </a:p>
          <a:p>
            <a:r>
              <a:rPr lang="en-US" dirty="0"/>
              <a:t>You repeat this one more time to complete 3 sprints in all</a:t>
            </a:r>
          </a:p>
        </p:txBody>
      </p:sp>
      <p:sp>
        <p:nvSpPr>
          <p:cNvPr id="3" name="Title 2"/>
          <p:cNvSpPr>
            <a:spLocks noGrp="1"/>
          </p:cNvSpPr>
          <p:nvPr>
            <p:ph type="title"/>
          </p:nvPr>
        </p:nvSpPr>
        <p:spPr/>
        <p:txBody>
          <a:bodyPr/>
          <a:lstStyle/>
          <a:p>
            <a:pPr algn="ctr"/>
            <a:r>
              <a:rPr lang="en-US" dirty="0"/>
              <a:t>Setting Up a New Sprint</a:t>
            </a:r>
          </a:p>
        </p:txBody>
      </p:sp>
    </p:spTree>
    <p:extLst>
      <p:ext uri="{BB962C8B-B14F-4D97-AF65-F5344CB8AC3E}">
        <p14:creationId xmlns:p14="http://schemas.microsoft.com/office/powerpoint/2010/main" val="3449329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How many stories and story points did your team complete?</a:t>
            </a:r>
          </a:p>
          <a:p>
            <a:endParaRPr lang="en-US" dirty="0"/>
          </a:p>
          <a:p>
            <a:r>
              <a:rPr lang="en-US" dirty="0"/>
              <a:t>What prevented you from completing all of the user stories?</a:t>
            </a:r>
          </a:p>
          <a:p>
            <a:endParaRPr lang="en-US" dirty="0"/>
          </a:p>
          <a:p>
            <a:r>
              <a:rPr lang="en-US" dirty="0"/>
              <a:t>What would you do differently if you played this game again?</a:t>
            </a:r>
          </a:p>
          <a:p>
            <a:endParaRPr lang="en-US" dirty="0"/>
          </a:p>
          <a:p>
            <a:r>
              <a:rPr lang="en-US" dirty="0"/>
              <a:t>Would bigger teams help or hinder play?</a:t>
            </a:r>
          </a:p>
        </p:txBody>
      </p:sp>
      <p:sp>
        <p:nvSpPr>
          <p:cNvPr id="3" name="Title 2"/>
          <p:cNvSpPr>
            <a:spLocks noGrp="1"/>
          </p:cNvSpPr>
          <p:nvPr>
            <p:ph type="title"/>
          </p:nvPr>
        </p:nvSpPr>
        <p:spPr/>
        <p:txBody>
          <a:bodyPr/>
          <a:lstStyle/>
          <a:p>
            <a:pPr algn="ctr"/>
            <a:r>
              <a:rPr lang="en-US" dirty="0"/>
              <a:t>Discussion</a:t>
            </a:r>
          </a:p>
        </p:txBody>
      </p:sp>
    </p:spTree>
    <p:extLst>
      <p:ext uri="{BB962C8B-B14F-4D97-AF65-F5344CB8AC3E}">
        <p14:creationId xmlns:p14="http://schemas.microsoft.com/office/powerpoint/2010/main" val="3654502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a:bodyPr>
          <a:lstStyle/>
          <a:p>
            <a:r>
              <a:rPr lang="en-US" altLang="en-US" dirty="0"/>
              <a:t>Scrum Scenes</a:t>
            </a:r>
            <a:endParaRPr lang="en-US" altLang="en-US" sz="2000" dirty="0"/>
          </a:p>
        </p:txBody>
      </p:sp>
      <p:sp>
        <p:nvSpPr>
          <p:cNvPr id="634883" name="Rectangle 3"/>
          <p:cNvSpPr>
            <a:spLocks noGrp="1" noChangeArrowheads="1"/>
          </p:cNvSpPr>
          <p:nvPr>
            <p:ph type="body" idx="1"/>
          </p:nvPr>
        </p:nvSpPr>
        <p:spPr>
          <a:xfrm>
            <a:off x="1066800" y="1905000"/>
            <a:ext cx="7543800" cy="4114800"/>
          </a:xfrm>
        </p:spPr>
        <p:txBody>
          <a:bodyPr/>
          <a:lstStyle/>
          <a:p>
            <a:pPr>
              <a:buFont typeface="Wingdings" pitchFamily="2" charset="2"/>
              <a:buNone/>
            </a:pPr>
            <a:r>
              <a:rPr lang="en-US" altLang="en-US" sz="2400" b="1" dirty="0">
                <a:solidFill>
                  <a:srgbClr val="000099"/>
                </a:solidFill>
              </a:rPr>
              <a:t>Case Study Video: </a:t>
            </a:r>
            <a:r>
              <a:rPr lang="en-US" altLang="en-US" sz="2400" dirty="0"/>
              <a:t>Scrum Scenes</a:t>
            </a:r>
          </a:p>
          <a:p>
            <a:pPr>
              <a:buFont typeface="Wingdings" pitchFamily="2" charset="2"/>
              <a:buNone/>
            </a:pPr>
            <a:r>
              <a:rPr lang="en-US" altLang="en-US" sz="2400" b="1" dirty="0">
                <a:solidFill>
                  <a:srgbClr val="000099"/>
                </a:solidFill>
              </a:rPr>
              <a:t>Developed by: </a:t>
            </a:r>
            <a:r>
              <a:rPr lang="en-US" altLang="en-US" sz="2400" dirty="0"/>
              <a:t>Robert Morris University</a:t>
            </a:r>
          </a:p>
          <a:p>
            <a:pPr>
              <a:buFont typeface="Wingdings" pitchFamily="2" charset="2"/>
              <a:buNone/>
            </a:pPr>
            <a:endParaRPr lang="en-US" altLang="en-US" sz="2400" dirty="0"/>
          </a:p>
          <a:p>
            <a:pPr>
              <a:buFont typeface="Wingdings" pitchFamily="2" charset="2"/>
              <a:buNone/>
            </a:pPr>
            <a:r>
              <a:rPr lang="en-US" altLang="en-US" sz="2400" dirty="0"/>
              <a:t>What is this ?</a:t>
            </a:r>
          </a:p>
          <a:p>
            <a:pPr lvl="1"/>
            <a:r>
              <a:rPr lang="en-US" altLang="en-US" dirty="0"/>
              <a:t>brief dramatizations </a:t>
            </a:r>
          </a:p>
          <a:p>
            <a:pPr lvl="1"/>
            <a:r>
              <a:rPr lang="en-US" altLang="en-US" dirty="0"/>
              <a:t>demonstrates steps taken in software development using Scrum (Agile Methodology).</a:t>
            </a:r>
          </a:p>
        </p:txBody>
      </p:sp>
    </p:spTree>
    <p:extLst>
      <p:ext uri="{BB962C8B-B14F-4D97-AF65-F5344CB8AC3E}">
        <p14:creationId xmlns:p14="http://schemas.microsoft.com/office/powerpoint/2010/main" val="2729618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8F1C98B-801F-4DC2-9726-9C564230F338}" type="datetime1">
              <a:rPr lang="en-US" altLang="en-US"/>
              <a:pPr/>
              <a:t>5/9/2017</a:t>
            </a:fld>
            <a:endParaRPr lang="en-US" altLang="en-US"/>
          </a:p>
        </p:txBody>
      </p:sp>
      <p:sp>
        <p:nvSpPr>
          <p:cNvPr id="6" name="Slide Number Placeholder 5"/>
          <p:cNvSpPr>
            <a:spLocks noGrp="1"/>
          </p:cNvSpPr>
          <p:nvPr>
            <p:ph type="sldNum" sz="quarter" idx="12"/>
          </p:nvPr>
        </p:nvSpPr>
        <p:spPr/>
        <p:txBody>
          <a:bodyPr/>
          <a:lstStyle/>
          <a:p>
            <a:fld id="{89FF09A8-3990-4CC3-8B0C-257C43715E3E}" type="slidenum">
              <a:rPr lang="en-US" altLang="en-US"/>
              <a:pPr/>
              <a:t>3</a:t>
            </a:fld>
            <a:endParaRPr lang="en-US" altLang="en-US"/>
          </a:p>
        </p:txBody>
      </p:sp>
      <p:sp>
        <p:nvSpPr>
          <p:cNvPr id="6146" name="Rectangle 2"/>
          <p:cNvSpPr>
            <a:spLocks noGrp="1" noChangeArrowheads="1"/>
          </p:cNvSpPr>
          <p:nvPr>
            <p:ph type="title"/>
          </p:nvPr>
        </p:nvSpPr>
        <p:spPr/>
        <p:txBody>
          <a:bodyPr/>
          <a:lstStyle/>
          <a:p>
            <a:r>
              <a:rPr lang="en-US" altLang="en-US"/>
              <a:t>Agile Software Development</a:t>
            </a:r>
          </a:p>
        </p:txBody>
      </p:sp>
      <p:sp>
        <p:nvSpPr>
          <p:cNvPr id="6147" name="Rectangle 3"/>
          <p:cNvSpPr>
            <a:spLocks noGrp="1" noChangeArrowheads="1"/>
          </p:cNvSpPr>
          <p:nvPr>
            <p:ph type="body" idx="1"/>
          </p:nvPr>
        </p:nvSpPr>
        <p:spPr/>
        <p:txBody>
          <a:bodyPr/>
          <a:lstStyle/>
          <a:p>
            <a:r>
              <a:rPr lang="en-US" altLang="en-US" sz="2400">
                <a:cs typeface="Times New Roman" pitchFamily="18" charset="0"/>
              </a:rPr>
              <a:t>Agile software engineering embraces a philosophy that encourages customer satisfaction, incremental software delivery, small project teams (composed of software engineers and stakeholders), informal methods, and minimal software engineering work products </a:t>
            </a:r>
          </a:p>
          <a:p>
            <a:r>
              <a:rPr lang="en-US" altLang="en-US" sz="2400">
                <a:cs typeface="Times New Roman" pitchFamily="18" charset="0"/>
              </a:rPr>
              <a:t>Agile software engineering development guidelines stress on-time delivery of an operational software increment over analysis and design</a:t>
            </a:r>
            <a:endParaRPr lang="en-US" altLang="en-US" sz="2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1" name="Rectangle 3"/>
          <p:cNvSpPr>
            <a:spLocks noGrp="1" noChangeArrowheads="1"/>
          </p:cNvSpPr>
          <p:nvPr>
            <p:ph type="body" idx="1"/>
          </p:nvPr>
        </p:nvSpPr>
        <p:spPr>
          <a:xfrm>
            <a:off x="914400" y="3276600"/>
            <a:ext cx="7696200" cy="685800"/>
          </a:xfrm>
          <a:solidFill>
            <a:schemeClr val="accent1"/>
          </a:solidFill>
        </p:spPr>
        <p:txBody>
          <a:bodyPr/>
          <a:lstStyle/>
          <a:p>
            <a:pPr marL="533400" indent="-533400" algn="ctr">
              <a:buFont typeface="Wingdings" pitchFamily="2" charset="2"/>
              <a:buNone/>
            </a:pPr>
            <a:r>
              <a:rPr lang="en-US" altLang="en-US" sz="3600" b="1">
                <a:solidFill>
                  <a:schemeClr val="bg2"/>
                </a:solidFill>
              </a:rPr>
              <a:t>SCENE - 1</a:t>
            </a:r>
          </a:p>
        </p:txBody>
      </p:sp>
      <p:sp>
        <p:nvSpPr>
          <p:cNvPr id="2" name="TextBox 1"/>
          <p:cNvSpPr txBox="1"/>
          <p:nvPr/>
        </p:nvSpPr>
        <p:spPr>
          <a:xfrm>
            <a:off x="1828800" y="4343400"/>
            <a:ext cx="5867400" cy="954107"/>
          </a:xfrm>
          <a:prstGeom prst="rect">
            <a:avLst/>
          </a:prstGeom>
          <a:noFill/>
        </p:spPr>
        <p:txBody>
          <a:bodyPr wrap="square" rtlCol="0">
            <a:spAutoFit/>
          </a:bodyPr>
          <a:lstStyle/>
          <a:p>
            <a:pPr algn="ctr"/>
            <a:r>
              <a:rPr lang="en-US" sz="2800" b="1" dirty="0"/>
              <a:t>Product Backlog Refinement Meeting</a:t>
            </a:r>
          </a:p>
        </p:txBody>
      </p:sp>
    </p:spTree>
    <p:extLst>
      <p:ext uri="{BB962C8B-B14F-4D97-AF65-F5344CB8AC3E}">
        <p14:creationId xmlns:p14="http://schemas.microsoft.com/office/powerpoint/2010/main" val="39948367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2" name="Rectangle 2"/>
          <p:cNvSpPr>
            <a:spLocks noGrp="1" noChangeArrowheads="1"/>
          </p:cNvSpPr>
          <p:nvPr>
            <p:ph type="title"/>
          </p:nvPr>
        </p:nvSpPr>
        <p:spPr/>
        <p:txBody>
          <a:bodyPr>
            <a:normAutofit/>
          </a:bodyPr>
          <a:lstStyle/>
          <a:p>
            <a:r>
              <a:rPr lang="en-US" altLang="en-US" dirty="0"/>
              <a:t>Video Case Study – </a:t>
            </a:r>
            <a:r>
              <a:rPr lang="en-US" altLang="en-US" u="sng" dirty="0">
                <a:solidFill>
                  <a:srgbClr val="000099"/>
                </a:solidFill>
              </a:rPr>
              <a:t>SCENE 1</a:t>
            </a:r>
            <a:endParaRPr lang="en-US" altLang="en-US" sz="2000" u="sng" dirty="0">
              <a:solidFill>
                <a:srgbClr val="000099"/>
              </a:solidFill>
            </a:endParaRPr>
          </a:p>
        </p:txBody>
      </p:sp>
      <p:sp>
        <p:nvSpPr>
          <p:cNvPr id="655363" name="Rectangle 3"/>
          <p:cNvSpPr>
            <a:spLocks noGrp="1" noChangeArrowheads="1"/>
          </p:cNvSpPr>
          <p:nvPr>
            <p:ph type="body" idx="1"/>
          </p:nvPr>
        </p:nvSpPr>
        <p:spPr>
          <a:xfrm>
            <a:off x="533400" y="1447800"/>
            <a:ext cx="8305800" cy="4495800"/>
          </a:xfrm>
        </p:spPr>
        <p:txBody>
          <a:bodyPr>
            <a:normAutofit/>
          </a:bodyPr>
          <a:lstStyle/>
          <a:p>
            <a:pPr lvl="0"/>
            <a:r>
              <a:rPr lang="en-US" dirty="0"/>
              <a:t>Anil asked Sam the Scrum Master to go over the ranking of the User Stories. Is this necessary?</a:t>
            </a:r>
          </a:p>
          <a:p>
            <a:pPr lvl="0"/>
            <a:endParaRPr lang="en-US" dirty="0"/>
          </a:p>
          <a:p>
            <a:pPr lvl="0"/>
            <a:r>
              <a:rPr lang="en-US" dirty="0"/>
              <a:t>Was it okay for Sam to respond to Anil’s request the way he did?</a:t>
            </a:r>
          </a:p>
          <a:p>
            <a:pPr lvl="0"/>
            <a:endParaRPr lang="en-US" dirty="0"/>
          </a:p>
          <a:p>
            <a:pPr lvl="0"/>
            <a:r>
              <a:rPr lang="en-US" dirty="0"/>
              <a:t>Why does Anil insist that the database needs to be understood more?</a:t>
            </a:r>
          </a:p>
          <a:p>
            <a:pPr marL="109728" lvl="0" indent="0">
              <a:buNone/>
            </a:pPr>
            <a:endParaRPr lang="en-US" dirty="0"/>
          </a:p>
          <a:p>
            <a:pPr marL="0" indent="0">
              <a:buNone/>
            </a:pPr>
            <a:endParaRPr lang="en-US" altLang="en-US" dirty="0"/>
          </a:p>
        </p:txBody>
      </p:sp>
    </p:spTree>
    <p:extLst>
      <p:ext uri="{BB962C8B-B14F-4D97-AF65-F5344CB8AC3E}">
        <p14:creationId xmlns:p14="http://schemas.microsoft.com/office/powerpoint/2010/main" val="5725057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Rectangle 2"/>
          <p:cNvSpPr>
            <a:spLocks noGrp="1" noChangeArrowheads="1"/>
          </p:cNvSpPr>
          <p:nvPr>
            <p:ph type="body" idx="1"/>
          </p:nvPr>
        </p:nvSpPr>
        <p:spPr>
          <a:xfrm>
            <a:off x="914400" y="3276600"/>
            <a:ext cx="7696200" cy="685800"/>
          </a:xfrm>
          <a:solidFill>
            <a:schemeClr val="accent1"/>
          </a:solidFill>
        </p:spPr>
        <p:txBody>
          <a:bodyPr/>
          <a:lstStyle/>
          <a:p>
            <a:pPr marL="533400" indent="-533400" algn="ctr">
              <a:buFont typeface="Wingdings" pitchFamily="2" charset="2"/>
              <a:buNone/>
            </a:pPr>
            <a:r>
              <a:rPr lang="en-US" altLang="en-US" sz="3600" b="1">
                <a:solidFill>
                  <a:schemeClr val="bg2"/>
                </a:solidFill>
              </a:rPr>
              <a:t>SCENE - 2</a:t>
            </a:r>
          </a:p>
        </p:txBody>
      </p:sp>
      <p:sp>
        <p:nvSpPr>
          <p:cNvPr id="3" name="TextBox 2"/>
          <p:cNvSpPr txBox="1"/>
          <p:nvPr/>
        </p:nvSpPr>
        <p:spPr>
          <a:xfrm>
            <a:off x="1828800" y="4343400"/>
            <a:ext cx="5867400" cy="954107"/>
          </a:xfrm>
          <a:prstGeom prst="rect">
            <a:avLst/>
          </a:prstGeom>
          <a:noFill/>
        </p:spPr>
        <p:txBody>
          <a:bodyPr wrap="square" rtlCol="0">
            <a:spAutoFit/>
          </a:bodyPr>
          <a:lstStyle/>
          <a:p>
            <a:pPr algn="ctr"/>
            <a:r>
              <a:rPr lang="en-US" sz="2800" b="1" dirty="0"/>
              <a:t>Sprint Planning</a:t>
            </a:r>
          </a:p>
          <a:p>
            <a:pPr algn="ctr"/>
            <a:r>
              <a:rPr lang="en-US" sz="2800" b="1" dirty="0"/>
              <a:t>Meeting</a:t>
            </a:r>
          </a:p>
        </p:txBody>
      </p:sp>
    </p:spTree>
    <p:extLst>
      <p:ext uri="{BB962C8B-B14F-4D97-AF65-F5344CB8AC3E}">
        <p14:creationId xmlns:p14="http://schemas.microsoft.com/office/powerpoint/2010/main" val="22841970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7" name="Rectangle 3"/>
          <p:cNvSpPr>
            <a:spLocks noGrp="1" noChangeArrowheads="1"/>
          </p:cNvSpPr>
          <p:nvPr>
            <p:ph type="body" idx="1"/>
          </p:nvPr>
        </p:nvSpPr>
        <p:spPr>
          <a:xfrm>
            <a:off x="381000" y="1219200"/>
            <a:ext cx="8229600" cy="4800600"/>
          </a:xfrm>
        </p:spPr>
        <p:txBody>
          <a:bodyPr>
            <a:normAutofit fontScale="92500"/>
          </a:bodyPr>
          <a:lstStyle/>
          <a:p>
            <a:pPr lvl="0"/>
            <a:endParaRPr lang="en-US" sz="2000" dirty="0"/>
          </a:p>
          <a:p>
            <a:pPr lvl="0"/>
            <a:r>
              <a:rPr lang="en-US" sz="2400" dirty="0"/>
              <a:t>Is Yang being unreasonable when he says “that’s asking for a lot of testing in such a short period”?</a:t>
            </a:r>
          </a:p>
          <a:p>
            <a:pPr lvl="0"/>
            <a:endParaRPr lang="en-US" sz="2400" dirty="0"/>
          </a:p>
          <a:p>
            <a:pPr lvl="0"/>
            <a:r>
              <a:rPr lang="en-US" sz="2400" dirty="0"/>
              <a:t>Marlon says “if anyone comes to you and wants to add tasks to our Sprint goals that person needs to come to me first”. Is this a reasonable request? Why?</a:t>
            </a:r>
          </a:p>
          <a:p>
            <a:pPr lvl="0"/>
            <a:endParaRPr lang="en-US" sz="2400" dirty="0"/>
          </a:p>
          <a:p>
            <a:pPr lvl="0"/>
            <a:r>
              <a:rPr lang="en-US" sz="2400" dirty="0"/>
              <a:t>What is the relationship between User Stories and Sprint times?</a:t>
            </a:r>
          </a:p>
          <a:p>
            <a:pPr lvl="0"/>
            <a:endParaRPr lang="en-US" sz="2400" dirty="0"/>
          </a:p>
          <a:p>
            <a:pPr lvl="0"/>
            <a:r>
              <a:rPr lang="en-US" sz="2400" dirty="0"/>
              <a:t>How does the sprint team know when it completes a sprint.</a:t>
            </a:r>
          </a:p>
        </p:txBody>
      </p:sp>
      <p:sp>
        <p:nvSpPr>
          <p:cNvPr id="7" name="Rectangle 2"/>
          <p:cNvSpPr>
            <a:spLocks noGrp="1" noChangeArrowheads="1"/>
          </p:cNvSpPr>
          <p:nvPr>
            <p:ph type="title"/>
          </p:nvPr>
        </p:nvSpPr>
        <p:spPr>
          <a:xfrm>
            <a:off x="457200" y="274638"/>
            <a:ext cx="8229600" cy="1143000"/>
          </a:xfrm>
        </p:spPr>
        <p:txBody>
          <a:bodyPr>
            <a:normAutofit/>
          </a:bodyPr>
          <a:lstStyle/>
          <a:p>
            <a:r>
              <a:rPr lang="en-US" altLang="en-US" dirty="0"/>
              <a:t>Video Case Study – </a:t>
            </a:r>
            <a:r>
              <a:rPr lang="en-US" altLang="en-US" u="sng" dirty="0">
                <a:solidFill>
                  <a:srgbClr val="000099"/>
                </a:solidFill>
              </a:rPr>
              <a:t>SCENE 2</a:t>
            </a:r>
            <a:endParaRPr lang="en-US" altLang="en-US" sz="2000" u="sng" dirty="0">
              <a:solidFill>
                <a:srgbClr val="000099"/>
              </a:solidFill>
            </a:endParaRPr>
          </a:p>
        </p:txBody>
      </p:sp>
    </p:spTree>
    <p:extLst>
      <p:ext uri="{BB962C8B-B14F-4D97-AF65-F5344CB8AC3E}">
        <p14:creationId xmlns:p14="http://schemas.microsoft.com/office/powerpoint/2010/main" val="19862004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4" name="Rectangle 2"/>
          <p:cNvSpPr>
            <a:spLocks noGrp="1" noChangeArrowheads="1"/>
          </p:cNvSpPr>
          <p:nvPr>
            <p:ph type="body" idx="1"/>
          </p:nvPr>
        </p:nvSpPr>
        <p:spPr>
          <a:xfrm>
            <a:off x="914400" y="3276600"/>
            <a:ext cx="7696200" cy="685800"/>
          </a:xfrm>
          <a:solidFill>
            <a:schemeClr val="accent1"/>
          </a:solidFill>
        </p:spPr>
        <p:txBody>
          <a:bodyPr/>
          <a:lstStyle/>
          <a:p>
            <a:pPr marL="533400" indent="-533400" algn="ctr">
              <a:buFont typeface="Wingdings" pitchFamily="2" charset="2"/>
              <a:buNone/>
            </a:pPr>
            <a:r>
              <a:rPr lang="en-US" altLang="en-US" sz="3600" b="1">
                <a:solidFill>
                  <a:schemeClr val="bg2"/>
                </a:solidFill>
              </a:rPr>
              <a:t>SCENE - 3</a:t>
            </a:r>
          </a:p>
        </p:txBody>
      </p:sp>
    </p:spTree>
    <p:extLst>
      <p:ext uri="{BB962C8B-B14F-4D97-AF65-F5344CB8AC3E}">
        <p14:creationId xmlns:p14="http://schemas.microsoft.com/office/powerpoint/2010/main" val="14098555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1" name="Rectangle 3"/>
          <p:cNvSpPr>
            <a:spLocks noGrp="1" noChangeArrowheads="1"/>
          </p:cNvSpPr>
          <p:nvPr>
            <p:ph type="body" idx="1"/>
          </p:nvPr>
        </p:nvSpPr>
        <p:spPr>
          <a:xfrm>
            <a:off x="533400" y="1371600"/>
            <a:ext cx="8001000" cy="4953000"/>
          </a:xfrm>
        </p:spPr>
        <p:txBody>
          <a:bodyPr>
            <a:noAutofit/>
          </a:bodyPr>
          <a:lstStyle/>
          <a:p>
            <a:pPr marL="533400" indent="-533400"/>
            <a:r>
              <a:rPr lang="en-US" altLang="en-US" dirty="0"/>
              <a:t>Why do you think team members should be punctual in the Daily Scrum?</a:t>
            </a:r>
          </a:p>
          <a:p>
            <a:pPr marL="533400" indent="-533400"/>
            <a:endParaRPr lang="en-US" altLang="en-US" dirty="0"/>
          </a:p>
          <a:p>
            <a:pPr marL="533400" indent="-533400"/>
            <a:r>
              <a:rPr lang="en-US" altLang="en-US" dirty="0"/>
              <a:t>Should the Daily Scrum be used to solve problems?</a:t>
            </a:r>
          </a:p>
          <a:p>
            <a:pPr marL="533400" indent="-533400"/>
            <a:endParaRPr lang="en-US" altLang="en-US" dirty="0"/>
          </a:p>
          <a:p>
            <a:pPr marL="533400" indent="-533400"/>
            <a:r>
              <a:rPr lang="en-US" altLang="en-US" dirty="0"/>
              <a:t>Are all team members expected to expected to understand the three questions?</a:t>
            </a:r>
          </a:p>
        </p:txBody>
      </p:sp>
      <p:sp>
        <p:nvSpPr>
          <p:cNvPr id="7" name="Rectangle 2"/>
          <p:cNvSpPr>
            <a:spLocks noGrp="1" noChangeArrowheads="1"/>
          </p:cNvSpPr>
          <p:nvPr>
            <p:ph type="title"/>
          </p:nvPr>
        </p:nvSpPr>
        <p:spPr>
          <a:xfrm>
            <a:off x="457200" y="274638"/>
            <a:ext cx="8229600" cy="1143000"/>
          </a:xfrm>
        </p:spPr>
        <p:txBody>
          <a:bodyPr>
            <a:normAutofit/>
          </a:bodyPr>
          <a:lstStyle/>
          <a:p>
            <a:r>
              <a:rPr lang="en-US" altLang="en-US" dirty="0"/>
              <a:t>Video Case Study – </a:t>
            </a:r>
            <a:r>
              <a:rPr lang="en-US" altLang="en-US" u="sng" dirty="0">
                <a:solidFill>
                  <a:srgbClr val="000099"/>
                </a:solidFill>
              </a:rPr>
              <a:t>SCENE 3</a:t>
            </a:r>
            <a:endParaRPr lang="en-US" altLang="en-US" sz="2000" u="sng" dirty="0">
              <a:solidFill>
                <a:srgbClr val="000099"/>
              </a:solidFill>
            </a:endParaRPr>
          </a:p>
        </p:txBody>
      </p:sp>
    </p:spTree>
    <p:extLst>
      <p:ext uri="{BB962C8B-B14F-4D97-AF65-F5344CB8AC3E}">
        <p14:creationId xmlns:p14="http://schemas.microsoft.com/office/powerpoint/2010/main" val="3223698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1" name="Rectangle 3"/>
          <p:cNvSpPr>
            <a:spLocks noGrp="1" noChangeArrowheads="1"/>
          </p:cNvSpPr>
          <p:nvPr>
            <p:ph type="body" idx="1"/>
          </p:nvPr>
        </p:nvSpPr>
        <p:spPr>
          <a:xfrm>
            <a:off x="533400" y="1219200"/>
            <a:ext cx="8001000" cy="4953000"/>
          </a:xfrm>
        </p:spPr>
        <p:txBody>
          <a:bodyPr>
            <a:noAutofit/>
          </a:bodyPr>
          <a:lstStyle/>
          <a:p>
            <a:pPr marL="533400" indent="-533400"/>
            <a:r>
              <a:rPr lang="en-US" altLang="en-US" dirty="0"/>
              <a:t>Should Marlon be in the Daily Scrum meeting?</a:t>
            </a:r>
          </a:p>
          <a:p>
            <a:pPr marL="0" indent="0">
              <a:buNone/>
            </a:pPr>
            <a:endParaRPr lang="en-US" altLang="en-US" dirty="0"/>
          </a:p>
          <a:p>
            <a:pPr marL="533400" indent="-533400"/>
            <a:r>
              <a:rPr lang="en-US" altLang="en-US" dirty="0"/>
              <a:t>Yang talks about being is Facebook is this appropriate? Why?</a:t>
            </a:r>
          </a:p>
          <a:p>
            <a:pPr marL="533400" indent="-533400"/>
            <a:endParaRPr lang="en-US" altLang="en-US" dirty="0"/>
          </a:p>
          <a:p>
            <a:pPr marL="533400" indent="-533400"/>
            <a:r>
              <a:rPr lang="en-US" altLang="en-US" dirty="0"/>
              <a:t>What are other activities Yang can be involved in?</a:t>
            </a:r>
          </a:p>
          <a:p>
            <a:pPr marL="533400" indent="-533400"/>
            <a:endParaRPr lang="en-US" altLang="en-US" dirty="0"/>
          </a:p>
          <a:p>
            <a:pPr marL="533400" indent="-533400"/>
            <a:r>
              <a:rPr lang="en-US" altLang="en-US" dirty="0"/>
              <a:t>Anil says he helped another team. Is this appropriate? Why?</a:t>
            </a:r>
          </a:p>
        </p:txBody>
      </p:sp>
      <p:sp>
        <p:nvSpPr>
          <p:cNvPr id="7" name="Rectangle 2"/>
          <p:cNvSpPr>
            <a:spLocks noGrp="1" noChangeArrowheads="1"/>
          </p:cNvSpPr>
          <p:nvPr>
            <p:ph type="title"/>
          </p:nvPr>
        </p:nvSpPr>
        <p:spPr>
          <a:xfrm>
            <a:off x="457200" y="274638"/>
            <a:ext cx="8229600" cy="1143000"/>
          </a:xfrm>
        </p:spPr>
        <p:txBody>
          <a:bodyPr>
            <a:normAutofit/>
          </a:bodyPr>
          <a:lstStyle/>
          <a:p>
            <a:r>
              <a:rPr lang="en-US" altLang="en-US" dirty="0"/>
              <a:t>Video Case Study – </a:t>
            </a:r>
            <a:r>
              <a:rPr lang="en-US" altLang="en-US" u="sng" dirty="0">
                <a:solidFill>
                  <a:srgbClr val="000099"/>
                </a:solidFill>
              </a:rPr>
              <a:t>SCENE 3</a:t>
            </a:r>
            <a:endParaRPr lang="en-US" altLang="en-US" sz="2000" u="sng" dirty="0">
              <a:solidFill>
                <a:srgbClr val="000099"/>
              </a:solidFill>
            </a:endParaRPr>
          </a:p>
        </p:txBody>
      </p:sp>
    </p:spTree>
    <p:extLst>
      <p:ext uri="{BB962C8B-B14F-4D97-AF65-F5344CB8AC3E}">
        <p14:creationId xmlns:p14="http://schemas.microsoft.com/office/powerpoint/2010/main" val="38852396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Grp="1" noChangeArrowheads="1"/>
          </p:cNvSpPr>
          <p:nvPr>
            <p:ph type="body" idx="1"/>
          </p:nvPr>
        </p:nvSpPr>
        <p:spPr>
          <a:xfrm>
            <a:off x="914400" y="3276600"/>
            <a:ext cx="7696200" cy="685800"/>
          </a:xfrm>
          <a:solidFill>
            <a:schemeClr val="accent1"/>
          </a:solidFill>
        </p:spPr>
        <p:txBody>
          <a:bodyPr/>
          <a:lstStyle/>
          <a:p>
            <a:pPr marL="533400" indent="-533400" algn="ctr">
              <a:buFont typeface="Wingdings" pitchFamily="2" charset="2"/>
              <a:buNone/>
            </a:pPr>
            <a:r>
              <a:rPr lang="en-US" altLang="en-US" sz="3600" b="1" dirty="0">
                <a:solidFill>
                  <a:schemeClr val="bg2"/>
                </a:solidFill>
              </a:rPr>
              <a:t>SCENE - 4</a:t>
            </a:r>
          </a:p>
        </p:txBody>
      </p:sp>
      <p:sp>
        <p:nvSpPr>
          <p:cNvPr id="3" name="TextBox 2"/>
          <p:cNvSpPr txBox="1"/>
          <p:nvPr/>
        </p:nvSpPr>
        <p:spPr>
          <a:xfrm>
            <a:off x="1828800" y="4343400"/>
            <a:ext cx="5867400" cy="954107"/>
          </a:xfrm>
          <a:prstGeom prst="rect">
            <a:avLst/>
          </a:prstGeom>
          <a:noFill/>
        </p:spPr>
        <p:txBody>
          <a:bodyPr wrap="square" rtlCol="0">
            <a:spAutoFit/>
          </a:bodyPr>
          <a:lstStyle/>
          <a:p>
            <a:pPr algn="ctr"/>
            <a:r>
              <a:rPr lang="en-US" sz="2800" b="1" dirty="0"/>
              <a:t>Sprint Review</a:t>
            </a:r>
          </a:p>
          <a:p>
            <a:pPr algn="ctr"/>
            <a:r>
              <a:rPr lang="en-US" sz="2800" b="1" dirty="0"/>
              <a:t>Meeting</a:t>
            </a:r>
          </a:p>
        </p:txBody>
      </p:sp>
    </p:spTree>
    <p:extLst>
      <p:ext uri="{BB962C8B-B14F-4D97-AF65-F5344CB8AC3E}">
        <p14:creationId xmlns:p14="http://schemas.microsoft.com/office/powerpoint/2010/main" val="2350548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5" name="Rectangle 3"/>
          <p:cNvSpPr>
            <a:spLocks noGrp="1" noChangeArrowheads="1"/>
          </p:cNvSpPr>
          <p:nvPr>
            <p:ph type="body" idx="1"/>
          </p:nvPr>
        </p:nvSpPr>
        <p:spPr>
          <a:xfrm>
            <a:off x="609600" y="1600200"/>
            <a:ext cx="8001000" cy="4648200"/>
          </a:xfrm>
        </p:spPr>
        <p:txBody>
          <a:bodyPr>
            <a:normAutofit/>
          </a:bodyPr>
          <a:lstStyle/>
          <a:p>
            <a:pPr marL="533400" indent="-533400"/>
            <a:r>
              <a:rPr lang="en-US" altLang="en-US" dirty="0"/>
              <a:t>Is it appropriate for the Product Owner to ask that a product feature be demonstrated if it is not in the Spring Backlog?</a:t>
            </a:r>
          </a:p>
          <a:p>
            <a:pPr marL="533400" indent="-533400"/>
            <a:endParaRPr lang="en-US" altLang="en-US" dirty="0"/>
          </a:p>
          <a:p>
            <a:pPr marL="533400" indent="-533400"/>
            <a:r>
              <a:rPr lang="en-US" altLang="en-US" dirty="0"/>
              <a:t>Why was Dr. Joshi and all other’s not happy with Alice’s response to </a:t>
            </a:r>
            <a:r>
              <a:rPr lang="en-US" altLang="en-US" dirty="0" err="1"/>
              <a:t>queationog</a:t>
            </a:r>
            <a:r>
              <a:rPr lang="en-US" altLang="en-US" dirty="0"/>
              <a:t> the placement of the login window?</a:t>
            </a:r>
          </a:p>
          <a:p>
            <a:pPr marL="533400" indent="-533400"/>
            <a:endParaRPr lang="en-US" altLang="en-US" dirty="0"/>
          </a:p>
          <a:p>
            <a:pPr marL="533400" indent="-533400"/>
            <a:r>
              <a:rPr lang="en-US" altLang="en-US" dirty="0"/>
              <a:t>Was declaring the PBI “not complete” the right decision? </a:t>
            </a:r>
          </a:p>
          <a:p>
            <a:pPr marL="533400" indent="-533400"/>
            <a:endParaRPr lang="en-US" altLang="en-US" dirty="0"/>
          </a:p>
        </p:txBody>
      </p:sp>
      <p:sp>
        <p:nvSpPr>
          <p:cNvPr id="7" name="Rectangle 2"/>
          <p:cNvSpPr>
            <a:spLocks noGrp="1" noChangeArrowheads="1"/>
          </p:cNvSpPr>
          <p:nvPr>
            <p:ph type="title"/>
          </p:nvPr>
        </p:nvSpPr>
        <p:spPr>
          <a:xfrm>
            <a:off x="457200" y="274638"/>
            <a:ext cx="8229600" cy="1143000"/>
          </a:xfrm>
        </p:spPr>
        <p:txBody>
          <a:bodyPr>
            <a:normAutofit/>
          </a:bodyPr>
          <a:lstStyle/>
          <a:p>
            <a:r>
              <a:rPr lang="en-US" altLang="en-US" dirty="0"/>
              <a:t>Video Case Study – </a:t>
            </a:r>
            <a:r>
              <a:rPr lang="en-US" altLang="en-US" u="sng" dirty="0">
                <a:solidFill>
                  <a:srgbClr val="000099"/>
                </a:solidFill>
              </a:rPr>
              <a:t>SCENE 4</a:t>
            </a:r>
            <a:endParaRPr lang="en-US" altLang="en-US" sz="2000" u="sng" dirty="0">
              <a:solidFill>
                <a:srgbClr val="000099"/>
              </a:solidFill>
            </a:endParaRPr>
          </a:p>
        </p:txBody>
      </p:sp>
    </p:spTree>
    <p:extLst>
      <p:ext uri="{BB962C8B-B14F-4D97-AF65-F5344CB8AC3E}">
        <p14:creationId xmlns:p14="http://schemas.microsoft.com/office/powerpoint/2010/main" val="2551705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ounded Rectangle 1034"/>
          <p:cNvSpPr/>
          <p:nvPr/>
        </p:nvSpPr>
        <p:spPr bwMode="auto">
          <a:xfrm>
            <a:off x="40955" y="2"/>
            <a:ext cx="1816534" cy="1489969"/>
          </a:xfrm>
          <a:prstGeom prst="roundRect">
            <a:avLst>
              <a:gd name="adj" fmla="val 6621"/>
            </a:avLst>
          </a:prstGeom>
          <a:gradFill flip="none" rotWithShape="1">
            <a:gsLst>
              <a:gs pos="0">
                <a:srgbClr val="FFE161"/>
              </a:gs>
              <a:gs pos="50000">
                <a:srgbClr val="FFFF99"/>
              </a:gs>
              <a:gs pos="100000">
                <a:srgbClr val="FFFFD5"/>
              </a:gs>
            </a:gsLst>
            <a:lin ang="13500000" scaled="1"/>
            <a:tileRect/>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65306" tIns="32653" rIns="65306" bIns="32653" numCol="1" rtlCol="0" anchor="ctr" anchorCtr="0" compatLnSpc="1">
            <a:prstTxWarp prst="textNoShape">
              <a:avLst/>
            </a:prstTxWarp>
          </a:bodyPr>
          <a:lstStyle/>
          <a:p>
            <a:pPr algn="ctr" defTabSz="653064"/>
            <a:endParaRPr lang="sv-SE" sz="900"/>
          </a:p>
        </p:txBody>
      </p:sp>
      <p:grpSp>
        <p:nvGrpSpPr>
          <p:cNvPr id="349" name="Group 348"/>
          <p:cNvGrpSpPr/>
          <p:nvPr/>
        </p:nvGrpSpPr>
        <p:grpSpPr>
          <a:xfrm>
            <a:off x="40956" y="0"/>
            <a:ext cx="4020774" cy="6858000"/>
            <a:chOff x="114256" y="0"/>
            <a:chExt cx="5629083" cy="9601200"/>
          </a:xfrm>
          <a:gradFill flip="none" rotWithShape="1">
            <a:gsLst>
              <a:gs pos="0">
                <a:srgbClr val="FFC081"/>
              </a:gs>
              <a:gs pos="50000">
                <a:srgbClr val="FFD9B3"/>
              </a:gs>
              <a:gs pos="100000">
                <a:srgbClr val="FFFFFF"/>
              </a:gs>
            </a:gsLst>
            <a:lin ang="13500000" scaled="1"/>
            <a:tileRect/>
          </a:gradFill>
          <a:effectLst>
            <a:outerShdw blurRad="50800" dist="38100" dir="2700000" algn="tl" rotWithShape="0">
              <a:prstClr val="black">
                <a:alpha val="40000"/>
              </a:prstClr>
            </a:outerShdw>
          </a:effectLst>
        </p:grpSpPr>
        <p:sp>
          <p:nvSpPr>
            <p:cNvPr id="1034" name="Rounded Rectangle 1033"/>
            <p:cNvSpPr/>
            <p:nvPr/>
          </p:nvSpPr>
          <p:spPr bwMode="auto">
            <a:xfrm>
              <a:off x="114256" y="2157394"/>
              <a:ext cx="3029016" cy="7443806"/>
            </a:xfrm>
            <a:prstGeom prst="roundRect">
              <a:avLst>
                <a:gd name="adj" fmla="val 6621"/>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1033" name="Rounded Rectangle 1032"/>
            <p:cNvSpPr/>
            <p:nvPr/>
          </p:nvSpPr>
          <p:spPr bwMode="auto">
            <a:xfrm>
              <a:off x="2828900" y="0"/>
              <a:ext cx="2914439" cy="9601200"/>
            </a:xfrm>
            <a:prstGeom prst="roundRect">
              <a:avLst>
                <a:gd name="adj" fmla="val 6621"/>
              </a:avLst>
            </a:prstGeom>
            <a:grp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grpSp>
      <p:grpSp>
        <p:nvGrpSpPr>
          <p:cNvPr id="203" name="Group 202"/>
          <p:cNvGrpSpPr/>
          <p:nvPr/>
        </p:nvGrpSpPr>
        <p:grpSpPr>
          <a:xfrm>
            <a:off x="91983" y="1132778"/>
            <a:ext cx="1581841" cy="255136"/>
            <a:chOff x="542884" y="371444"/>
            <a:chExt cx="2214578" cy="357190"/>
          </a:xfrm>
        </p:grpSpPr>
        <p:sp>
          <p:nvSpPr>
            <p:cNvPr id="204" name="Rounded Rectangle 203"/>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05" name="Rectangle 204"/>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06" name="TextBox 205"/>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Process is</a:t>
              </a:r>
            </a:p>
            <a:p>
              <a:r>
                <a:rPr lang="sv-SE" sz="700" b="1">
                  <a:latin typeface="Arial" pitchFamily="34" charset="0"/>
                  <a:cs typeface="Arial" pitchFamily="34" charset="0"/>
                </a:rPr>
                <a:t>continuously improving</a:t>
              </a:r>
            </a:p>
          </p:txBody>
        </p:sp>
      </p:grpSp>
      <p:grpSp>
        <p:nvGrpSpPr>
          <p:cNvPr id="343" name="Group 342"/>
          <p:cNvGrpSpPr/>
          <p:nvPr/>
        </p:nvGrpSpPr>
        <p:grpSpPr>
          <a:xfrm>
            <a:off x="91983" y="6031386"/>
            <a:ext cx="1581841" cy="765407"/>
            <a:chOff x="185694" y="8443938"/>
            <a:chExt cx="2214578" cy="1071570"/>
          </a:xfrm>
        </p:grpSpPr>
        <p:grpSp>
          <p:nvGrpSpPr>
            <p:cNvPr id="746" name="Group 745"/>
            <p:cNvGrpSpPr/>
            <p:nvPr/>
          </p:nvGrpSpPr>
          <p:grpSpPr>
            <a:xfrm>
              <a:off x="185694" y="8443938"/>
              <a:ext cx="2214578" cy="357190"/>
              <a:chOff x="614322" y="5086352"/>
              <a:chExt cx="2214578" cy="357190"/>
            </a:xfrm>
          </p:grpSpPr>
          <p:sp>
            <p:nvSpPr>
              <p:cNvPr id="217" name="Rounded Rectangle 216"/>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18" name="Rectangle 217"/>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19" name="TextBox 218"/>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Have </a:t>
                </a:r>
                <a:r>
                  <a:rPr lang="sv-SE" sz="700" b="1">
                    <a:latin typeface="Arial" pitchFamily="34" charset="0"/>
                    <a:cs typeface="Arial" pitchFamily="34" charset="0"/>
                  </a:rPr>
                  <a:t>Definition of Done (DoD)</a:t>
                </a:r>
              </a:p>
            </p:txBody>
          </p:sp>
        </p:grpSp>
        <p:grpSp>
          <p:nvGrpSpPr>
            <p:cNvPr id="220" name="Group 219"/>
            <p:cNvGrpSpPr/>
            <p:nvPr/>
          </p:nvGrpSpPr>
          <p:grpSpPr>
            <a:xfrm>
              <a:off x="471446" y="8801128"/>
              <a:ext cx="1928826" cy="357190"/>
              <a:chOff x="828636" y="800072"/>
              <a:chExt cx="1928826" cy="357190"/>
            </a:xfrm>
          </p:grpSpPr>
          <p:sp>
            <p:nvSpPr>
              <p:cNvPr id="221" name="Rounded Rectangle 220"/>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22" name="Rectangle 221"/>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23" name="TextBox 222"/>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DoD </a:t>
                </a:r>
                <a:r>
                  <a:rPr lang="sv-SE" sz="700" b="1">
                    <a:latin typeface="Arial" pitchFamily="34" charset="0"/>
                    <a:cs typeface="Arial" pitchFamily="34" charset="0"/>
                  </a:rPr>
                  <a:t>achievable</a:t>
                </a:r>
                <a:r>
                  <a:rPr lang="sv-SE" sz="700">
                    <a:latin typeface="Arial" pitchFamily="34" charset="0"/>
                    <a:cs typeface="Arial" pitchFamily="34" charset="0"/>
                  </a:rPr>
                  <a:t> within each iteration</a:t>
                </a:r>
              </a:p>
            </p:txBody>
          </p:sp>
        </p:grpSp>
        <p:grpSp>
          <p:nvGrpSpPr>
            <p:cNvPr id="224" name="Group 223"/>
            <p:cNvGrpSpPr/>
            <p:nvPr/>
          </p:nvGrpSpPr>
          <p:grpSpPr>
            <a:xfrm>
              <a:off x="471446" y="9158318"/>
              <a:ext cx="1928826" cy="357190"/>
              <a:chOff x="828636" y="800072"/>
              <a:chExt cx="1928826" cy="357190"/>
            </a:xfrm>
          </p:grpSpPr>
          <p:sp>
            <p:nvSpPr>
              <p:cNvPr id="225" name="Rounded Rectangle 224"/>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26" name="Rectangle 225"/>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27" name="TextBox 226"/>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Team </a:t>
                </a:r>
                <a:r>
                  <a:rPr lang="sv-SE" sz="700" b="1">
                    <a:latin typeface="Arial" pitchFamily="34" charset="0"/>
                    <a:cs typeface="Arial" pitchFamily="34" charset="0"/>
                  </a:rPr>
                  <a:t>respects</a:t>
                </a:r>
                <a:r>
                  <a:rPr lang="sv-SE" sz="700">
                    <a:latin typeface="Arial" pitchFamily="34" charset="0"/>
                    <a:cs typeface="Arial" pitchFamily="34" charset="0"/>
                  </a:rPr>
                  <a:t> DoD</a:t>
                </a:r>
              </a:p>
            </p:txBody>
          </p:sp>
        </p:grpSp>
      </p:grpSp>
      <p:sp>
        <p:nvSpPr>
          <p:cNvPr id="652" name="TextBox 651"/>
          <p:cNvSpPr txBox="1"/>
          <p:nvPr/>
        </p:nvSpPr>
        <p:spPr>
          <a:xfrm>
            <a:off x="40955" y="1"/>
            <a:ext cx="1922442" cy="342943"/>
          </a:xfrm>
          <a:prstGeom prst="rect">
            <a:avLst/>
          </a:prstGeom>
          <a:noFill/>
        </p:spPr>
        <p:txBody>
          <a:bodyPr wrap="none" lIns="65306" tIns="32653" rIns="65306" bIns="32653" rtlCol="0">
            <a:spAutoFit/>
          </a:bodyPr>
          <a:lstStyle/>
          <a:p>
            <a:r>
              <a:rPr lang="sv-SE" b="1">
                <a:latin typeface="+mj-lt"/>
                <a:cs typeface="Arial" pitchFamily="34" charset="0"/>
              </a:rPr>
              <a:t>The bottom line</a:t>
            </a:r>
          </a:p>
        </p:txBody>
      </p:sp>
      <p:grpSp>
        <p:nvGrpSpPr>
          <p:cNvPr id="653" name="Group 652"/>
          <p:cNvGrpSpPr/>
          <p:nvPr/>
        </p:nvGrpSpPr>
        <p:grpSpPr>
          <a:xfrm>
            <a:off x="91983" y="520453"/>
            <a:ext cx="1581841" cy="255136"/>
            <a:chOff x="542884" y="371444"/>
            <a:chExt cx="2214578" cy="357190"/>
          </a:xfrm>
        </p:grpSpPr>
        <p:sp>
          <p:nvSpPr>
            <p:cNvPr id="654" name="Rounded Rectangle 653"/>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55" name="Rectangle 654"/>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56" name="TextBox 655"/>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Delivering </a:t>
              </a:r>
              <a:r>
                <a:rPr lang="sv-SE" sz="700" b="1">
                  <a:latin typeface="Arial" pitchFamily="34" charset="0"/>
                  <a:cs typeface="Arial" pitchFamily="34" charset="0"/>
                </a:rPr>
                <a:t>working, tested software</a:t>
              </a:r>
              <a:r>
                <a:rPr lang="sv-SE" sz="700">
                  <a:latin typeface="Arial" pitchFamily="34" charset="0"/>
                  <a:cs typeface="Arial" pitchFamily="34" charset="0"/>
                </a:rPr>
                <a:t> every 4 weeks or less</a:t>
              </a:r>
              <a:endParaRPr lang="sv-SE" sz="700" b="1">
                <a:latin typeface="Arial" pitchFamily="34" charset="0"/>
                <a:cs typeface="Arial" pitchFamily="34" charset="0"/>
              </a:endParaRPr>
            </a:p>
          </p:txBody>
        </p:sp>
      </p:grpSp>
      <p:grpSp>
        <p:nvGrpSpPr>
          <p:cNvPr id="661" name="Group 660"/>
          <p:cNvGrpSpPr/>
          <p:nvPr/>
        </p:nvGrpSpPr>
        <p:grpSpPr>
          <a:xfrm>
            <a:off x="91983" y="826616"/>
            <a:ext cx="1581841" cy="255136"/>
            <a:chOff x="542884" y="371444"/>
            <a:chExt cx="2214578" cy="357190"/>
          </a:xfrm>
        </p:grpSpPr>
        <p:sp>
          <p:nvSpPr>
            <p:cNvPr id="662" name="Rounded Rectangle 661"/>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63" name="Rectangle 662"/>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64" name="TextBox 663"/>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Delivering what the</a:t>
              </a:r>
            </a:p>
            <a:p>
              <a:r>
                <a:rPr lang="sv-SE" sz="700" b="1">
                  <a:latin typeface="Arial" pitchFamily="34" charset="0"/>
                  <a:cs typeface="Arial" pitchFamily="34" charset="0"/>
                </a:rPr>
                <a:t>business needs </a:t>
              </a:r>
              <a:r>
                <a:rPr lang="sv-SE" sz="700">
                  <a:latin typeface="Arial" pitchFamily="34" charset="0"/>
                  <a:cs typeface="Arial" pitchFamily="34" charset="0"/>
                </a:rPr>
                <a:t>most</a:t>
              </a:r>
            </a:p>
          </p:txBody>
        </p:sp>
      </p:grpSp>
      <p:grpSp>
        <p:nvGrpSpPr>
          <p:cNvPr id="342" name="Group 341"/>
          <p:cNvGrpSpPr/>
          <p:nvPr/>
        </p:nvGrpSpPr>
        <p:grpSpPr>
          <a:xfrm>
            <a:off x="91983" y="5163925"/>
            <a:ext cx="1581841" cy="765407"/>
            <a:chOff x="185694" y="7314556"/>
            <a:chExt cx="2214578" cy="1071570"/>
          </a:xfrm>
        </p:grpSpPr>
        <p:grpSp>
          <p:nvGrpSpPr>
            <p:cNvPr id="705" name="Group 704"/>
            <p:cNvGrpSpPr/>
            <p:nvPr/>
          </p:nvGrpSpPr>
          <p:grpSpPr>
            <a:xfrm>
              <a:off x="185694" y="7314556"/>
              <a:ext cx="2214578" cy="357190"/>
              <a:chOff x="542884" y="371444"/>
              <a:chExt cx="2214578" cy="357190"/>
            </a:xfrm>
          </p:grpSpPr>
          <p:sp>
            <p:nvSpPr>
              <p:cNvPr id="706" name="Rounded Rectangle 705"/>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07" name="Rectangle 706"/>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08" name="TextBox 707"/>
              <p:cNvSpPr txBox="1"/>
              <p:nvPr/>
            </p:nvSpPr>
            <p:spPr>
              <a:xfrm>
                <a:off x="900074" y="371444"/>
                <a:ext cx="1785950"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Demo </a:t>
                </a:r>
                <a:r>
                  <a:rPr lang="sv-SE" sz="700">
                    <a:latin typeface="Arial" pitchFamily="34" charset="0"/>
                    <a:cs typeface="Arial" pitchFamily="34" charset="0"/>
                  </a:rPr>
                  <a:t>happens after every sprint</a:t>
                </a:r>
              </a:p>
            </p:txBody>
          </p:sp>
        </p:grpSp>
        <p:grpSp>
          <p:nvGrpSpPr>
            <p:cNvPr id="713" name="Group 712"/>
            <p:cNvGrpSpPr/>
            <p:nvPr/>
          </p:nvGrpSpPr>
          <p:grpSpPr>
            <a:xfrm>
              <a:off x="471446" y="7671746"/>
              <a:ext cx="1928826" cy="357190"/>
              <a:chOff x="828636" y="800072"/>
              <a:chExt cx="1928826" cy="357190"/>
            </a:xfrm>
          </p:grpSpPr>
          <p:sp>
            <p:nvSpPr>
              <p:cNvPr id="714" name="Rounded Rectangle 713"/>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15" name="Rectangle 714"/>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16" name="TextBox 715"/>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Shows </a:t>
                </a:r>
                <a:r>
                  <a:rPr lang="sv-SE" sz="700" b="1">
                    <a:latin typeface="Arial" pitchFamily="34" charset="0"/>
                    <a:cs typeface="Arial" pitchFamily="34" charset="0"/>
                  </a:rPr>
                  <a:t>working, tested software</a:t>
                </a:r>
              </a:p>
            </p:txBody>
          </p:sp>
        </p:grpSp>
        <p:grpSp>
          <p:nvGrpSpPr>
            <p:cNvPr id="717" name="Group 716"/>
            <p:cNvGrpSpPr/>
            <p:nvPr/>
          </p:nvGrpSpPr>
          <p:grpSpPr>
            <a:xfrm>
              <a:off x="471446" y="8028936"/>
              <a:ext cx="1928826" cy="357190"/>
              <a:chOff x="828636" y="800072"/>
              <a:chExt cx="1928826" cy="357190"/>
            </a:xfrm>
          </p:grpSpPr>
          <p:sp>
            <p:nvSpPr>
              <p:cNvPr id="718" name="Rounded Rectangle 717"/>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19" name="Rectangle 718"/>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20" name="TextBox 719"/>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Feedback</a:t>
                </a:r>
                <a:r>
                  <a:rPr lang="sv-SE" sz="700">
                    <a:latin typeface="Arial" pitchFamily="34" charset="0"/>
                    <a:cs typeface="Arial" pitchFamily="34" charset="0"/>
                  </a:rPr>
                  <a:t> received from stakeholders &amp; PO</a:t>
                </a:r>
                <a:endParaRPr lang="sv-SE" sz="700" b="1">
                  <a:latin typeface="Arial" pitchFamily="34" charset="0"/>
                  <a:cs typeface="Arial" pitchFamily="34" charset="0"/>
                </a:endParaRPr>
              </a:p>
            </p:txBody>
          </p:sp>
        </p:grpSp>
      </p:grpSp>
      <p:grpSp>
        <p:nvGrpSpPr>
          <p:cNvPr id="347" name="Group 346"/>
          <p:cNvGrpSpPr/>
          <p:nvPr/>
        </p:nvGrpSpPr>
        <p:grpSpPr>
          <a:xfrm>
            <a:off x="2286151" y="520453"/>
            <a:ext cx="1581841" cy="1020543"/>
            <a:chOff x="3257528" y="728634"/>
            <a:chExt cx="2214578" cy="1428760"/>
          </a:xfrm>
        </p:grpSpPr>
        <p:grpSp>
          <p:nvGrpSpPr>
            <p:cNvPr id="208" name="Group 207"/>
            <p:cNvGrpSpPr/>
            <p:nvPr/>
          </p:nvGrpSpPr>
          <p:grpSpPr>
            <a:xfrm>
              <a:off x="3257528" y="728634"/>
              <a:ext cx="2214578" cy="357190"/>
              <a:chOff x="542884" y="371444"/>
              <a:chExt cx="2214578" cy="357190"/>
            </a:xfrm>
          </p:grpSpPr>
          <p:sp>
            <p:nvSpPr>
              <p:cNvPr id="209" name="Rounded Rectangle 208"/>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10" name="Rectangle 209"/>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11" name="TextBox 210"/>
              <p:cNvSpPr txBox="1"/>
              <p:nvPr/>
            </p:nvSpPr>
            <p:spPr>
              <a:xfrm>
                <a:off x="900074" y="371444"/>
                <a:ext cx="1857388"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Retrospective</a:t>
                </a:r>
                <a:r>
                  <a:rPr lang="sv-SE" sz="700">
                    <a:latin typeface="Arial" pitchFamily="34" charset="0"/>
                    <a:cs typeface="Arial" pitchFamily="34" charset="0"/>
                  </a:rPr>
                  <a:t> happens after every sprint</a:t>
                </a:r>
              </a:p>
            </p:txBody>
          </p:sp>
        </p:grpSp>
        <p:grpSp>
          <p:nvGrpSpPr>
            <p:cNvPr id="666" name="Group 665"/>
            <p:cNvGrpSpPr/>
            <p:nvPr/>
          </p:nvGrpSpPr>
          <p:grpSpPr>
            <a:xfrm>
              <a:off x="3543280" y="1085824"/>
              <a:ext cx="1928826" cy="357190"/>
              <a:chOff x="828636" y="800072"/>
              <a:chExt cx="1928826" cy="357190"/>
            </a:xfrm>
          </p:grpSpPr>
          <p:sp>
            <p:nvSpPr>
              <p:cNvPr id="667" name="Rounded Rectangle 666"/>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68" name="Rectangle 667"/>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69" name="TextBox 668"/>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Results in concrete improvement </a:t>
                </a:r>
                <a:r>
                  <a:rPr lang="sv-SE" sz="700" b="1">
                    <a:latin typeface="Arial" pitchFamily="34" charset="0"/>
                    <a:cs typeface="Arial" pitchFamily="34" charset="0"/>
                  </a:rPr>
                  <a:t>proposals</a:t>
                </a:r>
              </a:p>
            </p:txBody>
          </p:sp>
        </p:grpSp>
        <p:grpSp>
          <p:nvGrpSpPr>
            <p:cNvPr id="670" name="Group 669"/>
            <p:cNvGrpSpPr/>
            <p:nvPr/>
          </p:nvGrpSpPr>
          <p:grpSpPr>
            <a:xfrm>
              <a:off x="3543280" y="1443014"/>
              <a:ext cx="1928826" cy="357190"/>
              <a:chOff x="828636" y="800072"/>
              <a:chExt cx="1928826" cy="357190"/>
            </a:xfrm>
          </p:grpSpPr>
          <p:sp>
            <p:nvSpPr>
              <p:cNvPr id="671" name="Rounded Rectangle 670"/>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72" name="Rectangle 671"/>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73" name="TextBox 672"/>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Some proposals actually get </a:t>
                </a:r>
                <a:r>
                  <a:rPr lang="sv-SE" sz="700" b="1">
                    <a:latin typeface="Arial" pitchFamily="34" charset="0"/>
                    <a:cs typeface="Arial" pitchFamily="34" charset="0"/>
                  </a:rPr>
                  <a:t>implemented</a:t>
                </a:r>
              </a:p>
            </p:txBody>
          </p:sp>
        </p:grpSp>
        <p:grpSp>
          <p:nvGrpSpPr>
            <p:cNvPr id="721" name="Group 720"/>
            <p:cNvGrpSpPr/>
            <p:nvPr/>
          </p:nvGrpSpPr>
          <p:grpSpPr>
            <a:xfrm>
              <a:off x="3543280" y="1800204"/>
              <a:ext cx="1928826" cy="357190"/>
              <a:chOff x="828636" y="800072"/>
              <a:chExt cx="1928826" cy="357190"/>
            </a:xfrm>
          </p:grpSpPr>
          <p:sp>
            <p:nvSpPr>
              <p:cNvPr id="722" name="Rounded Rectangle 721"/>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23" name="Rectangle 722"/>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24" name="TextBox 723"/>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Whole team + PO </a:t>
                </a:r>
                <a:r>
                  <a:rPr lang="sv-SE" sz="700">
                    <a:latin typeface="Arial" pitchFamily="34" charset="0"/>
                    <a:cs typeface="Arial" pitchFamily="34" charset="0"/>
                  </a:rPr>
                  <a:t>participates</a:t>
                </a:r>
              </a:p>
            </p:txBody>
          </p:sp>
        </p:grpSp>
      </p:grpSp>
      <p:grpSp>
        <p:nvGrpSpPr>
          <p:cNvPr id="341" name="Group 340"/>
          <p:cNvGrpSpPr/>
          <p:nvPr/>
        </p:nvGrpSpPr>
        <p:grpSpPr>
          <a:xfrm>
            <a:off x="91983" y="3189281"/>
            <a:ext cx="1581841" cy="1020543"/>
            <a:chOff x="185694" y="5830977"/>
            <a:chExt cx="2214578" cy="1428760"/>
          </a:xfrm>
        </p:grpSpPr>
        <p:grpSp>
          <p:nvGrpSpPr>
            <p:cNvPr id="759" name="Group 758"/>
            <p:cNvGrpSpPr/>
            <p:nvPr/>
          </p:nvGrpSpPr>
          <p:grpSpPr>
            <a:xfrm>
              <a:off x="185694" y="5830977"/>
              <a:ext cx="2214578" cy="357190"/>
              <a:chOff x="614322" y="5086352"/>
              <a:chExt cx="2214578" cy="357190"/>
            </a:xfrm>
          </p:grpSpPr>
          <p:sp>
            <p:nvSpPr>
              <p:cNvPr id="760" name="Rounded Rectangle 759"/>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61" name="Rectangle 760"/>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62" name="TextBox 761"/>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Team has a </a:t>
                </a:r>
                <a:r>
                  <a:rPr lang="sv-SE" sz="700" b="1">
                    <a:latin typeface="Arial" pitchFamily="34" charset="0"/>
                    <a:cs typeface="Arial" pitchFamily="34" charset="0"/>
                  </a:rPr>
                  <a:t>sprint backlog</a:t>
                </a:r>
              </a:p>
            </p:txBody>
          </p:sp>
        </p:grpSp>
        <p:grpSp>
          <p:nvGrpSpPr>
            <p:cNvPr id="767" name="Group 766"/>
            <p:cNvGrpSpPr/>
            <p:nvPr/>
          </p:nvGrpSpPr>
          <p:grpSpPr>
            <a:xfrm>
              <a:off x="471446" y="6188167"/>
              <a:ext cx="1928826" cy="357190"/>
              <a:chOff x="828636" y="800072"/>
              <a:chExt cx="1928826" cy="357190"/>
            </a:xfrm>
          </p:grpSpPr>
          <p:sp>
            <p:nvSpPr>
              <p:cNvPr id="768" name="Rounded Rectangle 767"/>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69" name="Rectangle 768"/>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70" name="TextBox 769"/>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Highly </a:t>
                </a:r>
                <a:r>
                  <a:rPr lang="sv-SE" sz="700" b="1">
                    <a:latin typeface="Arial" pitchFamily="34" charset="0"/>
                    <a:cs typeface="Arial" pitchFamily="34" charset="0"/>
                  </a:rPr>
                  <a:t>visible</a:t>
                </a:r>
              </a:p>
            </p:txBody>
          </p:sp>
        </p:grpSp>
        <p:grpSp>
          <p:nvGrpSpPr>
            <p:cNvPr id="771" name="Group 770"/>
            <p:cNvGrpSpPr/>
            <p:nvPr/>
          </p:nvGrpSpPr>
          <p:grpSpPr>
            <a:xfrm>
              <a:off x="471446" y="6545357"/>
              <a:ext cx="1928826" cy="357190"/>
              <a:chOff x="828636" y="800072"/>
              <a:chExt cx="1928826" cy="357190"/>
            </a:xfrm>
          </p:grpSpPr>
          <p:sp>
            <p:nvSpPr>
              <p:cNvPr id="772" name="Rounded Rectangle 771"/>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73" name="Rectangle 772"/>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74" name="TextBox 773"/>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Updated</a:t>
                </a:r>
                <a:r>
                  <a:rPr lang="sv-SE" sz="700">
                    <a:latin typeface="Arial" pitchFamily="34" charset="0"/>
                    <a:cs typeface="Arial" pitchFamily="34" charset="0"/>
                  </a:rPr>
                  <a:t> daily</a:t>
                </a:r>
              </a:p>
            </p:txBody>
          </p:sp>
        </p:grpSp>
        <p:grpSp>
          <p:nvGrpSpPr>
            <p:cNvPr id="792" name="Group 791"/>
            <p:cNvGrpSpPr/>
            <p:nvPr/>
          </p:nvGrpSpPr>
          <p:grpSpPr>
            <a:xfrm>
              <a:off x="471446" y="6902547"/>
              <a:ext cx="1928826" cy="357190"/>
              <a:chOff x="828636" y="800072"/>
              <a:chExt cx="1928826" cy="357190"/>
            </a:xfrm>
          </p:grpSpPr>
          <p:sp>
            <p:nvSpPr>
              <p:cNvPr id="793" name="Rounded Rectangle 792"/>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94" name="Rectangle 793"/>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95" name="TextBox 794"/>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Owned exclusively by the </a:t>
                </a:r>
                <a:r>
                  <a:rPr lang="sv-SE" sz="700" b="1">
                    <a:latin typeface="Arial" pitchFamily="34" charset="0"/>
                    <a:cs typeface="Arial" pitchFamily="34" charset="0"/>
                  </a:rPr>
                  <a:t>team</a:t>
                </a:r>
              </a:p>
            </p:txBody>
          </p:sp>
        </p:grpSp>
      </p:grpSp>
      <p:grpSp>
        <p:nvGrpSpPr>
          <p:cNvPr id="345" name="Group 344"/>
          <p:cNvGrpSpPr/>
          <p:nvPr/>
        </p:nvGrpSpPr>
        <p:grpSpPr>
          <a:xfrm>
            <a:off x="2286151" y="3147760"/>
            <a:ext cx="1581841" cy="1785950"/>
            <a:chOff x="3257528" y="4406864"/>
            <a:chExt cx="2214578" cy="2500330"/>
          </a:xfrm>
        </p:grpSpPr>
        <p:grpSp>
          <p:nvGrpSpPr>
            <p:cNvPr id="829" name="Group 828"/>
            <p:cNvGrpSpPr/>
            <p:nvPr/>
          </p:nvGrpSpPr>
          <p:grpSpPr>
            <a:xfrm>
              <a:off x="3257528" y="4406864"/>
              <a:ext cx="2214578" cy="357190"/>
              <a:chOff x="614322" y="5086352"/>
              <a:chExt cx="2214578" cy="357190"/>
            </a:xfrm>
          </p:grpSpPr>
          <p:sp>
            <p:nvSpPr>
              <p:cNvPr id="830" name="Rounded Rectangle 829"/>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31" name="Rectangle 830"/>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32" name="TextBox 831"/>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Have </a:t>
                </a:r>
                <a:r>
                  <a:rPr lang="sv-SE" sz="700" b="1">
                    <a:latin typeface="Arial" pitchFamily="34" charset="0"/>
                    <a:cs typeface="Arial" pitchFamily="34" charset="0"/>
                  </a:rPr>
                  <a:t>sprint planning meetings</a:t>
                </a:r>
                <a:endParaRPr lang="sv-SE" sz="700">
                  <a:latin typeface="Arial" pitchFamily="34" charset="0"/>
                  <a:cs typeface="Arial" pitchFamily="34" charset="0"/>
                </a:endParaRPr>
              </a:p>
            </p:txBody>
          </p:sp>
        </p:grpSp>
        <p:grpSp>
          <p:nvGrpSpPr>
            <p:cNvPr id="833" name="Group 832"/>
            <p:cNvGrpSpPr/>
            <p:nvPr/>
          </p:nvGrpSpPr>
          <p:grpSpPr>
            <a:xfrm>
              <a:off x="3543280" y="4764054"/>
              <a:ext cx="1928826" cy="357190"/>
              <a:chOff x="828636" y="800072"/>
              <a:chExt cx="1928826" cy="357190"/>
            </a:xfrm>
          </p:grpSpPr>
          <p:sp>
            <p:nvSpPr>
              <p:cNvPr id="834" name="Rounded Rectangle 833"/>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35" name="Rectangle 834"/>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36" name="TextBox 835"/>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PO participates</a:t>
                </a:r>
              </a:p>
            </p:txBody>
          </p:sp>
        </p:grpSp>
        <p:grpSp>
          <p:nvGrpSpPr>
            <p:cNvPr id="837" name="Group 836"/>
            <p:cNvGrpSpPr/>
            <p:nvPr/>
          </p:nvGrpSpPr>
          <p:grpSpPr>
            <a:xfrm>
              <a:off x="3543280" y="5478434"/>
              <a:ext cx="1928826" cy="357190"/>
              <a:chOff x="828636" y="800072"/>
              <a:chExt cx="1928826" cy="357190"/>
            </a:xfrm>
          </p:grpSpPr>
          <p:sp>
            <p:nvSpPr>
              <p:cNvPr id="838" name="Rounded Rectangle 837"/>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39" name="Rectangle 838"/>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40" name="TextBox 839"/>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Whole team </a:t>
                </a:r>
                <a:r>
                  <a:rPr lang="sv-SE" sz="700">
                    <a:latin typeface="Arial" pitchFamily="34" charset="0"/>
                    <a:cs typeface="Arial" pitchFamily="34" charset="0"/>
                  </a:rPr>
                  <a:t>participates</a:t>
                </a:r>
              </a:p>
            </p:txBody>
          </p:sp>
        </p:grpSp>
        <p:grpSp>
          <p:nvGrpSpPr>
            <p:cNvPr id="841" name="Group 840"/>
            <p:cNvGrpSpPr/>
            <p:nvPr/>
          </p:nvGrpSpPr>
          <p:grpSpPr>
            <a:xfrm>
              <a:off x="3543280" y="5835624"/>
              <a:ext cx="1928826" cy="357190"/>
              <a:chOff x="828636" y="800072"/>
              <a:chExt cx="1928826" cy="357190"/>
            </a:xfrm>
          </p:grpSpPr>
          <p:sp>
            <p:nvSpPr>
              <p:cNvPr id="842" name="Rounded Rectangle 841"/>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43" name="Rectangle 842"/>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44" name="TextBox 843"/>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Results in a </a:t>
                </a:r>
                <a:r>
                  <a:rPr lang="sv-SE" sz="700" b="1">
                    <a:latin typeface="Arial" pitchFamily="34" charset="0"/>
                    <a:cs typeface="Arial" pitchFamily="34" charset="0"/>
                  </a:rPr>
                  <a:t>sprint plan</a:t>
                </a:r>
              </a:p>
            </p:txBody>
          </p:sp>
        </p:grpSp>
        <p:grpSp>
          <p:nvGrpSpPr>
            <p:cNvPr id="845" name="Group 844"/>
            <p:cNvGrpSpPr/>
            <p:nvPr/>
          </p:nvGrpSpPr>
          <p:grpSpPr>
            <a:xfrm>
              <a:off x="3543280" y="6192814"/>
              <a:ext cx="1928826" cy="357190"/>
              <a:chOff x="828636" y="800072"/>
              <a:chExt cx="1928826" cy="357190"/>
            </a:xfrm>
          </p:grpSpPr>
          <p:sp>
            <p:nvSpPr>
              <p:cNvPr id="846" name="Rounded Rectangle 845"/>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47" name="Rectangle 846"/>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48" name="TextBox 847"/>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Whole team believes plan is </a:t>
                </a:r>
                <a:r>
                  <a:rPr lang="sv-SE" sz="700" b="1">
                    <a:latin typeface="Arial" pitchFamily="34" charset="0"/>
                    <a:cs typeface="Arial" pitchFamily="34" charset="0"/>
                  </a:rPr>
                  <a:t>achievable</a:t>
                </a:r>
              </a:p>
            </p:txBody>
          </p:sp>
        </p:grpSp>
        <p:grpSp>
          <p:nvGrpSpPr>
            <p:cNvPr id="849" name="Group 848"/>
            <p:cNvGrpSpPr/>
            <p:nvPr/>
          </p:nvGrpSpPr>
          <p:grpSpPr>
            <a:xfrm>
              <a:off x="3543280" y="6550004"/>
              <a:ext cx="1928826" cy="357190"/>
              <a:chOff x="828636" y="800072"/>
              <a:chExt cx="1928826" cy="357190"/>
            </a:xfrm>
          </p:grpSpPr>
          <p:sp>
            <p:nvSpPr>
              <p:cNvPr id="850" name="Rounded Rectangle 849"/>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51" name="Rectangle 850"/>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52" name="TextBox 851"/>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a:t>
                </a:r>
                <a:r>
                  <a:rPr lang="sv-SE" sz="700" b="1">
                    <a:latin typeface="Arial" pitchFamily="34" charset="0"/>
                    <a:cs typeface="Arial" pitchFamily="34" charset="0"/>
                  </a:rPr>
                  <a:t>satisfied with priorities</a:t>
                </a:r>
              </a:p>
            </p:txBody>
          </p:sp>
        </p:grpSp>
        <p:grpSp>
          <p:nvGrpSpPr>
            <p:cNvPr id="897" name="Group 896"/>
            <p:cNvGrpSpPr/>
            <p:nvPr/>
          </p:nvGrpSpPr>
          <p:grpSpPr>
            <a:xfrm>
              <a:off x="3543280" y="5121244"/>
              <a:ext cx="1928826" cy="357190"/>
              <a:chOff x="828636" y="800072"/>
              <a:chExt cx="1928826" cy="357190"/>
            </a:xfrm>
          </p:grpSpPr>
          <p:sp>
            <p:nvSpPr>
              <p:cNvPr id="898" name="Rounded Rectangle 897"/>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99" name="Rectangle 898"/>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00" name="TextBox 899"/>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brings </a:t>
                </a:r>
                <a:r>
                  <a:rPr lang="sv-SE" sz="700" b="1">
                    <a:latin typeface="Arial" pitchFamily="34" charset="0"/>
                    <a:cs typeface="Arial" pitchFamily="34" charset="0"/>
                  </a:rPr>
                  <a:t>up-to-date PBL</a:t>
                </a:r>
              </a:p>
            </p:txBody>
          </p:sp>
        </p:grpSp>
      </p:grpSp>
      <p:grpSp>
        <p:nvGrpSpPr>
          <p:cNvPr id="865" name="Group 864"/>
          <p:cNvGrpSpPr/>
          <p:nvPr/>
        </p:nvGrpSpPr>
        <p:grpSpPr>
          <a:xfrm>
            <a:off x="2490258" y="5224683"/>
            <a:ext cx="1377733" cy="255136"/>
            <a:chOff x="828636" y="800072"/>
            <a:chExt cx="1928826" cy="357190"/>
          </a:xfrm>
        </p:grpSpPr>
        <p:sp>
          <p:nvSpPr>
            <p:cNvPr id="866" name="Rounded Rectangle 865"/>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67" name="Rectangle 866"/>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68" name="TextBox 867"/>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Iteration length </a:t>
              </a:r>
              <a:r>
                <a:rPr lang="sv-SE" sz="700" b="1">
                  <a:latin typeface="Arial" pitchFamily="34" charset="0"/>
                  <a:cs typeface="Arial" pitchFamily="34" charset="0"/>
                </a:rPr>
                <a:t>4 weeks or less</a:t>
              </a:r>
            </a:p>
          </p:txBody>
        </p:sp>
      </p:grpSp>
      <p:grpSp>
        <p:nvGrpSpPr>
          <p:cNvPr id="869" name="Group 868"/>
          <p:cNvGrpSpPr/>
          <p:nvPr/>
        </p:nvGrpSpPr>
        <p:grpSpPr>
          <a:xfrm>
            <a:off x="2490258" y="5479818"/>
            <a:ext cx="1377733" cy="255136"/>
            <a:chOff x="828636" y="800072"/>
            <a:chExt cx="1928826" cy="357190"/>
          </a:xfrm>
        </p:grpSpPr>
        <p:sp>
          <p:nvSpPr>
            <p:cNvPr id="870" name="Rounded Rectangle 869"/>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71" name="Rectangle 870"/>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72" name="TextBox 871"/>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Always </a:t>
              </a:r>
              <a:r>
                <a:rPr lang="sv-SE" sz="700" b="1">
                  <a:latin typeface="Arial" pitchFamily="34" charset="0"/>
                  <a:cs typeface="Arial" pitchFamily="34" charset="0"/>
                </a:rPr>
                <a:t>end on time</a:t>
              </a:r>
            </a:p>
          </p:txBody>
        </p:sp>
      </p:grpSp>
      <p:grpSp>
        <p:nvGrpSpPr>
          <p:cNvPr id="873" name="Group 872"/>
          <p:cNvGrpSpPr/>
          <p:nvPr/>
        </p:nvGrpSpPr>
        <p:grpSpPr>
          <a:xfrm>
            <a:off x="2490258" y="5734954"/>
            <a:ext cx="1377733" cy="255136"/>
            <a:chOff x="828636" y="800072"/>
            <a:chExt cx="1928826" cy="357190"/>
          </a:xfrm>
        </p:grpSpPr>
        <p:sp>
          <p:nvSpPr>
            <p:cNvPr id="874" name="Rounded Rectangle 873"/>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75" name="Rectangle 874"/>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76" name="TextBox 875"/>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Team </a:t>
              </a:r>
              <a:r>
                <a:rPr lang="sv-SE" sz="700" b="1">
                  <a:latin typeface="Arial" pitchFamily="34" charset="0"/>
                  <a:cs typeface="Arial" pitchFamily="34" charset="0"/>
                </a:rPr>
                <a:t>not disrupted or controlled </a:t>
              </a:r>
              <a:r>
                <a:rPr lang="sv-SE" sz="700">
                  <a:latin typeface="Arial" pitchFamily="34" charset="0"/>
                  <a:cs typeface="Arial" pitchFamily="34" charset="0"/>
                </a:rPr>
                <a:t>by outsiders</a:t>
              </a:r>
            </a:p>
          </p:txBody>
        </p:sp>
      </p:grpSp>
      <p:grpSp>
        <p:nvGrpSpPr>
          <p:cNvPr id="958" name="Group 957"/>
          <p:cNvGrpSpPr/>
          <p:nvPr/>
        </p:nvGrpSpPr>
        <p:grpSpPr>
          <a:xfrm>
            <a:off x="2286151" y="4969547"/>
            <a:ext cx="1581841" cy="255136"/>
            <a:chOff x="614322" y="5086352"/>
            <a:chExt cx="2214578" cy="357190"/>
          </a:xfrm>
        </p:grpSpPr>
        <p:sp>
          <p:nvSpPr>
            <p:cNvPr id="959" name="Rounded Rectangle 958"/>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60" name="Rectangle 959"/>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61" name="TextBox 960"/>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Timeboxed</a:t>
              </a:r>
              <a:r>
                <a:rPr lang="sv-SE" sz="700" b="1">
                  <a:latin typeface="Arial" pitchFamily="34" charset="0"/>
                  <a:cs typeface="Arial" pitchFamily="34" charset="0"/>
                </a:rPr>
                <a:t> iterations</a:t>
              </a:r>
            </a:p>
          </p:txBody>
        </p:sp>
      </p:grpSp>
      <p:grpSp>
        <p:nvGrpSpPr>
          <p:cNvPr id="346" name="Group 345"/>
          <p:cNvGrpSpPr/>
          <p:nvPr/>
        </p:nvGrpSpPr>
        <p:grpSpPr>
          <a:xfrm>
            <a:off x="2286151" y="1576100"/>
            <a:ext cx="1581841" cy="1530814"/>
            <a:chOff x="3257528" y="2206540"/>
            <a:chExt cx="2214578" cy="2143140"/>
          </a:xfrm>
        </p:grpSpPr>
        <p:grpSp>
          <p:nvGrpSpPr>
            <p:cNvPr id="560" name="Group 559"/>
            <p:cNvGrpSpPr/>
            <p:nvPr/>
          </p:nvGrpSpPr>
          <p:grpSpPr>
            <a:xfrm>
              <a:off x="3257528" y="2206540"/>
              <a:ext cx="2214578" cy="357190"/>
              <a:chOff x="542884" y="371444"/>
              <a:chExt cx="2214578" cy="357190"/>
            </a:xfrm>
          </p:grpSpPr>
          <p:sp>
            <p:nvSpPr>
              <p:cNvPr id="561" name="Rounded Rectangle 560"/>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562" name="Rectangle 561"/>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563" name="TextBox 562"/>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has a </a:t>
                </a:r>
                <a:r>
                  <a:rPr lang="sv-SE" sz="700" b="1">
                    <a:latin typeface="Arial" pitchFamily="34" charset="0"/>
                    <a:cs typeface="Arial" pitchFamily="34" charset="0"/>
                  </a:rPr>
                  <a:t>product backlog (PBL)</a:t>
                </a:r>
              </a:p>
            </p:txBody>
          </p:sp>
        </p:grpSp>
        <p:grpSp>
          <p:nvGrpSpPr>
            <p:cNvPr id="564" name="Group 563"/>
            <p:cNvGrpSpPr/>
            <p:nvPr/>
          </p:nvGrpSpPr>
          <p:grpSpPr>
            <a:xfrm>
              <a:off x="3543280" y="2563730"/>
              <a:ext cx="1928826" cy="357190"/>
              <a:chOff x="828636" y="800072"/>
              <a:chExt cx="1928826" cy="357190"/>
            </a:xfrm>
          </p:grpSpPr>
          <p:sp>
            <p:nvSpPr>
              <p:cNvPr id="565" name="Rounded Rectangle 564"/>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566" name="Rectangle 565"/>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567" name="TextBox 566"/>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Top items are </a:t>
                </a:r>
                <a:r>
                  <a:rPr lang="sv-SE" sz="700" b="1">
                    <a:latin typeface="Arial" pitchFamily="34" charset="0"/>
                    <a:cs typeface="Arial" pitchFamily="34" charset="0"/>
                  </a:rPr>
                  <a:t>prioritized </a:t>
                </a:r>
                <a:r>
                  <a:rPr lang="sv-SE" sz="700">
                    <a:latin typeface="Arial" pitchFamily="34" charset="0"/>
                    <a:cs typeface="Arial" pitchFamily="34" charset="0"/>
                  </a:rPr>
                  <a:t>by business value</a:t>
                </a:r>
              </a:p>
            </p:txBody>
          </p:sp>
        </p:grpSp>
        <p:grpSp>
          <p:nvGrpSpPr>
            <p:cNvPr id="568" name="Group 567"/>
            <p:cNvGrpSpPr/>
            <p:nvPr/>
          </p:nvGrpSpPr>
          <p:grpSpPr>
            <a:xfrm>
              <a:off x="3543280" y="2920920"/>
              <a:ext cx="1928826" cy="357190"/>
              <a:chOff x="828636" y="800072"/>
              <a:chExt cx="1928826" cy="357190"/>
            </a:xfrm>
          </p:grpSpPr>
          <p:sp>
            <p:nvSpPr>
              <p:cNvPr id="569" name="Rounded Rectangle 568"/>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570" name="Rectangle 569"/>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571" name="TextBox 570"/>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Top items are </a:t>
                </a:r>
                <a:r>
                  <a:rPr lang="sv-SE" sz="700" b="1">
                    <a:latin typeface="Arial" pitchFamily="34" charset="0"/>
                    <a:cs typeface="Arial" pitchFamily="34" charset="0"/>
                  </a:rPr>
                  <a:t>estimated</a:t>
                </a:r>
                <a:endParaRPr lang="sv-SE" sz="700">
                  <a:latin typeface="Arial" pitchFamily="34" charset="0"/>
                  <a:cs typeface="Arial" pitchFamily="34" charset="0"/>
                </a:endParaRPr>
              </a:p>
            </p:txBody>
          </p:sp>
        </p:grpSp>
        <p:grpSp>
          <p:nvGrpSpPr>
            <p:cNvPr id="954" name="Group 953"/>
            <p:cNvGrpSpPr/>
            <p:nvPr/>
          </p:nvGrpSpPr>
          <p:grpSpPr>
            <a:xfrm>
              <a:off x="3543280" y="3992490"/>
              <a:ext cx="1928826" cy="357190"/>
              <a:chOff x="828636" y="800072"/>
              <a:chExt cx="1928826" cy="357190"/>
            </a:xfrm>
          </p:grpSpPr>
          <p:sp>
            <p:nvSpPr>
              <p:cNvPr id="955" name="Rounded Rectangle 954"/>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56" name="Rectangle 955"/>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57" name="TextBox 956"/>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understands </a:t>
                </a:r>
                <a:r>
                  <a:rPr lang="sv-SE" sz="700" b="1">
                    <a:latin typeface="Arial" pitchFamily="34" charset="0"/>
                    <a:cs typeface="Arial" pitchFamily="34" charset="0"/>
                  </a:rPr>
                  <a:t>purpose</a:t>
                </a:r>
                <a:r>
                  <a:rPr lang="sv-SE" sz="700">
                    <a:latin typeface="Arial" pitchFamily="34" charset="0"/>
                    <a:cs typeface="Arial" pitchFamily="34" charset="0"/>
                  </a:rPr>
                  <a:t> of all backlog items</a:t>
                </a:r>
              </a:p>
            </p:txBody>
          </p:sp>
        </p:grpSp>
        <p:grpSp>
          <p:nvGrpSpPr>
            <p:cNvPr id="977" name="Group 976"/>
            <p:cNvGrpSpPr/>
            <p:nvPr/>
          </p:nvGrpSpPr>
          <p:grpSpPr>
            <a:xfrm>
              <a:off x="3543280" y="3635300"/>
              <a:ext cx="1928826" cy="357190"/>
              <a:chOff x="828636" y="800072"/>
              <a:chExt cx="1928826" cy="357190"/>
            </a:xfrm>
          </p:grpSpPr>
          <p:sp>
            <p:nvSpPr>
              <p:cNvPr id="978" name="Rounded Rectangle 977"/>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79" name="Rectangle 978"/>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80" name="TextBox 979"/>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Top items in </a:t>
                </a:r>
                <a:r>
                  <a:rPr lang="sv-SE" sz="700" b="1">
                    <a:latin typeface="Arial" pitchFamily="34" charset="0"/>
                    <a:cs typeface="Arial" pitchFamily="34" charset="0"/>
                  </a:rPr>
                  <a:t>PBL small enough to fit </a:t>
                </a:r>
                <a:r>
                  <a:rPr lang="sv-SE" sz="700">
                    <a:latin typeface="Arial" pitchFamily="34" charset="0"/>
                    <a:cs typeface="Arial" pitchFamily="34" charset="0"/>
                  </a:rPr>
                  <a:t>in a sprint</a:t>
                </a:r>
              </a:p>
            </p:txBody>
          </p:sp>
        </p:grpSp>
        <p:grpSp>
          <p:nvGrpSpPr>
            <p:cNvPr id="981" name="Group 980"/>
            <p:cNvGrpSpPr/>
            <p:nvPr/>
          </p:nvGrpSpPr>
          <p:grpSpPr>
            <a:xfrm>
              <a:off x="3543280" y="3278110"/>
              <a:ext cx="1928826" cy="357190"/>
              <a:chOff x="828636" y="800072"/>
              <a:chExt cx="1928826" cy="357190"/>
            </a:xfrm>
          </p:grpSpPr>
          <p:sp>
            <p:nvSpPr>
              <p:cNvPr id="982" name="Rounded Rectangle 981"/>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83" name="Rectangle 982"/>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84" name="TextBox 983"/>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Estimates written by the team</a:t>
                </a:r>
              </a:p>
            </p:txBody>
          </p:sp>
        </p:grpSp>
      </p:grpSp>
      <p:grpSp>
        <p:nvGrpSpPr>
          <p:cNvPr id="340" name="Group 339"/>
          <p:cNvGrpSpPr/>
          <p:nvPr/>
        </p:nvGrpSpPr>
        <p:grpSpPr>
          <a:xfrm>
            <a:off x="91983" y="1592023"/>
            <a:ext cx="1581841" cy="1530814"/>
            <a:chOff x="185694" y="2850193"/>
            <a:chExt cx="2214578" cy="2143140"/>
          </a:xfrm>
        </p:grpSpPr>
        <p:grpSp>
          <p:nvGrpSpPr>
            <p:cNvPr id="228" name="Group 227"/>
            <p:cNvGrpSpPr/>
            <p:nvPr/>
          </p:nvGrpSpPr>
          <p:grpSpPr>
            <a:xfrm>
              <a:off x="185694" y="2850193"/>
              <a:ext cx="2214578" cy="357190"/>
              <a:chOff x="542884" y="371444"/>
              <a:chExt cx="2214578" cy="357190"/>
            </a:xfrm>
          </p:grpSpPr>
          <p:sp>
            <p:nvSpPr>
              <p:cNvPr id="229" name="Rounded Rectangle 228"/>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30" name="Rectangle 229"/>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31" name="TextBox 230"/>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Clearly defined </a:t>
                </a:r>
                <a:r>
                  <a:rPr lang="sv-SE" sz="700" b="1">
                    <a:latin typeface="Arial" pitchFamily="34" charset="0"/>
                    <a:cs typeface="Arial" pitchFamily="34" charset="0"/>
                  </a:rPr>
                  <a:t>product owner</a:t>
                </a:r>
                <a:r>
                  <a:rPr lang="sv-SE" sz="700">
                    <a:latin typeface="Arial" pitchFamily="34" charset="0"/>
                    <a:cs typeface="Arial" pitchFamily="34" charset="0"/>
                  </a:rPr>
                  <a:t> </a:t>
                </a:r>
                <a:r>
                  <a:rPr lang="sv-SE" sz="700" b="1">
                    <a:latin typeface="Arial" pitchFamily="34" charset="0"/>
                    <a:cs typeface="Arial" pitchFamily="34" charset="0"/>
                  </a:rPr>
                  <a:t>(PO)</a:t>
                </a:r>
              </a:p>
            </p:txBody>
          </p:sp>
        </p:grpSp>
        <p:grpSp>
          <p:nvGrpSpPr>
            <p:cNvPr id="232" name="Group 231"/>
            <p:cNvGrpSpPr/>
            <p:nvPr/>
          </p:nvGrpSpPr>
          <p:grpSpPr>
            <a:xfrm>
              <a:off x="471446" y="3207383"/>
              <a:ext cx="1928826" cy="357190"/>
              <a:chOff x="828636" y="800072"/>
              <a:chExt cx="1928826" cy="357190"/>
            </a:xfrm>
          </p:grpSpPr>
          <p:sp>
            <p:nvSpPr>
              <p:cNvPr id="233" name="Rounded Rectangle 232"/>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34" name="Rectangle 233"/>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35" name="TextBox 234"/>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is </a:t>
                </a:r>
                <a:r>
                  <a:rPr lang="sv-SE" sz="700" b="1">
                    <a:latin typeface="Arial" pitchFamily="34" charset="0"/>
                    <a:cs typeface="Arial" pitchFamily="34" charset="0"/>
                  </a:rPr>
                  <a:t>empowered </a:t>
                </a:r>
                <a:r>
                  <a:rPr lang="sv-SE" sz="700">
                    <a:latin typeface="Arial" pitchFamily="34" charset="0"/>
                    <a:cs typeface="Arial" pitchFamily="34" charset="0"/>
                  </a:rPr>
                  <a:t>to prioritize</a:t>
                </a:r>
              </a:p>
            </p:txBody>
          </p:sp>
        </p:grpSp>
        <p:grpSp>
          <p:nvGrpSpPr>
            <p:cNvPr id="236" name="Group 235"/>
            <p:cNvGrpSpPr/>
            <p:nvPr/>
          </p:nvGrpSpPr>
          <p:grpSpPr>
            <a:xfrm>
              <a:off x="471446" y="3564573"/>
              <a:ext cx="1928826" cy="357190"/>
              <a:chOff x="828636" y="800072"/>
              <a:chExt cx="1928826" cy="357190"/>
            </a:xfrm>
          </p:grpSpPr>
          <p:sp>
            <p:nvSpPr>
              <p:cNvPr id="237" name="Rounded Rectangle 236"/>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38" name="Rectangle 237"/>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239" name="TextBox 238"/>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has </a:t>
                </a:r>
                <a:r>
                  <a:rPr lang="sv-SE" sz="700" b="1">
                    <a:latin typeface="Arial" pitchFamily="34" charset="0"/>
                    <a:cs typeface="Arial" pitchFamily="34" charset="0"/>
                  </a:rPr>
                  <a:t>knowledge</a:t>
                </a:r>
                <a:r>
                  <a:rPr lang="sv-SE" sz="700">
                    <a:latin typeface="Arial" pitchFamily="34" charset="0"/>
                    <a:cs typeface="Arial" pitchFamily="34" charset="0"/>
                  </a:rPr>
                  <a:t> to prioritize</a:t>
                </a:r>
              </a:p>
            </p:txBody>
          </p:sp>
        </p:grpSp>
        <p:grpSp>
          <p:nvGrpSpPr>
            <p:cNvPr id="901" name="Group 900"/>
            <p:cNvGrpSpPr/>
            <p:nvPr/>
          </p:nvGrpSpPr>
          <p:grpSpPr>
            <a:xfrm>
              <a:off x="471446" y="3921763"/>
              <a:ext cx="1928826" cy="357190"/>
              <a:chOff x="828636" y="800072"/>
              <a:chExt cx="1928826" cy="357190"/>
            </a:xfrm>
          </p:grpSpPr>
          <p:sp>
            <p:nvSpPr>
              <p:cNvPr id="902" name="Rounded Rectangle 901"/>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03" name="Rectangle 902"/>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04" name="TextBox 903"/>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has</a:t>
                </a:r>
                <a:r>
                  <a:rPr lang="sv-SE" sz="700" b="1">
                    <a:latin typeface="Arial" pitchFamily="34" charset="0"/>
                    <a:cs typeface="Arial" pitchFamily="34" charset="0"/>
                  </a:rPr>
                  <a:t> </a:t>
                </a:r>
                <a:r>
                  <a:rPr lang="sv-SE" sz="700">
                    <a:latin typeface="Arial" pitchFamily="34" charset="0"/>
                    <a:cs typeface="Arial" pitchFamily="34" charset="0"/>
                  </a:rPr>
                  <a:t>direct</a:t>
                </a:r>
                <a:r>
                  <a:rPr lang="sv-SE" sz="700" b="1">
                    <a:latin typeface="Arial" pitchFamily="34" charset="0"/>
                    <a:cs typeface="Arial" pitchFamily="34" charset="0"/>
                  </a:rPr>
                  <a:t> contact with team</a:t>
                </a:r>
              </a:p>
            </p:txBody>
          </p:sp>
        </p:grpSp>
        <p:grpSp>
          <p:nvGrpSpPr>
            <p:cNvPr id="905" name="Group 904"/>
            <p:cNvGrpSpPr/>
            <p:nvPr/>
          </p:nvGrpSpPr>
          <p:grpSpPr>
            <a:xfrm>
              <a:off x="471446" y="4278953"/>
              <a:ext cx="1928826" cy="357190"/>
              <a:chOff x="828636" y="800072"/>
              <a:chExt cx="1928826" cy="357190"/>
            </a:xfrm>
          </p:grpSpPr>
          <p:sp>
            <p:nvSpPr>
              <p:cNvPr id="906" name="Rounded Rectangle 905"/>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07" name="Rectangle 906"/>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08" name="TextBox 907"/>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has direct </a:t>
                </a:r>
                <a:r>
                  <a:rPr lang="sv-SE" sz="700" b="1">
                    <a:latin typeface="Arial" pitchFamily="34" charset="0"/>
                    <a:cs typeface="Arial" pitchFamily="34" charset="0"/>
                  </a:rPr>
                  <a:t>contact with stakeholders</a:t>
                </a:r>
              </a:p>
            </p:txBody>
          </p:sp>
        </p:grpSp>
        <p:grpSp>
          <p:nvGrpSpPr>
            <p:cNvPr id="985" name="Group 984"/>
            <p:cNvGrpSpPr/>
            <p:nvPr/>
          </p:nvGrpSpPr>
          <p:grpSpPr>
            <a:xfrm>
              <a:off x="471446" y="4636143"/>
              <a:ext cx="1928826" cy="357190"/>
              <a:chOff x="828636" y="800072"/>
              <a:chExt cx="1928826" cy="357190"/>
            </a:xfrm>
          </p:grpSpPr>
          <p:sp>
            <p:nvSpPr>
              <p:cNvPr id="986" name="Rounded Rectangle 985"/>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87" name="Rectangle 986"/>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88" name="TextBox 987"/>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speaks </a:t>
                </a:r>
                <a:r>
                  <a:rPr lang="sv-SE" sz="700" b="1">
                    <a:latin typeface="Arial" pitchFamily="34" charset="0"/>
                    <a:cs typeface="Arial" pitchFamily="34" charset="0"/>
                  </a:rPr>
                  <a:t>with one voice </a:t>
                </a:r>
                <a:r>
                  <a:rPr lang="sv-SE" sz="700">
                    <a:latin typeface="Arial" pitchFamily="34" charset="0"/>
                    <a:cs typeface="Arial" pitchFamily="34" charset="0"/>
                  </a:rPr>
                  <a:t>(in case PO is a team)</a:t>
                </a:r>
                <a:endParaRPr lang="sv-SE" sz="700" b="1">
                  <a:latin typeface="Arial" pitchFamily="34" charset="0"/>
                  <a:cs typeface="Arial" pitchFamily="34" charset="0"/>
                </a:endParaRPr>
              </a:p>
            </p:txBody>
          </p:sp>
        </p:grpSp>
      </p:grpSp>
      <p:grpSp>
        <p:nvGrpSpPr>
          <p:cNvPr id="628" name="Group 627"/>
          <p:cNvGrpSpPr/>
          <p:nvPr/>
        </p:nvGrpSpPr>
        <p:grpSpPr>
          <a:xfrm>
            <a:off x="2286151" y="6286520"/>
            <a:ext cx="1581841" cy="255136"/>
            <a:chOff x="542884" y="371444"/>
            <a:chExt cx="2214578" cy="357190"/>
          </a:xfrm>
        </p:grpSpPr>
        <p:sp>
          <p:nvSpPr>
            <p:cNvPr id="629" name="Rounded Rectangle 628"/>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30" name="Rectangle 629"/>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31" name="TextBox 630"/>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Team members </a:t>
              </a:r>
              <a:r>
                <a:rPr lang="sv-SE" sz="700" b="1">
                  <a:latin typeface="Arial" pitchFamily="34" charset="0"/>
                  <a:cs typeface="Arial" pitchFamily="34" charset="0"/>
                </a:rPr>
                <a:t>sit together</a:t>
              </a:r>
            </a:p>
          </p:txBody>
        </p:sp>
      </p:grpSp>
      <p:sp>
        <p:nvSpPr>
          <p:cNvPr id="328" name="TextBox 327"/>
          <p:cNvSpPr txBox="1"/>
          <p:nvPr/>
        </p:nvSpPr>
        <p:spPr>
          <a:xfrm>
            <a:off x="30585" y="183635"/>
            <a:ext cx="1785950" cy="285793"/>
          </a:xfrm>
          <a:prstGeom prst="rect">
            <a:avLst/>
          </a:prstGeom>
          <a:noFill/>
        </p:spPr>
        <p:txBody>
          <a:bodyPr wrap="square" lIns="65306" tIns="32653" rIns="65306" bIns="32653" rtlCol="0">
            <a:spAutoFit/>
          </a:bodyPr>
          <a:lstStyle/>
          <a:p>
            <a:pPr>
              <a:tabLst>
                <a:tab pos="387757" algn="l"/>
              </a:tabLst>
            </a:pPr>
            <a:r>
              <a:rPr lang="sv-SE" sz="700">
                <a:latin typeface="Arial" pitchFamily="34" charset="0"/>
                <a:cs typeface="Arial" pitchFamily="34" charset="0"/>
              </a:rPr>
              <a:t>If you achieve these you can ignore the rest of the checklist. Your process is fine.</a:t>
            </a:r>
          </a:p>
        </p:txBody>
      </p:sp>
      <p:sp>
        <p:nvSpPr>
          <p:cNvPr id="329" name="TextBox 328"/>
          <p:cNvSpPr txBox="1"/>
          <p:nvPr/>
        </p:nvSpPr>
        <p:spPr>
          <a:xfrm>
            <a:off x="2031014" y="183635"/>
            <a:ext cx="1928661" cy="285793"/>
          </a:xfrm>
          <a:prstGeom prst="rect">
            <a:avLst/>
          </a:prstGeom>
          <a:noFill/>
        </p:spPr>
        <p:txBody>
          <a:bodyPr wrap="square" lIns="65306" tIns="32653" rIns="65306" bIns="32653" rtlCol="0">
            <a:spAutoFit/>
          </a:bodyPr>
          <a:lstStyle/>
          <a:p>
            <a:pPr>
              <a:tabLst>
                <a:tab pos="387757" algn="l"/>
              </a:tabLst>
            </a:pPr>
            <a:r>
              <a:rPr lang="sv-SE" sz="700">
                <a:latin typeface="Arial" pitchFamily="34" charset="0"/>
                <a:cs typeface="Arial" pitchFamily="34" charset="0"/>
              </a:rPr>
              <a:t>These are central to Scrum. Without these you probably shouldn’t call it Scrum.</a:t>
            </a:r>
          </a:p>
        </p:txBody>
      </p:sp>
      <p:sp>
        <p:nvSpPr>
          <p:cNvPr id="330" name="TextBox 329"/>
          <p:cNvSpPr txBox="1"/>
          <p:nvPr/>
        </p:nvSpPr>
        <p:spPr>
          <a:xfrm>
            <a:off x="2031015" y="1"/>
            <a:ext cx="1428717" cy="342943"/>
          </a:xfrm>
          <a:prstGeom prst="rect">
            <a:avLst/>
          </a:prstGeom>
          <a:noFill/>
        </p:spPr>
        <p:txBody>
          <a:bodyPr wrap="none" lIns="65306" tIns="32653" rIns="65306" bIns="32653" rtlCol="0">
            <a:spAutoFit/>
          </a:bodyPr>
          <a:lstStyle/>
          <a:p>
            <a:r>
              <a:rPr lang="sv-SE" b="1">
                <a:latin typeface="+mj-lt"/>
                <a:cs typeface="Arial" pitchFamily="34" charset="0"/>
              </a:rPr>
              <a:t>Core Scrum</a:t>
            </a:r>
          </a:p>
        </p:txBody>
      </p:sp>
      <p:sp>
        <p:nvSpPr>
          <p:cNvPr id="1036" name="Rounded Rectangle 1035"/>
          <p:cNvSpPr/>
          <p:nvPr/>
        </p:nvSpPr>
        <p:spPr bwMode="auto">
          <a:xfrm>
            <a:off x="4929190" y="928672"/>
            <a:ext cx="3724981" cy="4194407"/>
          </a:xfrm>
          <a:prstGeom prst="roundRect">
            <a:avLst>
              <a:gd name="adj" fmla="val 5027"/>
            </a:avLst>
          </a:prstGeom>
          <a:gradFill flip="none" rotWithShape="1">
            <a:gsLst>
              <a:gs pos="0">
                <a:schemeClr val="tx1">
                  <a:lumMod val="60000"/>
                  <a:lumOff val="40000"/>
                </a:schemeClr>
              </a:gs>
              <a:gs pos="50000">
                <a:srgbClr val="98D3E8"/>
              </a:gs>
              <a:gs pos="100000">
                <a:srgbClr val="ECF6FA"/>
              </a:gs>
            </a:gsLst>
            <a:lin ang="13500000" scaled="1"/>
            <a:tileRect/>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65306" tIns="32653" rIns="65306" bIns="32653" numCol="1" rtlCol="0" anchor="ctr" anchorCtr="0" compatLnSpc="1">
            <a:prstTxWarp prst="textNoShape">
              <a:avLst/>
            </a:prstTxWarp>
          </a:bodyPr>
          <a:lstStyle/>
          <a:p>
            <a:pPr algn="ctr" defTabSz="653064"/>
            <a:endParaRPr lang="sv-SE" sz="900"/>
          </a:p>
        </p:txBody>
      </p:sp>
      <p:grpSp>
        <p:nvGrpSpPr>
          <p:cNvPr id="406" name="Group 405"/>
          <p:cNvGrpSpPr/>
          <p:nvPr/>
        </p:nvGrpSpPr>
        <p:grpSpPr>
          <a:xfrm>
            <a:off x="5031246" y="2166904"/>
            <a:ext cx="1581841" cy="255136"/>
            <a:chOff x="542884" y="371444"/>
            <a:chExt cx="2214578" cy="357190"/>
          </a:xfrm>
        </p:grpSpPr>
        <p:sp>
          <p:nvSpPr>
            <p:cNvPr id="407" name="Rounded Rectangle 406"/>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408" name="Rectangle 407"/>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409" name="TextBox 408"/>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has </a:t>
              </a:r>
              <a:r>
                <a:rPr lang="sv-SE" sz="700" b="1">
                  <a:latin typeface="Arial" pitchFamily="34" charset="0"/>
                  <a:cs typeface="Arial" pitchFamily="34" charset="0"/>
                </a:rPr>
                <a:t>product vision</a:t>
              </a:r>
              <a:r>
                <a:rPr lang="sv-SE" sz="700">
                  <a:latin typeface="Arial" pitchFamily="34" charset="0"/>
                  <a:cs typeface="Arial" pitchFamily="34" charset="0"/>
                </a:rPr>
                <a:t> that is in sync with PBL</a:t>
              </a:r>
            </a:p>
          </p:txBody>
        </p:sp>
      </p:grpSp>
      <p:grpSp>
        <p:nvGrpSpPr>
          <p:cNvPr id="596" name="Group 595"/>
          <p:cNvGrpSpPr/>
          <p:nvPr/>
        </p:nvGrpSpPr>
        <p:grpSpPr>
          <a:xfrm>
            <a:off x="5031246" y="2422040"/>
            <a:ext cx="1581841" cy="255136"/>
            <a:chOff x="542884" y="371444"/>
            <a:chExt cx="2214578" cy="357190"/>
          </a:xfrm>
        </p:grpSpPr>
        <p:sp>
          <p:nvSpPr>
            <p:cNvPr id="597" name="Rounded Rectangle 596"/>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598" name="Rectangle 597"/>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599" name="TextBox 598"/>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PBL and product vision is </a:t>
              </a:r>
              <a:r>
                <a:rPr lang="sv-SE" sz="700" b="1">
                  <a:latin typeface="Arial" pitchFamily="34" charset="0"/>
                  <a:cs typeface="Arial" pitchFamily="34" charset="0"/>
                </a:rPr>
                <a:t>highly visible</a:t>
              </a:r>
            </a:p>
          </p:txBody>
        </p:sp>
      </p:grpSp>
      <p:grpSp>
        <p:nvGrpSpPr>
          <p:cNvPr id="608" name="Group 607"/>
          <p:cNvGrpSpPr/>
          <p:nvPr/>
        </p:nvGrpSpPr>
        <p:grpSpPr>
          <a:xfrm>
            <a:off x="5031246" y="2714620"/>
            <a:ext cx="1581841" cy="255136"/>
            <a:chOff x="542884" y="371444"/>
            <a:chExt cx="2214578" cy="357190"/>
          </a:xfrm>
        </p:grpSpPr>
        <p:sp>
          <p:nvSpPr>
            <p:cNvPr id="609" name="Rounded Rectangle 608"/>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10" name="Rectangle 609"/>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11" name="TextBox 610"/>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Everyone on the </a:t>
              </a:r>
              <a:r>
                <a:rPr lang="sv-SE" sz="700" b="1">
                  <a:latin typeface="Arial" pitchFamily="34" charset="0"/>
                  <a:cs typeface="Arial" pitchFamily="34" charset="0"/>
                </a:rPr>
                <a:t>team</a:t>
              </a:r>
              <a:r>
                <a:rPr lang="sv-SE" sz="700">
                  <a:latin typeface="Arial" pitchFamily="34" charset="0"/>
                  <a:cs typeface="Arial" pitchFamily="34" charset="0"/>
                </a:rPr>
                <a:t> </a:t>
              </a:r>
              <a:r>
                <a:rPr lang="sv-SE" sz="700" b="1">
                  <a:latin typeface="Arial" pitchFamily="34" charset="0"/>
                  <a:cs typeface="Arial" pitchFamily="34" charset="0"/>
                </a:rPr>
                <a:t>participates in estimating</a:t>
              </a:r>
            </a:p>
          </p:txBody>
        </p:sp>
      </p:grpSp>
      <p:grpSp>
        <p:nvGrpSpPr>
          <p:cNvPr id="620" name="Group 619"/>
          <p:cNvGrpSpPr/>
          <p:nvPr/>
        </p:nvGrpSpPr>
        <p:grpSpPr>
          <a:xfrm>
            <a:off x="5031246" y="2969756"/>
            <a:ext cx="1581841" cy="255136"/>
            <a:chOff x="542884" y="371444"/>
            <a:chExt cx="2214578" cy="357190"/>
          </a:xfrm>
        </p:grpSpPr>
        <p:sp>
          <p:nvSpPr>
            <p:cNvPr id="621" name="Rounded Rectangle 620"/>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22" name="Rectangle 621"/>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23" name="TextBox 622"/>
            <p:cNvSpPr txBox="1"/>
            <p:nvPr/>
          </p:nvSpPr>
          <p:spPr>
            <a:xfrm>
              <a:off x="900074" y="371444"/>
              <a:ext cx="1857388"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PO available </a:t>
              </a:r>
              <a:r>
                <a:rPr lang="sv-SE" sz="700">
                  <a:latin typeface="Arial" pitchFamily="34" charset="0"/>
                  <a:cs typeface="Arial" pitchFamily="34" charset="0"/>
                </a:rPr>
                <a:t>when team is estimating</a:t>
              </a:r>
              <a:endParaRPr lang="sv-SE" sz="700" b="1">
                <a:latin typeface="Arial" pitchFamily="34" charset="0"/>
                <a:cs typeface="Arial" pitchFamily="34" charset="0"/>
              </a:endParaRPr>
            </a:p>
          </p:txBody>
        </p:sp>
      </p:grpSp>
      <p:grpSp>
        <p:nvGrpSpPr>
          <p:cNvPr id="632" name="Group 631"/>
          <p:cNvGrpSpPr/>
          <p:nvPr/>
        </p:nvGrpSpPr>
        <p:grpSpPr>
          <a:xfrm>
            <a:off x="5031246" y="1602204"/>
            <a:ext cx="1581841" cy="255136"/>
            <a:chOff x="542884" y="371444"/>
            <a:chExt cx="2214578" cy="357190"/>
          </a:xfrm>
        </p:grpSpPr>
        <p:sp>
          <p:nvSpPr>
            <p:cNvPr id="633" name="Rounded Rectangle 632"/>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34" name="Rectangle 633"/>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35" name="TextBox 634"/>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Team members </a:t>
              </a:r>
              <a:r>
                <a:rPr lang="sv-SE" sz="700" b="1">
                  <a:latin typeface="Arial" pitchFamily="34" charset="0"/>
                  <a:cs typeface="Arial" pitchFamily="34" charset="0"/>
                </a:rPr>
                <a:t>not locked into specific roles</a:t>
              </a:r>
            </a:p>
          </p:txBody>
        </p:sp>
      </p:grpSp>
      <p:grpSp>
        <p:nvGrpSpPr>
          <p:cNvPr id="636" name="Group 635"/>
          <p:cNvGrpSpPr/>
          <p:nvPr/>
        </p:nvGrpSpPr>
        <p:grpSpPr>
          <a:xfrm>
            <a:off x="5031246" y="1347068"/>
            <a:ext cx="1581841" cy="255136"/>
            <a:chOff x="542884" y="371444"/>
            <a:chExt cx="2214578" cy="357190"/>
          </a:xfrm>
        </p:grpSpPr>
        <p:sp>
          <p:nvSpPr>
            <p:cNvPr id="637" name="Rounded Rectangle 636"/>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38" name="Rectangle 637"/>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39" name="TextBox 638"/>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Team </a:t>
              </a:r>
              <a:r>
                <a:rPr lang="sv-SE" sz="700" b="1">
                  <a:latin typeface="Arial" pitchFamily="34" charset="0"/>
                  <a:cs typeface="Arial" pitchFamily="34" charset="0"/>
                </a:rPr>
                <a:t>has all skills </a:t>
              </a:r>
              <a:r>
                <a:rPr lang="sv-SE" sz="700">
                  <a:latin typeface="Arial" pitchFamily="34" charset="0"/>
                  <a:cs typeface="Arial" pitchFamily="34" charset="0"/>
                </a:rPr>
                <a:t>needed to bring backlog items to Done</a:t>
              </a:r>
              <a:endParaRPr lang="sv-SE" sz="700" b="1">
                <a:latin typeface="Arial" pitchFamily="34" charset="0"/>
                <a:cs typeface="Arial" pitchFamily="34" charset="0"/>
              </a:endParaRPr>
            </a:p>
          </p:txBody>
        </p:sp>
      </p:grpSp>
      <p:grpSp>
        <p:nvGrpSpPr>
          <p:cNvPr id="640" name="Group 639"/>
          <p:cNvGrpSpPr/>
          <p:nvPr/>
        </p:nvGrpSpPr>
        <p:grpSpPr>
          <a:xfrm>
            <a:off x="5031246" y="4578811"/>
            <a:ext cx="1581841" cy="255136"/>
            <a:chOff x="542884" y="371444"/>
            <a:chExt cx="2214578" cy="357190"/>
          </a:xfrm>
        </p:grpSpPr>
        <p:sp>
          <p:nvSpPr>
            <p:cNvPr id="641" name="Rounded Rectangle 640"/>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42" name="Rectangle 641"/>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643" name="TextBox 642"/>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Team has a </a:t>
              </a:r>
              <a:r>
                <a:rPr lang="sv-SE" sz="700" b="1">
                  <a:latin typeface="Arial" pitchFamily="34" charset="0"/>
                  <a:cs typeface="Arial" pitchFamily="34" charset="0"/>
                </a:rPr>
                <a:t>Scrum Master (SM)</a:t>
              </a:r>
            </a:p>
          </p:txBody>
        </p:sp>
      </p:grpSp>
      <p:grpSp>
        <p:nvGrpSpPr>
          <p:cNvPr id="725" name="Group 724"/>
          <p:cNvGrpSpPr/>
          <p:nvPr/>
        </p:nvGrpSpPr>
        <p:grpSpPr>
          <a:xfrm>
            <a:off x="5031246" y="3524298"/>
            <a:ext cx="1581841" cy="255136"/>
            <a:chOff x="542884" y="371444"/>
            <a:chExt cx="2214578" cy="357190"/>
          </a:xfrm>
        </p:grpSpPr>
        <p:sp>
          <p:nvSpPr>
            <p:cNvPr id="726" name="Rounded Rectangle 725"/>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27" name="Rectangle 726"/>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28" name="TextBox 727"/>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Whole team knows top 1-3 </a:t>
              </a:r>
              <a:r>
                <a:rPr lang="sv-SE" sz="700" b="1">
                  <a:latin typeface="Arial" pitchFamily="34" charset="0"/>
                  <a:cs typeface="Arial" pitchFamily="34" charset="0"/>
                </a:rPr>
                <a:t>impediments</a:t>
              </a:r>
              <a:endParaRPr lang="sv-SE" sz="700">
                <a:latin typeface="Arial" pitchFamily="34" charset="0"/>
                <a:cs typeface="Arial" pitchFamily="34" charset="0"/>
              </a:endParaRPr>
            </a:p>
          </p:txBody>
        </p:sp>
      </p:grpSp>
      <p:grpSp>
        <p:nvGrpSpPr>
          <p:cNvPr id="733" name="Group 732"/>
          <p:cNvGrpSpPr/>
          <p:nvPr/>
        </p:nvGrpSpPr>
        <p:grpSpPr>
          <a:xfrm>
            <a:off x="5235354" y="3779433"/>
            <a:ext cx="1377733" cy="255136"/>
            <a:chOff x="828636" y="800072"/>
            <a:chExt cx="1928826" cy="357190"/>
          </a:xfrm>
        </p:grpSpPr>
        <p:sp>
          <p:nvSpPr>
            <p:cNvPr id="734" name="Rounded Rectangle 733"/>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35" name="Rectangle 734"/>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36" name="TextBox 735"/>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SM has strategy </a:t>
              </a:r>
              <a:r>
                <a:rPr lang="sv-SE" sz="700">
                  <a:latin typeface="Arial" pitchFamily="34" charset="0"/>
                  <a:cs typeface="Arial" pitchFamily="34" charset="0"/>
                </a:rPr>
                <a:t>for how to fix top impediment</a:t>
              </a:r>
            </a:p>
          </p:txBody>
        </p:sp>
      </p:grpSp>
      <p:grpSp>
        <p:nvGrpSpPr>
          <p:cNvPr id="737" name="Group 736"/>
          <p:cNvGrpSpPr/>
          <p:nvPr/>
        </p:nvGrpSpPr>
        <p:grpSpPr>
          <a:xfrm>
            <a:off x="5235354" y="4034569"/>
            <a:ext cx="1377733" cy="255136"/>
            <a:chOff x="828636" y="800072"/>
            <a:chExt cx="1928826" cy="357190"/>
          </a:xfrm>
        </p:grpSpPr>
        <p:sp>
          <p:nvSpPr>
            <p:cNvPr id="738" name="Rounded Rectangle 737"/>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39" name="Rectangle 738"/>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40" name="TextBox 739"/>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SM focusing </a:t>
              </a:r>
              <a:r>
                <a:rPr lang="sv-SE" sz="700">
                  <a:latin typeface="Arial" pitchFamily="34" charset="0"/>
                  <a:cs typeface="Arial" pitchFamily="34" charset="0"/>
                </a:rPr>
                <a:t>on removing impediments</a:t>
              </a:r>
            </a:p>
          </p:txBody>
        </p:sp>
      </p:grpSp>
      <p:grpSp>
        <p:nvGrpSpPr>
          <p:cNvPr id="741" name="Group 740"/>
          <p:cNvGrpSpPr/>
          <p:nvPr/>
        </p:nvGrpSpPr>
        <p:grpSpPr>
          <a:xfrm>
            <a:off x="5235354" y="4289705"/>
            <a:ext cx="1377733" cy="255136"/>
            <a:chOff x="828636" y="800072"/>
            <a:chExt cx="1928826" cy="357190"/>
          </a:xfrm>
        </p:grpSpPr>
        <p:sp>
          <p:nvSpPr>
            <p:cNvPr id="742" name="Rounded Rectangle 741"/>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43" name="Rectangle 742"/>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44" name="TextBox 743"/>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Escalated to management </a:t>
              </a:r>
              <a:r>
                <a:rPr lang="sv-SE" sz="700">
                  <a:latin typeface="Arial" pitchFamily="34" charset="0"/>
                  <a:cs typeface="Arial" pitchFamily="34" charset="0"/>
                </a:rPr>
                <a:t>when team can’t solve</a:t>
              </a:r>
            </a:p>
          </p:txBody>
        </p:sp>
      </p:grpSp>
      <p:grpSp>
        <p:nvGrpSpPr>
          <p:cNvPr id="747" name="Group 746"/>
          <p:cNvGrpSpPr/>
          <p:nvPr/>
        </p:nvGrpSpPr>
        <p:grpSpPr>
          <a:xfrm>
            <a:off x="6919250" y="2173684"/>
            <a:ext cx="1581841" cy="255136"/>
            <a:chOff x="614322" y="5086352"/>
            <a:chExt cx="2214578" cy="357190"/>
          </a:xfrm>
        </p:grpSpPr>
        <p:sp>
          <p:nvSpPr>
            <p:cNvPr id="748" name="Rounded Rectangle 747"/>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49" name="Rectangle 748"/>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50" name="TextBox 749"/>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Velocity</a:t>
              </a:r>
              <a:r>
                <a:rPr lang="sv-SE" sz="700">
                  <a:latin typeface="Arial" pitchFamily="34" charset="0"/>
                  <a:cs typeface="Arial" pitchFamily="34" charset="0"/>
                </a:rPr>
                <a:t> is measured</a:t>
              </a:r>
            </a:p>
          </p:txBody>
        </p:sp>
      </p:grpSp>
      <p:grpSp>
        <p:nvGrpSpPr>
          <p:cNvPr id="751" name="Group 750"/>
          <p:cNvGrpSpPr/>
          <p:nvPr/>
        </p:nvGrpSpPr>
        <p:grpSpPr>
          <a:xfrm>
            <a:off x="7123358" y="2939091"/>
            <a:ext cx="1377733" cy="255136"/>
            <a:chOff x="828636" y="800072"/>
            <a:chExt cx="1928826" cy="357190"/>
          </a:xfrm>
        </p:grpSpPr>
        <p:sp>
          <p:nvSpPr>
            <p:cNvPr id="752" name="Rounded Rectangle 751"/>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53" name="Rectangle 752"/>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54" name="TextBox 753"/>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Velocity only includes</a:t>
              </a:r>
              <a:br>
                <a:rPr lang="sv-SE" sz="700">
                  <a:latin typeface="Arial" pitchFamily="34" charset="0"/>
                  <a:cs typeface="Arial" pitchFamily="34" charset="0"/>
                </a:rPr>
              </a:br>
              <a:r>
                <a:rPr lang="sv-SE" sz="700">
                  <a:latin typeface="Arial" pitchFamily="34" charset="0"/>
                  <a:cs typeface="Arial" pitchFamily="34" charset="0"/>
                </a:rPr>
                <a:t>items that are </a:t>
              </a:r>
              <a:r>
                <a:rPr lang="sv-SE" sz="700" b="1">
                  <a:latin typeface="Arial" pitchFamily="34" charset="0"/>
                  <a:cs typeface="Arial" pitchFamily="34" charset="0"/>
                </a:rPr>
                <a:t>Done</a:t>
              </a:r>
            </a:p>
          </p:txBody>
        </p:sp>
      </p:grpSp>
      <p:grpSp>
        <p:nvGrpSpPr>
          <p:cNvPr id="755" name="Group 754"/>
          <p:cNvGrpSpPr/>
          <p:nvPr/>
        </p:nvGrpSpPr>
        <p:grpSpPr>
          <a:xfrm>
            <a:off x="7123358" y="2683956"/>
            <a:ext cx="1377733" cy="255136"/>
            <a:chOff x="828636" y="800072"/>
            <a:chExt cx="1928826" cy="357190"/>
          </a:xfrm>
        </p:grpSpPr>
        <p:sp>
          <p:nvSpPr>
            <p:cNvPr id="756" name="Rounded Rectangle 755"/>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57" name="Rectangle 756"/>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58" name="TextBox 757"/>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PO uses velocity for </a:t>
              </a:r>
              <a:r>
                <a:rPr lang="sv-SE" sz="700" b="1">
                  <a:latin typeface="Arial" pitchFamily="34" charset="0"/>
                  <a:cs typeface="Arial" pitchFamily="34" charset="0"/>
                </a:rPr>
                <a:t>release planning</a:t>
              </a:r>
            </a:p>
          </p:txBody>
        </p:sp>
      </p:grpSp>
      <p:grpSp>
        <p:nvGrpSpPr>
          <p:cNvPr id="763" name="Group 762"/>
          <p:cNvGrpSpPr/>
          <p:nvPr/>
        </p:nvGrpSpPr>
        <p:grpSpPr>
          <a:xfrm>
            <a:off x="6919250" y="3245254"/>
            <a:ext cx="1581841" cy="255136"/>
            <a:chOff x="614322" y="5086352"/>
            <a:chExt cx="2214578" cy="357190"/>
          </a:xfrm>
        </p:grpSpPr>
        <p:sp>
          <p:nvSpPr>
            <p:cNvPr id="764" name="Rounded Rectangle 763"/>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65" name="Rectangle 764"/>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66" name="TextBox 765"/>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Team has a </a:t>
              </a:r>
              <a:r>
                <a:rPr lang="sv-SE" sz="700" b="1">
                  <a:latin typeface="Arial" pitchFamily="34" charset="0"/>
                  <a:cs typeface="Arial" pitchFamily="34" charset="0"/>
                </a:rPr>
                <a:t>sprint burndown chart</a:t>
              </a:r>
            </a:p>
          </p:txBody>
        </p:sp>
      </p:grpSp>
      <p:grpSp>
        <p:nvGrpSpPr>
          <p:cNvPr id="776" name="Group 775"/>
          <p:cNvGrpSpPr/>
          <p:nvPr/>
        </p:nvGrpSpPr>
        <p:grpSpPr>
          <a:xfrm>
            <a:off x="6919250" y="1347068"/>
            <a:ext cx="1581841" cy="255136"/>
            <a:chOff x="542884" y="371444"/>
            <a:chExt cx="2214578" cy="357190"/>
          </a:xfrm>
        </p:grpSpPr>
        <p:sp>
          <p:nvSpPr>
            <p:cNvPr id="777" name="Rounded Rectangle 776"/>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78" name="Rectangle 777"/>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79" name="TextBox 778"/>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PBL items </a:t>
              </a:r>
              <a:r>
                <a:rPr lang="sv-SE" sz="700" b="1">
                  <a:latin typeface="Arial" pitchFamily="34" charset="0"/>
                  <a:cs typeface="Arial" pitchFamily="34" charset="0"/>
                </a:rPr>
                <a:t>are broken into tasks </a:t>
              </a:r>
              <a:r>
                <a:rPr lang="sv-SE" sz="700">
                  <a:latin typeface="Arial" pitchFamily="34" charset="0"/>
                  <a:cs typeface="Arial" pitchFamily="34" charset="0"/>
                </a:rPr>
                <a:t>within a sprint</a:t>
              </a:r>
            </a:p>
          </p:txBody>
        </p:sp>
      </p:grpSp>
      <p:grpSp>
        <p:nvGrpSpPr>
          <p:cNvPr id="784" name="Group 783"/>
          <p:cNvGrpSpPr/>
          <p:nvPr/>
        </p:nvGrpSpPr>
        <p:grpSpPr>
          <a:xfrm>
            <a:off x="7123358" y="1857340"/>
            <a:ext cx="1377733" cy="255136"/>
            <a:chOff x="828636" y="800072"/>
            <a:chExt cx="1928826" cy="357190"/>
          </a:xfrm>
        </p:grpSpPr>
        <p:sp>
          <p:nvSpPr>
            <p:cNvPr id="785" name="Rounded Rectangle 784"/>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86" name="Rectangle 785"/>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87" name="TextBox 786"/>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Estimates for ongoing tasks are </a:t>
              </a:r>
              <a:r>
                <a:rPr lang="sv-SE" sz="700" b="1">
                  <a:latin typeface="Arial" pitchFamily="34" charset="0"/>
                  <a:cs typeface="Arial" pitchFamily="34" charset="0"/>
                </a:rPr>
                <a:t>updated daily</a:t>
              </a:r>
            </a:p>
          </p:txBody>
        </p:sp>
      </p:grpSp>
      <p:grpSp>
        <p:nvGrpSpPr>
          <p:cNvPr id="788" name="Group 787"/>
          <p:cNvGrpSpPr/>
          <p:nvPr/>
        </p:nvGrpSpPr>
        <p:grpSpPr>
          <a:xfrm>
            <a:off x="7123358" y="3500390"/>
            <a:ext cx="1377733" cy="255136"/>
            <a:chOff x="828636" y="800072"/>
            <a:chExt cx="1928826" cy="357190"/>
          </a:xfrm>
        </p:grpSpPr>
        <p:sp>
          <p:nvSpPr>
            <p:cNvPr id="789" name="Rounded Rectangle 788"/>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90" name="Rectangle 789"/>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791" name="TextBox 790"/>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Highly </a:t>
              </a:r>
              <a:r>
                <a:rPr lang="sv-SE" sz="700" b="1">
                  <a:latin typeface="Arial" pitchFamily="34" charset="0"/>
                  <a:cs typeface="Arial" pitchFamily="34" charset="0"/>
                </a:rPr>
                <a:t>visible</a:t>
              </a:r>
            </a:p>
          </p:txBody>
        </p:sp>
      </p:grpSp>
      <p:grpSp>
        <p:nvGrpSpPr>
          <p:cNvPr id="804" name="Group 803"/>
          <p:cNvGrpSpPr/>
          <p:nvPr/>
        </p:nvGrpSpPr>
        <p:grpSpPr>
          <a:xfrm>
            <a:off x="7123358" y="3755526"/>
            <a:ext cx="1377733" cy="255136"/>
            <a:chOff x="828636" y="800072"/>
            <a:chExt cx="1928826" cy="357190"/>
          </a:xfrm>
        </p:grpSpPr>
        <p:sp>
          <p:nvSpPr>
            <p:cNvPr id="805" name="Rounded Rectangle 804"/>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06" name="Rectangle 805"/>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07" name="TextBox 806"/>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Updated</a:t>
              </a:r>
              <a:r>
                <a:rPr lang="sv-SE" sz="700">
                  <a:latin typeface="Arial" pitchFamily="34" charset="0"/>
                  <a:cs typeface="Arial" pitchFamily="34" charset="0"/>
                </a:rPr>
                <a:t> daily</a:t>
              </a:r>
            </a:p>
          </p:txBody>
        </p:sp>
      </p:grpSp>
      <p:grpSp>
        <p:nvGrpSpPr>
          <p:cNvPr id="820" name="Group 819"/>
          <p:cNvGrpSpPr/>
          <p:nvPr/>
        </p:nvGrpSpPr>
        <p:grpSpPr>
          <a:xfrm>
            <a:off x="7123358" y="4327006"/>
            <a:ext cx="1377733" cy="255136"/>
            <a:chOff x="828636" y="800072"/>
            <a:chExt cx="1928826" cy="357190"/>
          </a:xfrm>
        </p:grpSpPr>
        <p:sp>
          <p:nvSpPr>
            <p:cNvPr id="821" name="Rounded Rectangle 820"/>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22" name="Rectangle 821"/>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23" name="TextBox 822"/>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PO participates </a:t>
              </a:r>
              <a:r>
                <a:rPr lang="sv-SE" sz="700">
                  <a:latin typeface="Arial" pitchFamily="34" charset="0"/>
                  <a:cs typeface="Arial" pitchFamily="34" charset="0"/>
                </a:rPr>
                <a:t>at least a  few times per week</a:t>
              </a:r>
            </a:p>
          </p:txBody>
        </p:sp>
      </p:grpSp>
      <p:grpSp>
        <p:nvGrpSpPr>
          <p:cNvPr id="853" name="Group 852"/>
          <p:cNvGrpSpPr/>
          <p:nvPr/>
        </p:nvGrpSpPr>
        <p:grpSpPr>
          <a:xfrm>
            <a:off x="7123358" y="2428820"/>
            <a:ext cx="1377733" cy="255136"/>
            <a:chOff x="828636" y="800072"/>
            <a:chExt cx="1928826" cy="357190"/>
          </a:xfrm>
        </p:grpSpPr>
        <p:sp>
          <p:nvSpPr>
            <p:cNvPr id="854" name="Rounded Rectangle 853"/>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55" name="Rectangle 854"/>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56" name="TextBox 855"/>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All items in sprint plan have an </a:t>
              </a:r>
              <a:r>
                <a:rPr lang="sv-SE" sz="700" b="1">
                  <a:latin typeface="Arial" pitchFamily="34" charset="0"/>
                  <a:cs typeface="Arial" pitchFamily="34" charset="0"/>
                </a:rPr>
                <a:t>estimate</a:t>
              </a:r>
            </a:p>
          </p:txBody>
        </p:sp>
      </p:grpSp>
      <p:grpSp>
        <p:nvGrpSpPr>
          <p:cNvPr id="971" name="Group 970"/>
          <p:cNvGrpSpPr/>
          <p:nvPr/>
        </p:nvGrpSpPr>
        <p:grpSpPr>
          <a:xfrm>
            <a:off x="5235354" y="4833947"/>
            <a:ext cx="1377733" cy="255136"/>
            <a:chOff x="828636" y="800072"/>
            <a:chExt cx="1928826" cy="357190"/>
          </a:xfrm>
        </p:grpSpPr>
        <p:sp>
          <p:nvSpPr>
            <p:cNvPr id="972" name="Rounded Rectangle 971"/>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73" name="Rectangle 972"/>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74" name="TextBox 973"/>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SM </a:t>
              </a:r>
              <a:r>
                <a:rPr lang="sv-SE" sz="700" b="1">
                  <a:latin typeface="Arial" pitchFamily="34" charset="0"/>
                  <a:cs typeface="Arial" pitchFamily="34" charset="0"/>
                </a:rPr>
                <a:t>sits with the team</a:t>
              </a:r>
            </a:p>
          </p:txBody>
        </p:sp>
      </p:grpSp>
      <p:grpSp>
        <p:nvGrpSpPr>
          <p:cNvPr id="1004" name="Group 1003"/>
          <p:cNvGrpSpPr/>
          <p:nvPr/>
        </p:nvGrpSpPr>
        <p:grpSpPr>
          <a:xfrm>
            <a:off x="6919250" y="4071870"/>
            <a:ext cx="1581841" cy="255136"/>
            <a:chOff x="542884" y="371444"/>
            <a:chExt cx="2214578" cy="357190"/>
          </a:xfrm>
        </p:grpSpPr>
        <p:sp>
          <p:nvSpPr>
            <p:cNvPr id="1005" name="Rounded Rectangle 1004"/>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1006" name="Rectangle 1005"/>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1007" name="TextBox 1006"/>
            <p:cNvSpPr txBox="1"/>
            <p:nvPr/>
          </p:nvSpPr>
          <p:spPr>
            <a:xfrm>
              <a:off x="900074" y="371444"/>
              <a:ext cx="1857388"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Daily Scrum </a:t>
              </a:r>
              <a:r>
                <a:rPr lang="sv-SE" sz="700">
                  <a:latin typeface="Arial" pitchFamily="34" charset="0"/>
                  <a:cs typeface="Arial" pitchFamily="34" charset="0"/>
                </a:rPr>
                <a:t>is every day, same time &amp; place</a:t>
              </a:r>
            </a:p>
          </p:txBody>
        </p:sp>
      </p:grpSp>
      <p:grpSp>
        <p:nvGrpSpPr>
          <p:cNvPr id="1008" name="Group 1007"/>
          <p:cNvGrpSpPr/>
          <p:nvPr/>
        </p:nvGrpSpPr>
        <p:grpSpPr>
          <a:xfrm>
            <a:off x="7123358" y="1602204"/>
            <a:ext cx="1377733" cy="255136"/>
            <a:chOff x="828636" y="800072"/>
            <a:chExt cx="1928826" cy="357190"/>
          </a:xfrm>
        </p:grpSpPr>
        <p:sp>
          <p:nvSpPr>
            <p:cNvPr id="1009" name="Rounded Rectangle 1008"/>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1010" name="Rectangle 1009"/>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1011" name="TextBox 1010"/>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Sprint tasks are </a:t>
              </a:r>
              <a:r>
                <a:rPr lang="sv-SE" sz="700" b="1">
                  <a:latin typeface="Arial" pitchFamily="34" charset="0"/>
                  <a:cs typeface="Arial" pitchFamily="34" charset="0"/>
                </a:rPr>
                <a:t>estimated</a:t>
              </a:r>
            </a:p>
          </p:txBody>
        </p:sp>
      </p:grpSp>
      <p:grpSp>
        <p:nvGrpSpPr>
          <p:cNvPr id="1016" name="Group 1015"/>
          <p:cNvGrpSpPr/>
          <p:nvPr/>
        </p:nvGrpSpPr>
        <p:grpSpPr>
          <a:xfrm>
            <a:off x="5031246" y="3224891"/>
            <a:ext cx="1581841" cy="255136"/>
            <a:chOff x="542884" y="371444"/>
            <a:chExt cx="2214578" cy="357190"/>
          </a:xfrm>
        </p:grpSpPr>
        <p:sp>
          <p:nvSpPr>
            <p:cNvPr id="1017" name="Rounded Rectangle 1016"/>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1018" name="Rectangle 1017"/>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1019" name="TextBox 1018"/>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Estimate </a:t>
              </a:r>
              <a:r>
                <a:rPr lang="sv-SE" sz="700" b="1">
                  <a:latin typeface="Arial" pitchFamily="34" charset="0"/>
                  <a:cs typeface="Arial" pitchFamily="34" charset="0"/>
                </a:rPr>
                <a:t>relative size </a:t>
              </a:r>
              <a:r>
                <a:rPr lang="sv-SE" sz="700">
                  <a:latin typeface="Arial" pitchFamily="34" charset="0"/>
                  <a:cs typeface="Arial" pitchFamily="34" charset="0"/>
                </a:rPr>
                <a:t>(story points) rather than time</a:t>
              </a:r>
            </a:p>
          </p:txBody>
        </p:sp>
      </p:grpSp>
      <p:grpSp>
        <p:nvGrpSpPr>
          <p:cNvPr id="1025" name="Group 1024"/>
          <p:cNvGrpSpPr/>
          <p:nvPr/>
        </p:nvGrpSpPr>
        <p:grpSpPr>
          <a:xfrm>
            <a:off x="7123358" y="4582141"/>
            <a:ext cx="1377733" cy="255136"/>
            <a:chOff x="828636" y="800072"/>
            <a:chExt cx="1928826" cy="357190"/>
          </a:xfrm>
        </p:grpSpPr>
        <p:sp>
          <p:nvSpPr>
            <p:cNvPr id="1026" name="Rounded Rectangle 1025"/>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1027" name="Rectangle 1026"/>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1028" name="TextBox 1027"/>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Max </a:t>
              </a:r>
              <a:r>
                <a:rPr lang="sv-SE" sz="700" b="1">
                  <a:latin typeface="Arial" pitchFamily="34" charset="0"/>
                  <a:cs typeface="Arial" pitchFamily="34" charset="0"/>
                </a:rPr>
                <a:t>15 minutes</a:t>
              </a:r>
            </a:p>
          </p:txBody>
        </p:sp>
      </p:grpSp>
      <p:sp>
        <p:nvSpPr>
          <p:cNvPr id="1030" name="Rounded Rectangle 1029"/>
          <p:cNvSpPr/>
          <p:nvPr/>
        </p:nvSpPr>
        <p:spPr bwMode="auto">
          <a:xfrm>
            <a:off x="7123358" y="4837277"/>
            <a:ext cx="1377733" cy="255136"/>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65306" tIns="32653" rIns="65306" bIns="32653" numCol="1" rtlCol="0" anchor="ctr" anchorCtr="0" compatLnSpc="1">
            <a:prstTxWarp prst="textNoShape">
              <a:avLst/>
            </a:prstTxWarp>
          </a:bodyPr>
          <a:lstStyle/>
          <a:p>
            <a:pPr algn="ctr" defTabSz="653064"/>
            <a:endParaRPr lang="sv-SE" sz="900"/>
          </a:p>
        </p:txBody>
      </p:sp>
      <p:sp>
        <p:nvSpPr>
          <p:cNvPr id="1031" name="Rectangle 1030"/>
          <p:cNvSpPr/>
          <p:nvPr/>
        </p:nvSpPr>
        <p:spPr bwMode="auto">
          <a:xfrm>
            <a:off x="7174386" y="4888307"/>
            <a:ext cx="153081" cy="15308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65306" tIns="32653" rIns="65306" bIns="32653" numCol="1" rtlCol="0" anchor="ctr" anchorCtr="0" compatLnSpc="1">
            <a:prstTxWarp prst="textNoShape">
              <a:avLst/>
            </a:prstTxWarp>
          </a:bodyPr>
          <a:lstStyle/>
          <a:p>
            <a:pPr algn="ctr" defTabSz="653064"/>
            <a:endParaRPr lang="sv-SE" sz="900"/>
          </a:p>
        </p:txBody>
      </p:sp>
      <p:sp>
        <p:nvSpPr>
          <p:cNvPr id="1032" name="TextBox 1031"/>
          <p:cNvSpPr txBox="1"/>
          <p:nvPr/>
        </p:nvSpPr>
        <p:spPr>
          <a:xfrm>
            <a:off x="7378494" y="4837277"/>
            <a:ext cx="1122597" cy="255136"/>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Each team member </a:t>
            </a:r>
            <a:r>
              <a:rPr lang="sv-SE" sz="700" b="1">
                <a:latin typeface="Arial" pitchFamily="34" charset="0"/>
                <a:cs typeface="Arial" pitchFamily="34" charset="0"/>
              </a:rPr>
              <a:t>knows what the others are doing</a:t>
            </a:r>
          </a:p>
        </p:txBody>
      </p:sp>
      <p:sp>
        <p:nvSpPr>
          <p:cNvPr id="332" name="TextBox 331"/>
          <p:cNvSpPr txBox="1"/>
          <p:nvPr/>
        </p:nvSpPr>
        <p:spPr>
          <a:xfrm>
            <a:off x="5031245" y="1153142"/>
            <a:ext cx="3418819" cy="175872"/>
          </a:xfrm>
          <a:prstGeom prst="rect">
            <a:avLst/>
          </a:prstGeom>
          <a:noFill/>
        </p:spPr>
        <p:txBody>
          <a:bodyPr wrap="square" lIns="65306" tIns="32653" rIns="65306" bIns="32653" rtlCol="0">
            <a:spAutoFit/>
          </a:bodyPr>
          <a:lstStyle/>
          <a:p>
            <a:pPr>
              <a:tabLst>
                <a:tab pos="387757" algn="l"/>
              </a:tabLst>
            </a:pPr>
            <a:r>
              <a:rPr lang="sv-SE" sz="700">
                <a:latin typeface="Arial" pitchFamily="34" charset="0"/>
                <a:cs typeface="Arial" pitchFamily="34" charset="0"/>
              </a:rPr>
              <a:t>Most of these will usually be needed, but not always all of them. Experiment!</a:t>
            </a:r>
          </a:p>
        </p:txBody>
      </p:sp>
      <p:sp>
        <p:nvSpPr>
          <p:cNvPr id="333" name="TextBox 332"/>
          <p:cNvSpPr txBox="1"/>
          <p:nvPr/>
        </p:nvSpPr>
        <p:spPr>
          <a:xfrm>
            <a:off x="5031245" y="938852"/>
            <a:ext cx="4666783" cy="342943"/>
          </a:xfrm>
          <a:prstGeom prst="rect">
            <a:avLst/>
          </a:prstGeom>
          <a:noFill/>
        </p:spPr>
        <p:txBody>
          <a:bodyPr wrap="none" lIns="65306" tIns="32653" rIns="65306" bIns="32653" rtlCol="0">
            <a:spAutoFit/>
          </a:bodyPr>
          <a:lstStyle/>
          <a:p>
            <a:r>
              <a:rPr lang="sv-SE" b="1">
                <a:latin typeface="+mj-lt"/>
                <a:cs typeface="Arial" pitchFamily="34" charset="0"/>
              </a:rPr>
              <a:t>Recommended but not always necessary</a:t>
            </a:r>
          </a:p>
        </p:txBody>
      </p:sp>
      <p:grpSp>
        <p:nvGrpSpPr>
          <p:cNvPr id="339" name="Group 338"/>
          <p:cNvGrpSpPr/>
          <p:nvPr/>
        </p:nvGrpSpPr>
        <p:grpSpPr>
          <a:xfrm>
            <a:off x="91983" y="4296464"/>
            <a:ext cx="1581841" cy="765407"/>
            <a:chOff x="3257528" y="8801128"/>
            <a:chExt cx="2214578" cy="1071570"/>
          </a:xfrm>
        </p:grpSpPr>
        <p:grpSp>
          <p:nvGrpSpPr>
            <p:cNvPr id="808" name="Group 807"/>
            <p:cNvGrpSpPr/>
            <p:nvPr/>
          </p:nvGrpSpPr>
          <p:grpSpPr>
            <a:xfrm>
              <a:off x="3257528" y="8801128"/>
              <a:ext cx="2214578" cy="357190"/>
              <a:chOff x="542884" y="371444"/>
              <a:chExt cx="2214578" cy="357190"/>
            </a:xfrm>
          </p:grpSpPr>
          <p:sp>
            <p:nvSpPr>
              <p:cNvPr id="809" name="Rounded Rectangle 808"/>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10" name="Rectangle 809"/>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11" name="TextBox 810"/>
              <p:cNvSpPr txBox="1"/>
              <p:nvPr/>
            </p:nvSpPr>
            <p:spPr>
              <a:xfrm>
                <a:off x="900074" y="371444"/>
                <a:ext cx="1857388"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Daily Scrum</a:t>
                </a:r>
                <a:r>
                  <a:rPr lang="sv-SE" sz="700">
                    <a:latin typeface="Arial" pitchFamily="34" charset="0"/>
                    <a:cs typeface="Arial" pitchFamily="34" charset="0"/>
                  </a:rPr>
                  <a:t> happens</a:t>
                </a:r>
              </a:p>
            </p:txBody>
          </p:sp>
        </p:grpSp>
        <p:grpSp>
          <p:nvGrpSpPr>
            <p:cNvPr id="812" name="Group 811"/>
            <p:cNvGrpSpPr/>
            <p:nvPr/>
          </p:nvGrpSpPr>
          <p:grpSpPr>
            <a:xfrm>
              <a:off x="3543280" y="9158318"/>
              <a:ext cx="1928826" cy="357190"/>
              <a:chOff x="828636" y="800072"/>
              <a:chExt cx="1928826" cy="357190"/>
            </a:xfrm>
          </p:grpSpPr>
          <p:sp>
            <p:nvSpPr>
              <p:cNvPr id="813" name="Rounded Rectangle 812"/>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14" name="Rectangle 813"/>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15" name="TextBox 814"/>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Whole team participates</a:t>
                </a:r>
              </a:p>
            </p:txBody>
          </p:sp>
        </p:grpSp>
        <p:grpSp>
          <p:nvGrpSpPr>
            <p:cNvPr id="334" name="Group 333"/>
            <p:cNvGrpSpPr/>
            <p:nvPr/>
          </p:nvGrpSpPr>
          <p:grpSpPr>
            <a:xfrm>
              <a:off x="3543280" y="9515508"/>
              <a:ext cx="1928826" cy="357190"/>
              <a:chOff x="828636" y="800072"/>
              <a:chExt cx="1928826" cy="357190"/>
            </a:xfrm>
          </p:grpSpPr>
          <p:sp>
            <p:nvSpPr>
              <p:cNvPr id="335" name="Rounded Rectangle 334"/>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36" name="Rectangle 335"/>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37" name="TextBox 336"/>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Problems &amp; impediments are surfaced</a:t>
                </a:r>
              </a:p>
            </p:txBody>
          </p:sp>
        </p:grpSp>
      </p:grpSp>
      <p:sp>
        <p:nvSpPr>
          <p:cNvPr id="368" name="Rounded Rectangle 367"/>
          <p:cNvSpPr/>
          <p:nvPr/>
        </p:nvSpPr>
        <p:spPr bwMode="auto">
          <a:xfrm>
            <a:off x="4929191" y="5163923"/>
            <a:ext cx="1785950" cy="1326706"/>
          </a:xfrm>
          <a:prstGeom prst="roundRect">
            <a:avLst>
              <a:gd name="adj" fmla="val 9378"/>
            </a:avLst>
          </a:prstGeom>
          <a:gradFill flip="none" rotWithShape="1">
            <a:gsLst>
              <a:gs pos="0">
                <a:srgbClr val="AB8ECE"/>
              </a:gs>
              <a:gs pos="50000">
                <a:srgbClr val="7030A0">
                  <a:tint val="44500"/>
                  <a:satMod val="160000"/>
                </a:srgbClr>
              </a:gs>
              <a:gs pos="100000">
                <a:srgbClr val="F2EFF7"/>
              </a:gs>
            </a:gsLst>
            <a:lin ang="13500000" scaled="1"/>
            <a:tileRect/>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65306" tIns="32653" rIns="65306" bIns="32653" numCol="1" rtlCol="0" anchor="ctr" anchorCtr="0" compatLnSpc="1">
            <a:prstTxWarp prst="textNoShape">
              <a:avLst/>
            </a:prstTxWarp>
          </a:bodyPr>
          <a:lstStyle/>
          <a:p>
            <a:pPr algn="ctr" defTabSz="653064"/>
            <a:endParaRPr lang="sv-SE" sz="900"/>
          </a:p>
        </p:txBody>
      </p:sp>
      <p:grpSp>
        <p:nvGrpSpPr>
          <p:cNvPr id="351" name="Group 350"/>
          <p:cNvGrpSpPr/>
          <p:nvPr/>
        </p:nvGrpSpPr>
        <p:grpSpPr>
          <a:xfrm>
            <a:off x="5031246" y="5673084"/>
            <a:ext cx="1581841" cy="255136"/>
            <a:chOff x="614322" y="5086352"/>
            <a:chExt cx="2214578" cy="357190"/>
          </a:xfrm>
        </p:grpSpPr>
        <p:sp>
          <p:nvSpPr>
            <p:cNvPr id="352" name="Rounded Rectangle 351"/>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53" name="Rectangle 352"/>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54" name="TextBox 353"/>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You have a </a:t>
              </a:r>
              <a:r>
                <a:rPr lang="sv-SE" sz="700" b="1">
                  <a:latin typeface="Arial" pitchFamily="34" charset="0"/>
                  <a:cs typeface="Arial" pitchFamily="34" charset="0"/>
                </a:rPr>
                <a:t>Chief Product Owner</a:t>
              </a:r>
              <a:r>
                <a:rPr lang="sv-SE" sz="700">
                  <a:latin typeface="Arial" pitchFamily="34" charset="0"/>
                  <a:cs typeface="Arial" pitchFamily="34" charset="0"/>
                </a:rPr>
                <a:t> (if many POs)</a:t>
              </a:r>
            </a:p>
          </p:txBody>
        </p:sp>
      </p:grpSp>
      <p:grpSp>
        <p:nvGrpSpPr>
          <p:cNvPr id="355" name="Group 354"/>
          <p:cNvGrpSpPr/>
          <p:nvPr/>
        </p:nvGrpSpPr>
        <p:grpSpPr>
          <a:xfrm>
            <a:off x="5031246" y="5928220"/>
            <a:ext cx="1581841" cy="255136"/>
            <a:chOff x="614322" y="5086352"/>
            <a:chExt cx="2214578" cy="357190"/>
          </a:xfrm>
        </p:grpSpPr>
        <p:sp>
          <p:nvSpPr>
            <p:cNvPr id="356" name="Rounded Rectangle 355"/>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57" name="Rectangle 356"/>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58" name="TextBox 357"/>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Dependent teams do </a:t>
              </a:r>
              <a:r>
                <a:rPr lang="sv-SE" sz="700" b="1">
                  <a:latin typeface="Arial" pitchFamily="34" charset="0"/>
                  <a:cs typeface="Arial" pitchFamily="34" charset="0"/>
                </a:rPr>
                <a:t>Scrum of Scrums</a:t>
              </a:r>
              <a:endParaRPr lang="sv-SE" sz="700">
                <a:latin typeface="Arial" pitchFamily="34" charset="0"/>
                <a:cs typeface="Arial" pitchFamily="34" charset="0"/>
              </a:endParaRPr>
            </a:p>
          </p:txBody>
        </p:sp>
      </p:grpSp>
      <p:grpSp>
        <p:nvGrpSpPr>
          <p:cNvPr id="363" name="Group 362"/>
          <p:cNvGrpSpPr/>
          <p:nvPr/>
        </p:nvGrpSpPr>
        <p:grpSpPr>
          <a:xfrm>
            <a:off x="5031246" y="6184466"/>
            <a:ext cx="1581841" cy="255136"/>
            <a:chOff x="614322" y="5086352"/>
            <a:chExt cx="2214578" cy="357190"/>
          </a:xfrm>
        </p:grpSpPr>
        <p:sp>
          <p:nvSpPr>
            <p:cNvPr id="364" name="Rounded Rectangle 363"/>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65" name="Rectangle 364"/>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66" name="TextBox 365"/>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Dependent teams</a:t>
              </a:r>
              <a:r>
                <a:rPr lang="sv-SE" sz="700" b="1">
                  <a:latin typeface="Arial" pitchFamily="34" charset="0"/>
                  <a:cs typeface="Arial" pitchFamily="34" charset="0"/>
                </a:rPr>
                <a:t> integrate within each sprint</a:t>
              </a:r>
            </a:p>
          </p:txBody>
        </p:sp>
      </p:grpSp>
      <p:sp>
        <p:nvSpPr>
          <p:cNvPr id="369" name="TextBox 368"/>
          <p:cNvSpPr txBox="1"/>
          <p:nvPr/>
        </p:nvSpPr>
        <p:spPr>
          <a:xfrm>
            <a:off x="4980219" y="5174105"/>
            <a:ext cx="925374" cy="342943"/>
          </a:xfrm>
          <a:prstGeom prst="rect">
            <a:avLst/>
          </a:prstGeom>
          <a:noFill/>
        </p:spPr>
        <p:txBody>
          <a:bodyPr wrap="none" lIns="65306" tIns="32653" rIns="65306" bIns="32653" rtlCol="0">
            <a:spAutoFit/>
          </a:bodyPr>
          <a:lstStyle/>
          <a:p>
            <a:r>
              <a:rPr lang="sv-SE" b="1">
                <a:latin typeface="+mj-lt"/>
                <a:cs typeface="Arial" pitchFamily="34" charset="0"/>
              </a:rPr>
              <a:t>Scaling</a:t>
            </a:r>
          </a:p>
        </p:txBody>
      </p:sp>
      <p:sp>
        <p:nvSpPr>
          <p:cNvPr id="370" name="Rounded Rectangle 369"/>
          <p:cNvSpPr/>
          <p:nvPr/>
        </p:nvSpPr>
        <p:spPr bwMode="auto">
          <a:xfrm>
            <a:off x="6817194" y="5163923"/>
            <a:ext cx="1836977" cy="1326706"/>
          </a:xfrm>
          <a:prstGeom prst="roundRect">
            <a:avLst>
              <a:gd name="adj" fmla="val 10166"/>
            </a:avLst>
          </a:prstGeom>
          <a:gradFill flip="none" rotWithShape="1">
            <a:gsLst>
              <a:gs pos="0">
                <a:srgbClr val="8FCE4A"/>
              </a:gs>
              <a:gs pos="50000">
                <a:srgbClr val="BCE292"/>
              </a:gs>
              <a:gs pos="100000">
                <a:srgbClr val="ECF6FA"/>
              </a:gs>
            </a:gsLst>
            <a:lin ang="13500000" scaled="1"/>
            <a:tileRect/>
          </a:gra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65306" tIns="32653" rIns="65306" bIns="32653" numCol="1" rtlCol="0" anchor="ctr" anchorCtr="0" compatLnSpc="1">
            <a:prstTxWarp prst="textNoShape">
              <a:avLst/>
            </a:prstTxWarp>
          </a:bodyPr>
          <a:lstStyle/>
          <a:p>
            <a:pPr algn="ctr" defTabSz="653064"/>
            <a:endParaRPr lang="sv-SE" sz="900"/>
          </a:p>
        </p:txBody>
      </p:sp>
      <p:grpSp>
        <p:nvGrpSpPr>
          <p:cNvPr id="881" name="Group 880"/>
          <p:cNvGrpSpPr/>
          <p:nvPr/>
        </p:nvGrpSpPr>
        <p:grpSpPr>
          <a:xfrm>
            <a:off x="6919250" y="5684376"/>
            <a:ext cx="1581841" cy="255136"/>
            <a:chOff x="614322" y="5086352"/>
            <a:chExt cx="2214578" cy="357190"/>
          </a:xfrm>
        </p:grpSpPr>
        <p:sp>
          <p:nvSpPr>
            <p:cNvPr id="882" name="Rounded Rectangle 881"/>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83" name="Rectangle 882"/>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884" name="TextBox 883"/>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Having fun! </a:t>
              </a:r>
              <a:r>
                <a:rPr lang="sv-SE" sz="700">
                  <a:latin typeface="Arial" pitchFamily="34" charset="0"/>
                  <a:cs typeface="Arial" pitchFamily="34" charset="0"/>
                </a:rPr>
                <a:t>High energy level. </a:t>
              </a:r>
              <a:endParaRPr lang="sv-SE" sz="700" b="1">
                <a:latin typeface="Arial" pitchFamily="34" charset="0"/>
                <a:cs typeface="Arial" pitchFamily="34" charset="0"/>
              </a:endParaRPr>
            </a:p>
          </p:txBody>
        </p:sp>
      </p:grpSp>
      <p:grpSp>
        <p:nvGrpSpPr>
          <p:cNvPr id="937" name="Group 936"/>
          <p:cNvGrpSpPr/>
          <p:nvPr/>
        </p:nvGrpSpPr>
        <p:grpSpPr>
          <a:xfrm>
            <a:off x="6919250" y="5939511"/>
            <a:ext cx="1581841" cy="255136"/>
            <a:chOff x="614322" y="5086352"/>
            <a:chExt cx="2214578" cy="357190"/>
          </a:xfrm>
        </p:grpSpPr>
        <p:sp>
          <p:nvSpPr>
            <p:cNvPr id="938" name="Rounded Rectangle 937"/>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39" name="Rectangle 938"/>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40" name="TextBox 939"/>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Overtime work is rare</a:t>
              </a:r>
              <a:r>
                <a:rPr lang="sv-SE" sz="700">
                  <a:latin typeface="Arial" pitchFamily="34" charset="0"/>
                  <a:cs typeface="Arial" pitchFamily="34" charset="0"/>
                </a:rPr>
                <a:t> and happens voluntarily</a:t>
              </a:r>
            </a:p>
          </p:txBody>
        </p:sp>
      </p:grpSp>
      <p:grpSp>
        <p:nvGrpSpPr>
          <p:cNvPr id="942" name="Group 941"/>
          <p:cNvGrpSpPr/>
          <p:nvPr/>
        </p:nvGrpSpPr>
        <p:grpSpPr>
          <a:xfrm>
            <a:off x="6919250" y="6194647"/>
            <a:ext cx="1581841" cy="255136"/>
            <a:chOff x="614322" y="5086352"/>
            <a:chExt cx="2214578" cy="357190"/>
          </a:xfrm>
        </p:grpSpPr>
        <p:sp>
          <p:nvSpPr>
            <p:cNvPr id="943" name="Rounded Rectangle 942"/>
            <p:cNvSpPr/>
            <p:nvPr/>
          </p:nvSpPr>
          <p:spPr bwMode="auto">
            <a:xfrm>
              <a:off x="614322" y="5086352"/>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44" name="Rectangle 943"/>
            <p:cNvSpPr/>
            <p:nvPr/>
          </p:nvSpPr>
          <p:spPr bwMode="auto">
            <a:xfrm>
              <a:off x="685760" y="515779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945" name="TextBox 944"/>
            <p:cNvSpPr txBox="1"/>
            <p:nvPr/>
          </p:nvSpPr>
          <p:spPr>
            <a:xfrm>
              <a:off x="971512" y="5086352"/>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Discussing, criticizing, and </a:t>
              </a:r>
              <a:r>
                <a:rPr lang="sv-SE" sz="700" b="1">
                  <a:latin typeface="Arial" pitchFamily="34" charset="0"/>
                  <a:cs typeface="Arial" pitchFamily="34" charset="0"/>
                </a:rPr>
                <a:t>experimenting</a:t>
              </a:r>
              <a:r>
                <a:rPr lang="sv-SE" sz="700">
                  <a:latin typeface="Arial" pitchFamily="34" charset="0"/>
                  <a:cs typeface="Arial" pitchFamily="34" charset="0"/>
                </a:rPr>
                <a:t> with the process</a:t>
              </a:r>
            </a:p>
          </p:txBody>
        </p:sp>
      </p:grpSp>
      <p:sp>
        <p:nvSpPr>
          <p:cNvPr id="371" name="TextBox 370"/>
          <p:cNvSpPr txBox="1"/>
          <p:nvPr/>
        </p:nvSpPr>
        <p:spPr>
          <a:xfrm>
            <a:off x="6868223" y="5163923"/>
            <a:ext cx="2174113" cy="342943"/>
          </a:xfrm>
          <a:prstGeom prst="rect">
            <a:avLst/>
          </a:prstGeom>
          <a:noFill/>
        </p:spPr>
        <p:txBody>
          <a:bodyPr wrap="none" lIns="65306" tIns="32653" rIns="65306" bIns="32653" rtlCol="0">
            <a:spAutoFit/>
          </a:bodyPr>
          <a:lstStyle/>
          <a:p>
            <a:r>
              <a:rPr lang="sv-SE" b="1">
                <a:latin typeface="+mj-lt"/>
                <a:cs typeface="Arial" pitchFamily="34" charset="0"/>
              </a:rPr>
              <a:t>Positive indicators</a:t>
            </a:r>
          </a:p>
        </p:txBody>
      </p:sp>
      <p:sp>
        <p:nvSpPr>
          <p:cNvPr id="375" name="TextBox 374"/>
          <p:cNvSpPr txBox="1"/>
          <p:nvPr/>
        </p:nvSpPr>
        <p:spPr>
          <a:xfrm>
            <a:off x="4929191" y="2"/>
            <a:ext cx="3673953" cy="342943"/>
          </a:xfrm>
          <a:prstGeom prst="rect">
            <a:avLst/>
          </a:prstGeom>
          <a:noFill/>
        </p:spPr>
        <p:txBody>
          <a:bodyPr wrap="square" lIns="65306" tIns="32653" rIns="65306" bIns="32653" rtlCol="0">
            <a:spAutoFit/>
          </a:bodyPr>
          <a:lstStyle/>
          <a:p>
            <a:pPr algn="ctr">
              <a:tabLst>
                <a:tab pos="387757" algn="l"/>
              </a:tabLst>
            </a:pPr>
            <a:r>
              <a:rPr lang="sv-SE" b="1" dirty="0">
                <a:solidFill>
                  <a:schemeClr val="tx1">
                    <a:lumMod val="75000"/>
                  </a:schemeClr>
                </a:solidFill>
                <a:latin typeface="Bradley Hand ITC TT-Bold"/>
                <a:cs typeface="Bradley Hand ITC TT-Bold"/>
              </a:rPr>
              <a:t>The Unoffical Scrum Checklist</a:t>
            </a:r>
          </a:p>
        </p:txBody>
      </p:sp>
      <p:pic>
        <p:nvPicPr>
          <p:cNvPr id="2" name="Picture 2" descr="D:\files\Crisp\svn\trunk\Grafisk Profil\Logotyp\RGB-färg\crisp_logo_mot_vitt_rgb-small.jpg"/>
          <p:cNvPicPr>
            <a:picLocks noChangeAspect="1" noChangeArrowheads="1"/>
          </p:cNvPicPr>
          <p:nvPr/>
        </p:nvPicPr>
        <p:blipFill>
          <a:blip r:embed="rId3" cstate="print"/>
          <a:srcRect/>
          <a:stretch>
            <a:fillRect/>
          </a:stretch>
        </p:blipFill>
        <p:spPr bwMode="auto">
          <a:xfrm>
            <a:off x="6531429" y="435428"/>
            <a:ext cx="357190" cy="362186"/>
          </a:xfrm>
          <a:prstGeom prst="rect">
            <a:avLst/>
          </a:prstGeom>
          <a:noFill/>
        </p:spPr>
      </p:pic>
      <p:sp>
        <p:nvSpPr>
          <p:cNvPr id="376" name="Rectangle 375"/>
          <p:cNvSpPr/>
          <p:nvPr/>
        </p:nvSpPr>
        <p:spPr>
          <a:xfrm>
            <a:off x="4776109" y="6643710"/>
            <a:ext cx="3673954" cy="189054"/>
          </a:xfrm>
          <a:prstGeom prst="rect">
            <a:avLst/>
          </a:prstGeom>
        </p:spPr>
        <p:txBody>
          <a:bodyPr wrap="square" lIns="65306" tIns="32653" rIns="65306" bIns="32653">
            <a:spAutoFit/>
          </a:bodyPr>
          <a:lstStyle/>
          <a:p>
            <a:pPr marL="129252" algn="ctr">
              <a:tabLst>
                <a:tab pos="258505" algn="l"/>
              </a:tabLst>
            </a:pPr>
            <a:r>
              <a:rPr lang="sv-SE" sz="800">
                <a:solidFill>
                  <a:schemeClr val="bg2"/>
                </a:solidFill>
                <a:latin typeface="Arial" pitchFamily="34" charset="0"/>
                <a:cs typeface="Arial" pitchFamily="34" charset="0"/>
              </a:rPr>
              <a:t>http://www.crisp.se/scrum/checklist     |    Version 2.2 (2010-10-04)</a:t>
            </a:r>
          </a:p>
        </p:txBody>
      </p:sp>
      <p:sp>
        <p:nvSpPr>
          <p:cNvPr id="381" name="Rectangle 380"/>
          <p:cNvSpPr/>
          <p:nvPr/>
        </p:nvSpPr>
        <p:spPr>
          <a:xfrm>
            <a:off x="6186064" y="732159"/>
            <a:ext cx="1062592" cy="204443"/>
          </a:xfrm>
          <a:prstGeom prst="rect">
            <a:avLst/>
          </a:prstGeom>
        </p:spPr>
        <p:txBody>
          <a:bodyPr wrap="none" lIns="65306" tIns="32653" rIns="65306" bIns="32653">
            <a:spAutoFit/>
          </a:bodyPr>
          <a:lstStyle/>
          <a:p>
            <a:pPr marL="129252" algn="ctr">
              <a:tabLst>
                <a:tab pos="258505" algn="l"/>
              </a:tabLst>
            </a:pPr>
            <a:r>
              <a:rPr lang="sv-SE" sz="900">
                <a:solidFill>
                  <a:schemeClr val="tx1">
                    <a:lumMod val="75000"/>
                  </a:schemeClr>
                </a:solidFill>
                <a:latin typeface="Century Gothic" pitchFamily="34" charset="0"/>
                <a:cs typeface="Arial" pitchFamily="34" charset="0"/>
              </a:rPr>
              <a:t>Henrik Kniberg</a:t>
            </a:r>
          </a:p>
        </p:txBody>
      </p:sp>
      <p:sp>
        <p:nvSpPr>
          <p:cNvPr id="383" name="TextBox 382"/>
          <p:cNvSpPr txBox="1"/>
          <p:nvPr/>
        </p:nvSpPr>
        <p:spPr>
          <a:xfrm>
            <a:off x="4623028" y="6512895"/>
            <a:ext cx="4592443" cy="189054"/>
          </a:xfrm>
          <a:prstGeom prst="rect">
            <a:avLst/>
          </a:prstGeom>
          <a:noFill/>
          <a:ln w="3175">
            <a:noFill/>
            <a:prstDash val="sysDot"/>
          </a:ln>
        </p:spPr>
        <p:txBody>
          <a:bodyPr wrap="square" lIns="65306" tIns="32653" rIns="65306" bIns="32653" rtlCol="0">
            <a:spAutoFit/>
          </a:bodyPr>
          <a:lstStyle/>
          <a:p>
            <a:pPr>
              <a:tabLst>
                <a:tab pos="258505" algn="l"/>
              </a:tabLst>
            </a:pPr>
            <a:r>
              <a:rPr lang="sv-SE" sz="800" b="1">
                <a:solidFill>
                  <a:schemeClr val="bg2"/>
                </a:solidFill>
                <a:latin typeface="Arial" pitchFamily="34" charset="0"/>
                <a:cs typeface="Arial" pitchFamily="34" charset="0"/>
              </a:rPr>
              <a:t>PO </a:t>
            </a:r>
            <a:r>
              <a:rPr lang="sv-SE" sz="800">
                <a:solidFill>
                  <a:schemeClr val="bg2"/>
                </a:solidFill>
                <a:latin typeface="Arial" pitchFamily="34" charset="0"/>
                <a:cs typeface="Arial" pitchFamily="34" charset="0"/>
              </a:rPr>
              <a:t>= Product owner   </a:t>
            </a:r>
            <a:r>
              <a:rPr lang="sv-SE" sz="800" b="1">
                <a:solidFill>
                  <a:schemeClr val="bg2"/>
                </a:solidFill>
                <a:latin typeface="Arial" pitchFamily="34" charset="0"/>
                <a:cs typeface="Arial" pitchFamily="34" charset="0"/>
              </a:rPr>
              <a:t>SM </a:t>
            </a:r>
            <a:r>
              <a:rPr lang="sv-SE" sz="800">
                <a:solidFill>
                  <a:schemeClr val="bg2"/>
                </a:solidFill>
                <a:latin typeface="Arial" pitchFamily="34" charset="0"/>
                <a:cs typeface="Arial" pitchFamily="34" charset="0"/>
              </a:rPr>
              <a:t>= Scrum Master    </a:t>
            </a:r>
            <a:r>
              <a:rPr lang="sv-SE" sz="800" b="1">
                <a:solidFill>
                  <a:schemeClr val="bg2"/>
                </a:solidFill>
                <a:latin typeface="Arial" pitchFamily="34" charset="0"/>
                <a:cs typeface="Arial" pitchFamily="34" charset="0"/>
              </a:rPr>
              <a:t>PBL </a:t>
            </a:r>
            <a:r>
              <a:rPr lang="sv-SE" sz="800">
                <a:solidFill>
                  <a:schemeClr val="bg2"/>
                </a:solidFill>
                <a:latin typeface="Arial" pitchFamily="34" charset="0"/>
                <a:cs typeface="Arial" pitchFamily="34" charset="0"/>
              </a:rPr>
              <a:t>= Product Backlog   </a:t>
            </a:r>
            <a:r>
              <a:rPr lang="sv-SE" sz="800" b="1">
                <a:solidFill>
                  <a:schemeClr val="bg2"/>
                </a:solidFill>
                <a:latin typeface="Arial" pitchFamily="34" charset="0"/>
                <a:cs typeface="Arial" pitchFamily="34" charset="0"/>
              </a:rPr>
              <a:t>DoD </a:t>
            </a:r>
            <a:r>
              <a:rPr lang="sv-SE" sz="800">
                <a:solidFill>
                  <a:schemeClr val="bg2"/>
                </a:solidFill>
                <a:latin typeface="Arial" pitchFamily="34" charset="0"/>
                <a:cs typeface="Arial" pitchFamily="34" charset="0"/>
              </a:rPr>
              <a:t>= Definition of Done</a:t>
            </a:r>
          </a:p>
        </p:txBody>
      </p:sp>
      <p:grpSp>
        <p:nvGrpSpPr>
          <p:cNvPr id="367" name="Group 366"/>
          <p:cNvGrpSpPr/>
          <p:nvPr/>
        </p:nvGrpSpPr>
        <p:grpSpPr>
          <a:xfrm>
            <a:off x="2490258" y="5989428"/>
            <a:ext cx="1377733" cy="255136"/>
            <a:chOff x="828636" y="800072"/>
            <a:chExt cx="1928826" cy="357190"/>
          </a:xfrm>
        </p:grpSpPr>
        <p:sp>
          <p:nvSpPr>
            <p:cNvPr id="374" name="Rounded Rectangle 373"/>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78" name="Rectangle 377"/>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79" name="TextBox 378"/>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Team usually </a:t>
              </a:r>
              <a:r>
                <a:rPr lang="sv-SE" sz="700" b="1">
                  <a:latin typeface="Arial" pitchFamily="34" charset="0"/>
                  <a:cs typeface="Arial" pitchFamily="34" charset="0"/>
                </a:rPr>
                <a:t>delivers what they committed to</a:t>
              </a:r>
            </a:p>
          </p:txBody>
        </p:sp>
      </p:grpSp>
      <p:sp>
        <p:nvSpPr>
          <p:cNvPr id="380" name="TextBox 379"/>
          <p:cNvSpPr txBox="1"/>
          <p:nvPr/>
        </p:nvSpPr>
        <p:spPr>
          <a:xfrm>
            <a:off x="6868221" y="5378215"/>
            <a:ext cx="1734923" cy="285793"/>
          </a:xfrm>
          <a:prstGeom prst="rect">
            <a:avLst/>
          </a:prstGeom>
          <a:noFill/>
        </p:spPr>
        <p:txBody>
          <a:bodyPr wrap="square" lIns="65306" tIns="32653" rIns="65306" bIns="32653" rtlCol="0">
            <a:spAutoFit/>
          </a:bodyPr>
          <a:lstStyle/>
          <a:p>
            <a:pPr>
              <a:tabLst>
                <a:tab pos="387757" algn="l"/>
              </a:tabLst>
            </a:pPr>
            <a:r>
              <a:rPr lang="sv-SE" sz="700">
                <a:latin typeface="Arial" pitchFamily="34" charset="0"/>
                <a:cs typeface="Arial" pitchFamily="34" charset="0"/>
              </a:rPr>
              <a:t>Leading indicators of a</a:t>
            </a:r>
            <a:br>
              <a:rPr lang="sv-SE" sz="700">
                <a:latin typeface="Arial" pitchFamily="34" charset="0"/>
                <a:cs typeface="Arial" pitchFamily="34" charset="0"/>
              </a:rPr>
            </a:br>
            <a:r>
              <a:rPr lang="sv-SE" sz="700">
                <a:latin typeface="Arial" pitchFamily="34" charset="0"/>
                <a:cs typeface="Arial" pitchFamily="34" charset="0"/>
              </a:rPr>
              <a:t>good Scrum implementation.</a:t>
            </a:r>
          </a:p>
        </p:txBody>
      </p:sp>
      <p:sp>
        <p:nvSpPr>
          <p:cNvPr id="382" name="TextBox 381"/>
          <p:cNvSpPr txBox="1"/>
          <p:nvPr/>
        </p:nvSpPr>
        <p:spPr>
          <a:xfrm>
            <a:off x="4980218" y="5388403"/>
            <a:ext cx="1734923" cy="285793"/>
          </a:xfrm>
          <a:prstGeom prst="rect">
            <a:avLst/>
          </a:prstGeom>
          <a:noFill/>
        </p:spPr>
        <p:txBody>
          <a:bodyPr wrap="square" lIns="65306" tIns="32653" rIns="65306" bIns="32653" rtlCol="0">
            <a:spAutoFit/>
          </a:bodyPr>
          <a:lstStyle/>
          <a:p>
            <a:pPr>
              <a:tabLst>
                <a:tab pos="387757" algn="l"/>
              </a:tabLst>
            </a:pPr>
            <a:r>
              <a:rPr lang="sv-SE" sz="700">
                <a:latin typeface="Arial" pitchFamily="34" charset="0"/>
                <a:cs typeface="Arial" pitchFamily="34" charset="0"/>
              </a:rPr>
              <a:t>These are pretty fundamental to any Scrum scaling effort.</a:t>
            </a:r>
          </a:p>
        </p:txBody>
      </p:sp>
      <p:grpSp>
        <p:nvGrpSpPr>
          <p:cNvPr id="384" name="Group 383"/>
          <p:cNvGrpSpPr/>
          <p:nvPr/>
        </p:nvGrpSpPr>
        <p:grpSpPr>
          <a:xfrm>
            <a:off x="2479888" y="6541656"/>
            <a:ext cx="1377733" cy="255136"/>
            <a:chOff x="828636" y="800072"/>
            <a:chExt cx="1928826" cy="357190"/>
          </a:xfrm>
        </p:grpSpPr>
        <p:sp>
          <p:nvSpPr>
            <p:cNvPr id="385" name="Rounded Rectangle 384"/>
            <p:cNvSpPr/>
            <p:nvPr/>
          </p:nvSpPr>
          <p:spPr bwMode="auto">
            <a:xfrm>
              <a:off x="828636" y="800072"/>
              <a:ext cx="1928826"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86" name="Rectangle 385"/>
            <p:cNvSpPr/>
            <p:nvPr/>
          </p:nvSpPr>
          <p:spPr bwMode="auto">
            <a:xfrm>
              <a:off x="900074" y="871510"/>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87" name="TextBox 386"/>
            <p:cNvSpPr txBox="1"/>
            <p:nvPr/>
          </p:nvSpPr>
          <p:spPr>
            <a:xfrm>
              <a:off x="1185826" y="800072"/>
              <a:ext cx="1571636" cy="357190"/>
            </a:xfrm>
            <a:prstGeom prst="rect">
              <a:avLst/>
            </a:prstGeom>
            <a:noFill/>
          </p:spPr>
          <p:txBody>
            <a:bodyPr wrap="square" lIns="0" tIns="0" rIns="0" bIns="0" rtlCol="0" anchor="ctr" anchorCtr="0">
              <a:noAutofit/>
            </a:bodyPr>
            <a:lstStyle/>
            <a:p>
              <a:r>
                <a:rPr lang="sv-SE" sz="700" b="1">
                  <a:latin typeface="Arial" pitchFamily="34" charset="0"/>
                  <a:cs typeface="Arial" pitchFamily="34" charset="0"/>
                </a:rPr>
                <a:t>Max 9 people </a:t>
              </a:r>
              <a:r>
                <a:rPr lang="sv-SE" sz="700">
                  <a:latin typeface="Arial" pitchFamily="34" charset="0"/>
                  <a:cs typeface="Arial" pitchFamily="34" charset="0"/>
                </a:rPr>
                <a:t>per team</a:t>
              </a:r>
              <a:endParaRPr lang="sv-SE" sz="700" b="1">
                <a:latin typeface="Arial" pitchFamily="34" charset="0"/>
                <a:cs typeface="Arial" pitchFamily="34" charset="0"/>
              </a:endParaRPr>
            </a:p>
          </p:txBody>
        </p:sp>
      </p:grpSp>
      <p:grpSp>
        <p:nvGrpSpPr>
          <p:cNvPr id="388" name="Group 387"/>
          <p:cNvGrpSpPr/>
          <p:nvPr/>
        </p:nvGrpSpPr>
        <p:grpSpPr>
          <a:xfrm>
            <a:off x="5031246" y="1860766"/>
            <a:ext cx="1581841" cy="255136"/>
            <a:chOff x="542884" y="371444"/>
            <a:chExt cx="2214578" cy="357190"/>
          </a:xfrm>
        </p:grpSpPr>
        <p:sp>
          <p:nvSpPr>
            <p:cNvPr id="389" name="Rounded Rectangle 388"/>
            <p:cNvSpPr/>
            <p:nvPr/>
          </p:nvSpPr>
          <p:spPr bwMode="auto">
            <a:xfrm>
              <a:off x="542884" y="371444"/>
              <a:ext cx="2214578" cy="35719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90" name="Rectangle 389"/>
            <p:cNvSpPr/>
            <p:nvPr/>
          </p:nvSpPr>
          <p:spPr bwMode="auto">
            <a:xfrm>
              <a:off x="614322" y="442882"/>
              <a:ext cx="214314" cy="2143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53064"/>
              <a:endParaRPr lang="sv-SE" sz="900"/>
            </a:p>
          </p:txBody>
        </p:sp>
        <p:sp>
          <p:nvSpPr>
            <p:cNvPr id="391" name="TextBox 390"/>
            <p:cNvSpPr txBox="1"/>
            <p:nvPr/>
          </p:nvSpPr>
          <p:spPr>
            <a:xfrm>
              <a:off x="900074" y="371444"/>
              <a:ext cx="1857388" cy="357190"/>
            </a:xfrm>
            <a:prstGeom prst="rect">
              <a:avLst/>
            </a:prstGeom>
            <a:noFill/>
          </p:spPr>
          <p:txBody>
            <a:bodyPr wrap="square" lIns="0" tIns="0" rIns="0" bIns="0" rtlCol="0" anchor="ctr" anchorCtr="0">
              <a:noAutofit/>
            </a:bodyPr>
            <a:lstStyle/>
            <a:p>
              <a:r>
                <a:rPr lang="sv-SE" sz="700">
                  <a:latin typeface="Arial" pitchFamily="34" charset="0"/>
                  <a:cs typeface="Arial" pitchFamily="34" charset="0"/>
                </a:rPr>
                <a:t>Iterations that are </a:t>
              </a:r>
              <a:r>
                <a:rPr lang="sv-SE" sz="700" b="1">
                  <a:latin typeface="Arial" pitchFamily="34" charset="0"/>
                  <a:cs typeface="Arial" pitchFamily="34" charset="0"/>
                </a:rPr>
                <a:t>doomed to fail </a:t>
              </a:r>
              <a:r>
                <a:rPr lang="sv-SE" sz="700">
                  <a:latin typeface="Arial" pitchFamily="34" charset="0"/>
                  <a:cs typeface="Arial" pitchFamily="34" charset="0"/>
                </a:rPr>
                <a:t>are terminated early</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59B44F2-4D25-43F3-9F70-1E0CC2673A3E}" type="datetime1">
              <a:rPr lang="en-US" altLang="en-US"/>
              <a:pPr/>
              <a:t>5/9/2017</a:t>
            </a:fld>
            <a:endParaRPr lang="en-US" altLang="en-US"/>
          </a:p>
        </p:txBody>
      </p:sp>
      <p:sp>
        <p:nvSpPr>
          <p:cNvPr id="6" name="Slide Number Placeholder 5"/>
          <p:cNvSpPr>
            <a:spLocks noGrp="1"/>
          </p:cNvSpPr>
          <p:nvPr>
            <p:ph type="sldNum" sz="quarter" idx="12"/>
          </p:nvPr>
        </p:nvSpPr>
        <p:spPr/>
        <p:txBody>
          <a:bodyPr/>
          <a:lstStyle/>
          <a:p>
            <a:fld id="{E2C85D0C-A4BF-48D5-A50B-C713575D9E8D}" type="slidenum">
              <a:rPr lang="en-US" altLang="en-US"/>
              <a:pPr/>
              <a:t>4</a:t>
            </a:fld>
            <a:endParaRPr lang="en-US" altLang="en-US"/>
          </a:p>
        </p:txBody>
      </p:sp>
      <p:sp>
        <p:nvSpPr>
          <p:cNvPr id="7170" name="Rectangle 2"/>
          <p:cNvSpPr>
            <a:spLocks noGrp="1" noChangeArrowheads="1"/>
          </p:cNvSpPr>
          <p:nvPr>
            <p:ph type="title"/>
          </p:nvPr>
        </p:nvSpPr>
        <p:spPr/>
        <p:txBody>
          <a:bodyPr>
            <a:normAutofit fontScale="90000"/>
          </a:bodyPr>
          <a:lstStyle/>
          <a:p>
            <a:r>
              <a:rPr lang="en-US" altLang="en-US" sz="4000"/>
              <a:t>Manifesto for </a:t>
            </a:r>
            <a:br>
              <a:rPr lang="en-US" altLang="en-US" sz="4000"/>
            </a:br>
            <a:r>
              <a:rPr lang="en-US" altLang="en-US" sz="4000"/>
              <a:t>Agile Software Development</a:t>
            </a:r>
          </a:p>
        </p:txBody>
      </p:sp>
      <p:sp>
        <p:nvSpPr>
          <p:cNvPr id="7171" name="Rectangle 3"/>
          <p:cNvSpPr>
            <a:spLocks noGrp="1" noChangeArrowheads="1"/>
          </p:cNvSpPr>
          <p:nvPr>
            <p:ph type="body" idx="1"/>
          </p:nvPr>
        </p:nvSpPr>
        <p:spPr/>
        <p:txBody>
          <a:bodyPr/>
          <a:lstStyle/>
          <a:p>
            <a:pPr>
              <a:buFontTx/>
              <a:buNone/>
            </a:pPr>
            <a:r>
              <a:rPr lang="en-US" altLang="en-US" sz="2800">
                <a:cs typeface="Times New Roman" pitchFamily="18" charset="0"/>
              </a:rPr>
              <a:t>Proposes that it may be better to value:</a:t>
            </a:r>
          </a:p>
          <a:p>
            <a:r>
              <a:rPr lang="en-US" altLang="en-US" sz="2800">
                <a:cs typeface="Times New Roman" pitchFamily="18" charset="0"/>
              </a:rPr>
              <a:t>Individuals and interactions over processes and tools</a:t>
            </a:r>
          </a:p>
          <a:p>
            <a:r>
              <a:rPr lang="en-US" altLang="en-US" sz="2800">
                <a:cs typeface="Times New Roman" pitchFamily="18" charset="0"/>
              </a:rPr>
              <a:t>Working software over comprehensive documentation</a:t>
            </a:r>
          </a:p>
          <a:p>
            <a:r>
              <a:rPr lang="en-US" altLang="en-US" sz="2800">
                <a:cs typeface="Times New Roman" pitchFamily="18" charset="0"/>
              </a:rPr>
              <a:t>Customer collaboration over contract negotiation</a:t>
            </a:r>
          </a:p>
          <a:p>
            <a:r>
              <a:rPr lang="en-US" altLang="en-US" sz="2800">
                <a:cs typeface="Times New Roman" pitchFamily="18" charset="0"/>
              </a:rPr>
              <a:t>Responding to change over following a plan</a:t>
            </a:r>
            <a:endParaRPr lang="en-US" altLang="en-US" sz="28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00042"/>
            <a:ext cx="9144000" cy="6357958"/>
          </a:xfrm>
          <a:ln>
            <a:solidFill>
              <a:schemeClr val="accent3">
                <a:lumMod val="20000"/>
                <a:lumOff val="80000"/>
              </a:schemeClr>
            </a:solidFill>
          </a:ln>
        </p:spPr>
        <p:txBody>
          <a:bodyPr numCol="2" spcCol="90000">
            <a:noAutofit/>
          </a:bodyPr>
          <a:lstStyle/>
          <a:p>
            <a:pPr marL="0" indent="0">
              <a:buNone/>
            </a:pPr>
            <a:r>
              <a:rPr lang="sv-SE" sz="1600" b="1" dirty="0"/>
              <a:t>What is this? Who is it for?</a:t>
            </a:r>
          </a:p>
          <a:p>
            <a:pPr marL="0" indent="0">
              <a:buNone/>
            </a:pPr>
            <a:r>
              <a:rPr lang="sv-SE" sz="1400" dirty="0"/>
              <a:t>The Scrum checklist is a simple tool to help you assess your current implementation of Scrum. </a:t>
            </a:r>
          </a:p>
          <a:p>
            <a:pPr marL="0" indent="0">
              <a:buNone/>
            </a:pPr>
            <a:r>
              <a:rPr lang="sv-SE" sz="1400" dirty="0"/>
              <a:t>Note that these aren't </a:t>
            </a:r>
            <a:r>
              <a:rPr lang="sv-SE" sz="1400" i="1" dirty="0"/>
              <a:t>rules</a:t>
            </a:r>
            <a:r>
              <a:rPr lang="sv-SE" sz="1400" dirty="0"/>
              <a:t>. They are </a:t>
            </a:r>
            <a:r>
              <a:rPr lang="sv-SE" sz="1400" i="1" dirty="0"/>
              <a:t>guidelines</a:t>
            </a:r>
            <a:endParaRPr lang="sv-SE" sz="1400" dirty="0"/>
          </a:p>
          <a:p>
            <a:pPr marL="0" indent="0">
              <a:buNone/>
            </a:pPr>
            <a:endParaRPr lang="sv-SE" sz="1600" b="1" dirty="0"/>
          </a:p>
          <a:p>
            <a:pPr marL="0" indent="0">
              <a:buNone/>
            </a:pPr>
            <a:r>
              <a:rPr lang="sv-SE" sz="1600" b="1" dirty="0"/>
              <a:t>How do I NOT use it?</a:t>
            </a:r>
          </a:p>
          <a:p>
            <a:pPr marL="131520" indent="-131520"/>
            <a:r>
              <a:rPr lang="sv-SE" sz="1400" b="1" dirty="0"/>
              <a:t>Big Boss</a:t>
            </a:r>
            <a:r>
              <a:rPr lang="sv-SE" sz="1400" dirty="0"/>
              <a:t>: "OK team, time to see how Scrum compliant you are. Fill in this checklist please.”</a:t>
            </a:r>
          </a:p>
          <a:p>
            <a:pPr marL="131520" indent="-131520"/>
            <a:r>
              <a:rPr lang="sv-SE" sz="1400" b="1" dirty="0"/>
              <a:t>Joe</a:t>
            </a:r>
            <a:r>
              <a:rPr lang="sv-SE" sz="1400" dirty="0"/>
              <a:t>: "Boss, I'm happy to report that we are doing everything. Well, everything except Sprint burndown charts”</a:t>
            </a:r>
          </a:p>
          <a:p>
            <a:pPr marL="131520" indent="-131520"/>
            <a:r>
              <a:rPr lang="sv-SE" sz="1400" b="1" dirty="0"/>
              <a:t>Big Boss</a:t>
            </a:r>
            <a:r>
              <a:rPr lang="sv-SE" sz="1400" dirty="0"/>
              <a:t>: "Bad, bad team! It says here that you should be doing those... er...  sprint burning thingies! I want them!" </a:t>
            </a:r>
          </a:p>
          <a:p>
            <a:pPr marL="131520" indent="-131520"/>
            <a:r>
              <a:rPr lang="sv-SE" sz="1400" b="1" dirty="0"/>
              <a:t>Lisa:</a:t>
            </a:r>
            <a:r>
              <a:rPr lang="sv-SE" sz="1400" dirty="0"/>
              <a:t> "But we do 2 week sprints and we manage to deliver what we commit to, and the customers are happy. Sprint burndown charts wouldn't add value at this stage.”</a:t>
            </a:r>
          </a:p>
          <a:p>
            <a:pPr marL="131520" indent="-131520"/>
            <a:r>
              <a:rPr lang="sv-SE" sz="1400" b="1" dirty="0"/>
              <a:t>Big Boss</a:t>
            </a:r>
            <a:r>
              <a:rPr lang="sv-SE" sz="1400" dirty="0"/>
              <a:t>: "Well it says here that you should do it, so don't let me catch you cheating again, or I'll call in the Scrum Police!”</a:t>
            </a:r>
          </a:p>
          <a:p>
            <a:pPr marL="131520" indent="-131520"/>
            <a:endParaRPr lang="sv-SE" sz="1600" b="1" dirty="0"/>
          </a:p>
          <a:p>
            <a:pPr marL="0" indent="0">
              <a:buNone/>
            </a:pPr>
            <a:endParaRPr lang="sv-SE" sz="1600" b="1" dirty="0"/>
          </a:p>
          <a:p>
            <a:pPr marL="0" indent="0">
              <a:buNone/>
            </a:pPr>
            <a:endParaRPr lang="sv-SE" sz="1600" b="1" dirty="0"/>
          </a:p>
          <a:p>
            <a:pPr marL="0" indent="0">
              <a:buNone/>
            </a:pPr>
            <a:endParaRPr lang="sv-SE" sz="1600" b="1" dirty="0"/>
          </a:p>
          <a:p>
            <a:pPr marL="0" indent="0">
              <a:buNone/>
            </a:pPr>
            <a:endParaRPr lang="sv-SE" sz="1600" b="1" dirty="0"/>
          </a:p>
          <a:p>
            <a:pPr marL="0" indent="0">
              <a:buNone/>
            </a:pPr>
            <a:endParaRPr lang="sv-SE" sz="1600" b="1" dirty="0"/>
          </a:p>
          <a:p>
            <a:pPr marL="0" indent="0">
              <a:buNone/>
            </a:pPr>
            <a:endParaRPr lang="sv-SE" sz="1400" b="1" dirty="0"/>
          </a:p>
          <a:p>
            <a:pPr marL="0" indent="0">
              <a:buNone/>
            </a:pPr>
            <a:endParaRPr lang="sv-SE" sz="1400" b="1" dirty="0"/>
          </a:p>
          <a:p>
            <a:pPr marL="0" indent="0">
              <a:buNone/>
            </a:pPr>
            <a:endParaRPr lang="sv-SE" sz="1400" b="1" dirty="0"/>
          </a:p>
          <a:p>
            <a:pPr marL="0" indent="0">
              <a:buNone/>
            </a:pPr>
            <a:endParaRPr lang="sv-SE" sz="1400" b="1" dirty="0"/>
          </a:p>
          <a:p>
            <a:pPr marL="0" indent="0">
              <a:buNone/>
            </a:pPr>
            <a:r>
              <a:rPr lang="sv-SE" sz="1600" b="1" dirty="0"/>
              <a:t>How do I use it?</a:t>
            </a:r>
          </a:p>
          <a:p>
            <a:pPr marL="131520" indent="-131520"/>
            <a:r>
              <a:rPr lang="sv-SE" sz="1400" b="1" dirty="0"/>
              <a:t>Joe: </a:t>
            </a:r>
            <a:r>
              <a:rPr lang="sv-SE" sz="1400" dirty="0"/>
              <a:t>"For this retrospective, I've brought a useful little checklist. Is there any of this stuff that we aren't doing?”</a:t>
            </a:r>
          </a:p>
          <a:p>
            <a:pPr marL="131520" indent="-131520"/>
            <a:r>
              <a:rPr lang="sv-SE" sz="1400" b="1" dirty="0"/>
              <a:t>Lisa: </a:t>
            </a:r>
            <a:r>
              <a:rPr lang="sv-SE" sz="1400" dirty="0"/>
              <a:t>"Hmmm, let's see. Well, we're certainly missing Definition of Done, and we don't measure Velocity.”</a:t>
            </a:r>
          </a:p>
          <a:p>
            <a:pPr marL="131520" indent="-131520"/>
            <a:r>
              <a:rPr lang="sv-SE" sz="1400" b="1" dirty="0"/>
              <a:t>Joe: </a:t>
            </a:r>
            <a:r>
              <a:rPr lang="sv-SE" sz="1400" dirty="0"/>
              <a:t>"Well, 'Definition of Done' is listed under 'Core Scrum' so it seems pretty important! Velocity is listed under 'Recommended but not always necessary' so let's wait with that and start with the core stuff.</a:t>
            </a:r>
          </a:p>
          <a:p>
            <a:pPr marL="131520" indent="-131520"/>
            <a:r>
              <a:rPr lang="sv-SE" sz="1400" b="1" dirty="0"/>
              <a:t>Lisa: </a:t>
            </a:r>
            <a:r>
              <a:rPr lang="sv-SE" sz="1400" dirty="0"/>
              <a:t>"Look, we're also missing 'Delivering working, tested software every 4 weeks or less'. That's listed under 'The bottom line'! Makes sense, because marketing is always complaining about that!”</a:t>
            </a:r>
          </a:p>
          <a:p>
            <a:pPr marL="131520" indent="-131520"/>
            <a:r>
              <a:rPr lang="sv-SE" sz="1400" b="1" dirty="0"/>
              <a:t>Joe: </a:t>
            </a:r>
            <a:r>
              <a:rPr lang="sv-SE" sz="1400" dirty="0"/>
              <a:t>"Maybe a concept like 'Definition of Done' could help us take on smaller bits per sprint and get stuff releasable more often?’</a:t>
            </a:r>
          </a:p>
          <a:p>
            <a:pPr marL="131520" indent="-131520"/>
            <a:r>
              <a:rPr lang="sv-SE" sz="1400" b="1" dirty="0"/>
              <a:t>Lisa: </a:t>
            </a:r>
            <a:r>
              <a:rPr lang="sv-SE" sz="1400" dirty="0"/>
              <a:t>"Good idea, let's give it a shot.”</a:t>
            </a:r>
          </a:p>
          <a:p>
            <a:pPr marL="131520" indent="-131520"/>
            <a:endParaRPr lang="sv-SE" sz="1400" dirty="0"/>
          </a:p>
          <a:p>
            <a:pPr marL="0" indent="0">
              <a:buNone/>
            </a:pPr>
            <a:endParaRPr lang="sv-SE" sz="1400" b="1" dirty="0"/>
          </a:p>
        </p:txBody>
      </p:sp>
      <p:sp>
        <p:nvSpPr>
          <p:cNvPr id="8" name="Rectangle 7"/>
          <p:cNvSpPr/>
          <p:nvPr/>
        </p:nvSpPr>
        <p:spPr>
          <a:xfrm>
            <a:off x="0" y="0"/>
            <a:ext cx="9144000" cy="50004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18" tIns="45710" rIns="91418" bIns="45710" rtlCol="0" anchor="ctr"/>
          <a:lstStyle/>
          <a:p>
            <a:pPr algn="ctr" defTabSz="914180" fontAlgn="auto">
              <a:spcBef>
                <a:spcPts val="0"/>
              </a:spcBef>
              <a:spcAft>
                <a:spcPts val="0"/>
              </a:spcAft>
            </a:pPr>
            <a:endParaRPr lang="sv-SE" sz="1800">
              <a:solidFill>
                <a:prstClr val="white"/>
              </a:solidFill>
            </a:endParaRPr>
          </a:p>
        </p:txBody>
      </p:sp>
      <p:sp>
        <p:nvSpPr>
          <p:cNvPr id="9" name="TextBox 8"/>
          <p:cNvSpPr txBox="1"/>
          <p:nvPr/>
        </p:nvSpPr>
        <p:spPr>
          <a:xfrm>
            <a:off x="0" y="-71462"/>
            <a:ext cx="9144000" cy="538589"/>
          </a:xfrm>
          <a:prstGeom prst="rect">
            <a:avLst/>
          </a:prstGeom>
          <a:noFill/>
        </p:spPr>
        <p:txBody>
          <a:bodyPr wrap="square" lIns="91418" tIns="45710" rIns="91418" bIns="45710" rtlCol="0">
            <a:spAutoFit/>
          </a:bodyPr>
          <a:lstStyle/>
          <a:p>
            <a:pPr>
              <a:tabLst>
                <a:tab pos="387757" algn="l"/>
              </a:tabLst>
            </a:pPr>
            <a:r>
              <a:rPr lang="sv-SE" sz="2900" b="1" dirty="0">
                <a:solidFill>
                  <a:schemeClr val="tx1">
                    <a:lumMod val="75000"/>
                  </a:schemeClr>
                </a:solidFill>
                <a:latin typeface="Bradley Hand ITC TT-Bold"/>
                <a:cs typeface="Bradley Hand ITC TT-Bold"/>
              </a:rPr>
              <a:t>                          Scrum Checklist</a:t>
            </a:r>
          </a:p>
        </p:txBody>
      </p:sp>
      <p:sp>
        <p:nvSpPr>
          <p:cNvPr id="11" name="TextBox 10"/>
          <p:cNvSpPr txBox="1"/>
          <p:nvPr/>
        </p:nvSpPr>
        <p:spPr>
          <a:xfrm>
            <a:off x="76200" y="65365"/>
            <a:ext cx="1570898" cy="369312"/>
          </a:xfrm>
          <a:prstGeom prst="rect">
            <a:avLst/>
          </a:prstGeom>
          <a:noFill/>
        </p:spPr>
        <p:txBody>
          <a:bodyPr wrap="none" lIns="91418" tIns="45710" rIns="91418" bIns="45710" rtlCol="0">
            <a:spAutoFit/>
          </a:bodyPr>
          <a:lstStyle/>
          <a:p>
            <a:pPr defTabSz="914180" fontAlgn="auto">
              <a:spcBef>
                <a:spcPts val="0"/>
              </a:spcBef>
              <a:spcAft>
                <a:spcPts val="0"/>
              </a:spcAft>
            </a:pPr>
            <a:r>
              <a:rPr lang="sv-SE" dirty="0">
                <a:solidFill>
                  <a:schemeClr val="tx1"/>
                </a:solidFill>
                <a:latin typeface="Calibri"/>
                <a:cs typeface="+mn-cs"/>
              </a:rPr>
              <a:t>Henrik Kniberg</a:t>
            </a:r>
          </a:p>
        </p:txBody>
      </p:sp>
      <p:sp>
        <p:nvSpPr>
          <p:cNvPr id="12" name="TextBox 11"/>
          <p:cNvSpPr txBox="1"/>
          <p:nvPr/>
        </p:nvSpPr>
        <p:spPr>
          <a:xfrm>
            <a:off x="6096000" y="70580"/>
            <a:ext cx="2971799" cy="369312"/>
          </a:xfrm>
          <a:prstGeom prst="rect">
            <a:avLst/>
          </a:prstGeom>
          <a:noFill/>
        </p:spPr>
        <p:txBody>
          <a:bodyPr wrap="square" lIns="91418" tIns="45710" rIns="91418" bIns="45710" rtlCol="0">
            <a:spAutoFit/>
          </a:bodyPr>
          <a:lstStyle/>
          <a:p>
            <a:pPr defTabSz="914180" fontAlgn="auto">
              <a:spcBef>
                <a:spcPts val="0"/>
              </a:spcBef>
              <a:spcAft>
                <a:spcPts val="0"/>
              </a:spcAft>
            </a:pPr>
            <a:r>
              <a:rPr lang="sv-SE" dirty="0">
                <a:solidFill>
                  <a:schemeClr val="tx1"/>
                </a:solidFill>
                <a:latin typeface="Calibri"/>
                <a:cs typeface="+mn-cs"/>
              </a:rPr>
              <a:t>www.crisp.se/scrum/checklist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br>
              <a:rPr lang="en-US" dirty="0">
                <a:effectLst/>
              </a:rPr>
            </a:br>
            <a:r>
              <a:rPr lang="en-US" dirty="0">
                <a:effectLst/>
              </a:rPr>
              <a:t>Questions</a:t>
            </a:r>
            <a:endParaRPr lang="en-US" dirty="0"/>
          </a:p>
        </p:txBody>
      </p:sp>
      <p:pic>
        <p:nvPicPr>
          <p:cNvPr id="3074" name="Picture 2" descr="C:\Users\acharya\AppData\Local\Microsoft\Windows\Temporary Internet Files\Content.IE5\22M57QDL\MC900441498[1].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743428" y="1915547"/>
            <a:ext cx="3657143" cy="36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492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F67AA1A-7897-4A48-8FFD-DB1B3C331FE2}" type="datetime1">
              <a:rPr lang="en-US" altLang="en-US"/>
              <a:pPr/>
              <a:t>5/9/2017</a:t>
            </a:fld>
            <a:endParaRPr lang="en-US" altLang="en-US"/>
          </a:p>
        </p:txBody>
      </p:sp>
      <p:sp>
        <p:nvSpPr>
          <p:cNvPr id="6" name="Slide Number Placeholder 5"/>
          <p:cNvSpPr>
            <a:spLocks noGrp="1"/>
          </p:cNvSpPr>
          <p:nvPr>
            <p:ph type="sldNum" sz="quarter" idx="12"/>
          </p:nvPr>
        </p:nvSpPr>
        <p:spPr/>
        <p:txBody>
          <a:bodyPr/>
          <a:lstStyle/>
          <a:p>
            <a:fld id="{9E72559E-68E5-4DE1-9C60-1942EED0CA8B}" type="slidenum">
              <a:rPr lang="en-US" altLang="en-US"/>
              <a:pPr/>
              <a:t>5</a:t>
            </a:fld>
            <a:endParaRPr lang="en-US" altLang="en-US"/>
          </a:p>
        </p:txBody>
      </p:sp>
      <p:sp>
        <p:nvSpPr>
          <p:cNvPr id="12290" name="Rectangle 2"/>
          <p:cNvSpPr>
            <a:spLocks noGrp="1" noChangeArrowheads="1"/>
          </p:cNvSpPr>
          <p:nvPr>
            <p:ph type="title"/>
          </p:nvPr>
        </p:nvSpPr>
        <p:spPr/>
        <p:txBody>
          <a:bodyPr/>
          <a:lstStyle/>
          <a:p>
            <a:r>
              <a:rPr lang="en-US" altLang="en-US"/>
              <a:t>Agility Principles - 1</a:t>
            </a:r>
          </a:p>
        </p:txBody>
      </p:sp>
      <p:sp>
        <p:nvSpPr>
          <p:cNvPr id="12291" name="Rectangle 3"/>
          <p:cNvSpPr>
            <a:spLocks noGrp="1" noChangeArrowheads="1"/>
          </p:cNvSpPr>
          <p:nvPr>
            <p:ph type="body" idx="1"/>
          </p:nvPr>
        </p:nvSpPr>
        <p:spPr/>
        <p:txBody>
          <a:bodyPr/>
          <a:lstStyle/>
          <a:p>
            <a:r>
              <a:rPr lang="en-US" altLang="en-US" sz="2400">
                <a:cs typeface="Times New Roman" pitchFamily="18" charset="0"/>
              </a:rPr>
              <a:t>Highest priority is to satisfy customer through early and continuous delivery of valuable software</a:t>
            </a:r>
          </a:p>
          <a:p>
            <a:r>
              <a:rPr lang="en-US" altLang="en-US" sz="2400">
                <a:cs typeface="Times New Roman" pitchFamily="18" charset="0"/>
              </a:rPr>
              <a:t>Welcome changing requirements even late in development, accommodating change is viewed as increasing the customer’s competitive advantage</a:t>
            </a:r>
          </a:p>
          <a:p>
            <a:r>
              <a:rPr lang="en-US" altLang="en-US" sz="2400">
                <a:cs typeface="Times New Roman" pitchFamily="18" charset="0"/>
              </a:rPr>
              <a:t>Delivering working software frequently with a preference for shorter delivery schedules (e.g. every 2 or 3 weeks)</a:t>
            </a:r>
          </a:p>
          <a:p>
            <a:r>
              <a:rPr lang="en-US" altLang="en-US" sz="2400">
                <a:cs typeface="Times New Roman" pitchFamily="18" charset="0"/>
              </a:rPr>
              <a:t>Business people and developers must work together daily during the project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749E6E-7645-4BB4-A35C-95EAF23439F8}" type="datetime1">
              <a:rPr lang="en-US" altLang="en-US"/>
              <a:pPr/>
              <a:t>5/9/2017</a:t>
            </a:fld>
            <a:endParaRPr lang="en-US" altLang="en-US"/>
          </a:p>
        </p:txBody>
      </p:sp>
      <p:sp>
        <p:nvSpPr>
          <p:cNvPr id="6" name="Slide Number Placeholder 5"/>
          <p:cNvSpPr>
            <a:spLocks noGrp="1"/>
          </p:cNvSpPr>
          <p:nvPr>
            <p:ph type="sldNum" sz="quarter" idx="12"/>
          </p:nvPr>
        </p:nvSpPr>
        <p:spPr/>
        <p:txBody>
          <a:bodyPr/>
          <a:lstStyle/>
          <a:p>
            <a:fld id="{F7670A59-425D-46F3-838F-6D439999C43A}" type="slidenum">
              <a:rPr lang="en-US" altLang="en-US"/>
              <a:pPr/>
              <a:t>6</a:t>
            </a:fld>
            <a:endParaRPr lang="en-US" altLang="en-US"/>
          </a:p>
        </p:txBody>
      </p:sp>
      <p:sp>
        <p:nvSpPr>
          <p:cNvPr id="13314" name="Rectangle 2"/>
          <p:cNvSpPr>
            <a:spLocks noGrp="1" noChangeArrowheads="1"/>
          </p:cNvSpPr>
          <p:nvPr>
            <p:ph type="title"/>
          </p:nvPr>
        </p:nvSpPr>
        <p:spPr/>
        <p:txBody>
          <a:bodyPr/>
          <a:lstStyle/>
          <a:p>
            <a:r>
              <a:rPr lang="en-US" altLang="en-US"/>
              <a:t>Agility Principles - 2</a:t>
            </a:r>
          </a:p>
        </p:txBody>
      </p:sp>
      <p:sp>
        <p:nvSpPr>
          <p:cNvPr id="13315" name="Rectangle 3"/>
          <p:cNvSpPr>
            <a:spLocks noGrp="1" noChangeArrowheads="1"/>
          </p:cNvSpPr>
          <p:nvPr>
            <p:ph type="body" idx="1"/>
          </p:nvPr>
        </p:nvSpPr>
        <p:spPr/>
        <p:txBody>
          <a:bodyPr/>
          <a:lstStyle/>
          <a:p>
            <a:r>
              <a:rPr lang="en-US" altLang="en-US" sz="2400">
                <a:cs typeface="Times New Roman" pitchFamily="18" charset="0"/>
              </a:rPr>
              <a:t>Build projects around motivated individuals, given them the environment and support they need, trust them to get the job done</a:t>
            </a:r>
          </a:p>
          <a:p>
            <a:r>
              <a:rPr lang="en-US" altLang="en-US" sz="2400">
                <a:cs typeface="Times New Roman" pitchFamily="18" charset="0"/>
              </a:rPr>
              <a:t>Face-to-face communication is the most effective method of conveying information within the development team</a:t>
            </a:r>
          </a:p>
          <a:p>
            <a:r>
              <a:rPr lang="en-US" altLang="en-US" sz="2400">
                <a:cs typeface="Times New Roman" pitchFamily="18" charset="0"/>
              </a:rPr>
              <a:t>Working software is the primary measure of progress</a:t>
            </a:r>
          </a:p>
          <a:p>
            <a:r>
              <a:rPr lang="en-US" altLang="en-US" sz="2400">
                <a:cs typeface="Times New Roman" pitchFamily="18" charset="0"/>
              </a:rPr>
              <a:t>Agile processes support sustainable development, developers and customers should be able to continue development indefinitely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9CABC6A-0715-4EC1-AB87-646C6B6808B7}" type="datetime1">
              <a:rPr lang="en-US" altLang="en-US"/>
              <a:pPr/>
              <a:t>5/9/2017</a:t>
            </a:fld>
            <a:endParaRPr lang="en-US" altLang="en-US"/>
          </a:p>
        </p:txBody>
      </p:sp>
      <p:sp>
        <p:nvSpPr>
          <p:cNvPr id="6" name="Slide Number Placeholder 5"/>
          <p:cNvSpPr>
            <a:spLocks noGrp="1"/>
          </p:cNvSpPr>
          <p:nvPr>
            <p:ph type="sldNum" sz="quarter" idx="12"/>
          </p:nvPr>
        </p:nvSpPr>
        <p:spPr/>
        <p:txBody>
          <a:bodyPr/>
          <a:lstStyle/>
          <a:p>
            <a:fld id="{CE586A6D-9579-437B-8B54-F6BB1A3DD8CB}" type="slidenum">
              <a:rPr lang="en-US" altLang="en-US"/>
              <a:pPr/>
              <a:t>7</a:t>
            </a:fld>
            <a:endParaRPr lang="en-US" altLang="en-US"/>
          </a:p>
        </p:txBody>
      </p:sp>
      <p:sp>
        <p:nvSpPr>
          <p:cNvPr id="14338" name="Rectangle 2"/>
          <p:cNvSpPr>
            <a:spLocks noGrp="1" noChangeArrowheads="1"/>
          </p:cNvSpPr>
          <p:nvPr>
            <p:ph type="title"/>
          </p:nvPr>
        </p:nvSpPr>
        <p:spPr/>
        <p:txBody>
          <a:bodyPr/>
          <a:lstStyle/>
          <a:p>
            <a:r>
              <a:rPr lang="en-US" altLang="en-US"/>
              <a:t>Agility Principles - 3</a:t>
            </a:r>
          </a:p>
        </p:txBody>
      </p:sp>
      <p:sp>
        <p:nvSpPr>
          <p:cNvPr id="14339" name="Rectangle 3"/>
          <p:cNvSpPr>
            <a:spLocks noGrp="1" noChangeArrowheads="1"/>
          </p:cNvSpPr>
          <p:nvPr>
            <p:ph type="body" idx="1"/>
          </p:nvPr>
        </p:nvSpPr>
        <p:spPr/>
        <p:txBody>
          <a:bodyPr/>
          <a:lstStyle/>
          <a:p>
            <a:pPr>
              <a:lnSpc>
                <a:spcPct val="90000"/>
              </a:lnSpc>
            </a:pPr>
            <a:r>
              <a:rPr lang="en-US" altLang="en-US" sz="2800" dirty="0">
                <a:cs typeface="Times New Roman" pitchFamily="18" charset="0"/>
              </a:rPr>
              <a:t>Continuous attention to technical excellence and good design enhances agility</a:t>
            </a:r>
          </a:p>
          <a:p>
            <a:pPr>
              <a:lnSpc>
                <a:spcPct val="90000"/>
              </a:lnSpc>
            </a:pPr>
            <a:r>
              <a:rPr lang="en-US" altLang="en-US" sz="2800" dirty="0">
                <a:cs typeface="Times New Roman" pitchFamily="18" charset="0"/>
              </a:rPr>
              <a:t>Simplicity (defined as maximizing the work not done) is essential</a:t>
            </a:r>
          </a:p>
          <a:p>
            <a:pPr>
              <a:lnSpc>
                <a:spcPct val="90000"/>
              </a:lnSpc>
            </a:pPr>
            <a:r>
              <a:rPr lang="en-US" altLang="en-US" sz="2800" dirty="0">
                <a:cs typeface="Times New Roman" pitchFamily="18" charset="0"/>
              </a:rPr>
              <a:t>The best architectures, requirements, and design emerge from self-organizing teams </a:t>
            </a:r>
          </a:p>
          <a:p>
            <a:pPr>
              <a:lnSpc>
                <a:spcPct val="90000"/>
              </a:lnSpc>
            </a:pPr>
            <a:r>
              <a:rPr lang="en-US" altLang="en-US" sz="2800" dirty="0">
                <a:cs typeface="Times New Roman" pitchFamily="18" charset="0"/>
              </a:rPr>
              <a:t>At regular intervals teams reflects how to become more effective and adjusts its behavior accordingly</a:t>
            </a:r>
            <a:endParaRPr lang="en-US"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2ECAA5E-6990-4BE0-B21B-6B9A1EF1F002}" type="datetime1">
              <a:rPr lang="en-US" altLang="en-US"/>
              <a:pPr/>
              <a:t>5/9/2017</a:t>
            </a:fld>
            <a:endParaRPr lang="en-US" altLang="en-US"/>
          </a:p>
        </p:txBody>
      </p:sp>
      <p:sp>
        <p:nvSpPr>
          <p:cNvPr id="6" name="Slide Number Placeholder 5"/>
          <p:cNvSpPr>
            <a:spLocks noGrp="1"/>
          </p:cNvSpPr>
          <p:nvPr>
            <p:ph type="sldNum" sz="quarter" idx="12"/>
          </p:nvPr>
        </p:nvSpPr>
        <p:spPr/>
        <p:txBody>
          <a:bodyPr/>
          <a:lstStyle/>
          <a:p>
            <a:fld id="{AEAF52F0-CF3A-4E0E-80BF-ABBB06176089}" type="slidenum">
              <a:rPr lang="en-US" altLang="en-US"/>
              <a:pPr/>
              <a:t>8</a:t>
            </a:fld>
            <a:endParaRPr lang="en-US" altLang="en-US"/>
          </a:p>
        </p:txBody>
      </p:sp>
      <p:sp>
        <p:nvSpPr>
          <p:cNvPr id="16386" name="Rectangle 2"/>
          <p:cNvSpPr>
            <a:spLocks noGrp="1" noChangeArrowheads="1"/>
          </p:cNvSpPr>
          <p:nvPr>
            <p:ph type="title"/>
          </p:nvPr>
        </p:nvSpPr>
        <p:spPr/>
        <p:txBody>
          <a:bodyPr/>
          <a:lstStyle/>
          <a:p>
            <a:r>
              <a:rPr lang="en-US" altLang="en-US"/>
              <a:t>Agile Process Models</a:t>
            </a:r>
          </a:p>
        </p:txBody>
      </p:sp>
      <p:sp>
        <p:nvSpPr>
          <p:cNvPr id="16387" name="Rectangle 3"/>
          <p:cNvSpPr>
            <a:spLocks noGrp="1" noChangeArrowheads="1"/>
          </p:cNvSpPr>
          <p:nvPr>
            <p:ph type="body" idx="1"/>
          </p:nvPr>
        </p:nvSpPr>
        <p:spPr/>
        <p:txBody>
          <a:bodyPr/>
          <a:lstStyle/>
          <a:p>
            <a:r>
              <a:rPr lang="en-US" altLang="en-US" sz="2800" dirty="0">
                <a:cs typeface="Times New Roman" pitchFamily="18" charset="0"/>
              </a:rPr>
              <a:t>Extreme Programming (XP)</a:t>
            </a:r>
          </a:p>
          <a:p>
            <a:r>
              <a:rPr lang="en-US" altLang="en-US" sz="2800" dirty="0">
                <a:cs typeface="Times New Roman" pitchFamily="18" charset="0"/>
              </a:rPr>
              <a:t>Adaptive Software Development (ASD)</a:t>
            </a:r>
          </a:p>
          <a:p>
            <a:r>
              <a:rPr lang="en-US" altLang="en-US" sz="2800" dirty="0">
                <a:cs typeface="Times New Roman" pitchFamily="18" charset="0"/>
              </a:rPr>
              <a:t>Dynamic Systems Development Method (DSDM)</a:t>
            </a:r>
          </a:p>
          <a:p>
            <a:r>
              <a:rPr lang="en-US" altLang="en-US" sz="2800" dirty="0">
                <a:cs typeface="Times New Roman" pitchFamily="18" charset="0"/>
              </a:rPr>
              <a:t>Scrum</a:t>
            </a:r>
          </a:p>
          <a:p>
            <a:r>
              <a:rPr lang="en-US" altLang="en-US" sz="2800" dirty="0">
                <a:cs typeface="Times New Roman" pitchFamily="18" charset="0"/>
              </a:rPr>
              <a:t>Feature Driven Development (FDD)</a:t>
            </a:r>
          </a:p>
          <a:p>
            <a:r>
              <a:rPr lang="en-US" altLang="en-US" sz="2800" dirty="0">
                <a:cs typeface="Times New Roman" pitchFamily="18" charset="0"/>
              </a:rPr>
              <a:t>Agile Modeling (AM)</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normAutofit/>
          </a:bodyPr>
          <a:lstStyle/>
          <a:p>
            <a:r>
              <a:rPr lang="en-US" altLang="en-US" dirty="0"/>
              <a:t>Scrum Terminology</a:t>
            </a:r>
            <a:endParaRPr lang="en-US" altLang="en-US" sz="2000" dirty="0"/>
          </a:p>
        </p:txBody>
      </p:sp>
      <p:sp>
        <p:nvSpPr>
          <p:cNvPr id="634883" name="Rectangle 3"/>
          <p:cNvSpPr>
            <a:spLocks noGrp="1" noChangeArrowheads="1"/>
          </p:cNvSpPr>
          <p:nvPr>
            <p:ph type="body" idx="1"/>
          </p:nvPr>
        </p:nvSpPr>
        <p:spPr>
          <a:xfrm>
            <a:off x="533400" y="1295400"/>
            <a:ext cx="8382000" cy="4114800"/>
          </a:xfrm>
        </p:spPr>
        <p:txBody>
          <a:bodyPr>
            <a:noAutofit/>
          </a:bodyPr>
          <a:lstStyle/>
          <a:p>
            <a:r>
              <a:rPr lang="en-US" altLang="en-US" sz="2000" b="1" dirty="0"/>
              <a:t>Story points: </a:t>
            </a:r>
            <a:r>
              <a:rPr lang="en-US" altLang="en-US" sz="2000" dirty="0"/>
              <a:t>Estimated time required for the team to complete a user story.</a:t>
            </a:r>
          </a:p>
          <a:p>
            <a:endParaRPr lang="en-US" altLang="en-US" sz="2000" dirty="0"/>
          </a:p>
          <a:p>
            <a:r>
              <a:rPr lang="en-US" altLang="en-US" sz="2000" b="1" dirty="0"/>
              <a:t>Business Priority: </a:t>
            </a:r>
            <a:r>
              <a:rPr lang="en-US" altLang="en-US" sz="2000" dirty="0"/>
              <a:t>The ranking of the user story based on the Product Owner.</a:t>
            </a:r>
          </a:p>
          <a:p>
            <a:endParaRPr lang="en-US" altLang="en-US" sz="2000" dirty="0"/>
          </a:p>
          <a:p>
            <a:r>
              <a:rPr lang="en-US" altLang="en-US" sz="2000" b="1" dirty="0"/>
              <a:t>PBI: </a:t>
            </a:r>
            <a:r>
              <a:rPr lang="en-US" altLang="en-US" sz="2000" dirty="0"/>
              <a:t>Product Backlog Item</a:t>
            </a:r>
          </a:p>
          <a:p>
            <a:endParaRPr lang="en-US" sz="2000" b="1" dirty="0"/>
          </a:p>
          <a:p>
            <a:r>
              <a:rPr lang="en-US" sz="2000" b="1" dirty="0"/>
              <a:t>Product Backlog:</a:t>
            </a:r>
            <a:r>
              <a:rPr lang="en-US" sz="2000" dirty="0"/>
              <a:t> an ordered list of the work to be done in order to create, maintain and sustain a product. Managed by the Product Owner</a:t>
            </a:r>
          </a:p>
          <a:p>
            <a:pPr marL="109728" indent="0">
              <a:buNone/>
            </a:pPr>
            <a:br>
              <a:rPr lang="en-US" sz="1800" dirty="0"/>
            </a:br>
            <a:endParaRPr lang="en-US" altLang="en-US" sz="1800" dirty="0"/>
          </a:p>
          <a:p>
            <a:endParaRPr lang="en-US" altLang="en-US" sz="1800" dirty="0"/>
          </a:p>
        </p:txBody>
      </p:sp>
    </p:spTree>
    <p:extLst>
      <p:ext uri="{BB962C8B-B14F-4D97-AF65-F5344CB8AC3E}">
        <p14:creationId xmlns:p14="http://schemas.microsoft.com/office/powerpoint/2010/main" val="25664190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852</TotalTime>
  <Words>2637</Words>
  <Application>Microsoft Office PowerPoint</Application>
  <PresentationFormat>On-screen Show (4:3)</PresentationFormat>
  <Paragraphs>383</Paragraphs>
  <Slides>41</Slides>
  <Notes>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41</vt:i4>
      </vt:variant>
    </vt:vector>
  </HeadingPairs>
  <TitlesOfParts>
    <vt:vector size="53" baseType="lpstr">
      <vt:lpstr>Arial</vt:lpstr>
      <vt:lpstr>Arial Black</vt:lpstr>
      <vt:lpstr>Bradley Hand ITC TT-Bold</vt:lpstr>
      <vt:lpstr>Calibri</vt:lpstr>
      <vt:lpstr>Century Gothic</vt:lpstr>
      <vt:lpstr>Lucida Sans Unicode</vt:lpstr>
      <vt:lpstr>Times New Roman</vt:lpstr>
      <vt:lpstr>Verdana</vt:lpstr>
      <vt:lpstr>Wingdings</vt:lpstr>
      <vt:lpstr>Wingdings 2</vt:lpstr>
      <vt:lpstr>Wingdings 3</vt:lpstr>
      <vt:lpstr>Concourse</vt:lpstr>
      <vt:lpstr>Scrum Scenes</vt:lpstr>
      <vt:lpstr>Agile Software Development</vt:lpstr>
      <vt:lpstr>Agile Software Development</vt:lpstr>
      <vt:lpstr>Manifesto for  Agile Software Development</vt:lpstr>
      <vt:lpstr>Agility Principles - 1</vt:lpstr>
      <vt:lpstr>Agility Principles - 2</vt:lpstr>
      <vt:lpstr>Agility Principles - 3</vt:lpstr>
      <vt:lpstr>Agile Process Models</vt:lpstr>
      <vt:lpstr>Scrum Terminology</vt:lpstr>
      <vt:lpstr>Scrum Terminology</vt:lpstr>
      <vt:lpstr>Scrum Meetings</vt:lpstr>
      <vt:lpstr>Scrum Meetings –  Product Backlog Refinement Meeting:</vt:lpstr>
      <vt:lpstr>Project Backlog Grooming Form</vt:lpstr>
      <vt:lpstr>Scrum Meetings -  Sprint Planning Meeting </vt:lpstr>
      <vt:lpstr>Scrum Meetings - Daily Scrum Meeting or Stand up </vt:lpstr>
      <vt:lpstr>Scrum Meetings - Daily Scrum Meeting </vt:lpstr>
      <vt:lpstr>Scrum Meetings –  Sprint Review Meeting</vt:lpstr>
      <vt:lpstr>Scrum Meetings –  Sprint Review Meeting</vt:lpstr>
      <vt:lpstr>Burndown Chart</vt:lpstr>
      <vt:lpstr>The Burndown Chart</vt:lpstr>
      <vt:lpstr>Scrum Meetings –  Sprint Retrospective</vt:lpstr>
      <vt:lpstr>SCRUM Card Game</vt:lpstr>
      <vt:lpstr>Sample</vt:lpstr>
      <vt:lpstr>Daily Standup Activities</vt:lpstr>
      <vt:lpstr>Chance Cards</vt:lpstr>
      <vt:lpstr>Ending the Sprint</vt:lpstr>
      <vt:lpstr>Setting Up a New Sprint</vt:lpstr>
      <vt:lpstr>Discussion</vt:lpstr>
      <vt:lpstr>Scrum Scenes</vt:lpstr>
      <vt:lpstr>PowerPoint Presentation</vt:lpstr>
      <vt:lpstr>Video Case Study – SCENE 1</vt:lpstr>
      <vt:lpstr>PowerPoint Presentation</vt:lpstr>
      <vt:lpstr>Video Case Study – SCENE 2</vt:lpstr>
      <vt:lpstr>PowerPoint Presentation</vt:lpstr>
      <vt:lpstr>Video Case Study – SCENE 3</vt:lpstr>
      <vt:lpstr>Video Case Study – SCENE 3</vt:lpstr>
      <vt:lpstr>PowerPoint Presentation</vt:lpstr>
      <vt:lpstr>Video Case Study – SCENE 4</vt:lpstr>
      <vt:lpstr>PowerPoint Presentation</vt:lpstr>
      <vt:lpstr>PowerPoint Presentation</vt:lpstr>
      <vt:lpstr> Questions</vt:lpstr>
    </vt:vector>
  </TitlesOfParts>
  <Company>Robert Morris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Sushil Acharya</dc:creator>
  <cp:lastModifiedBy>Bruce Maxim</cp:lastModifiedBy>
  <cp:revision>129</cp:revision>
  <dcterms:created xsi:type="dcterms:W3CDTF">2013-10-16T23:55:56Z</dcterms:created>
  <dcterms:modified xsi:type="dcterms:W3CDTF">2017-05-10T03:24:45Z</dcterms:modified>
</cp:coreProperties>
</file>