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59" r:id="rId4"/>
    <p:sldId id="260" r:id="rId5"/>
    <p:sldId id="261" r:id="rId6"/>
    <p:sldId id="270" r:id="rId7"/>
    <p:sldId id="271" r:id="rId8"/>
    <p:sldId id="262" r:id="rId9"/>
    <p:sldId id="266" r:id="rId10"/>
    <p:sldId id="287" r:id="rId11"/>
    <p:sldId id="272" r:id="rId12"/>
    <p:sldId id="273" r:id="rId13"/>
    <p:sldId id="275" r:id="rId14"/>
    <p:sldId id="274" r:id="rId15"/>
    <p:sldId id="264" r:id="rId16"/>
    <p:sldId id="267" r:id="rId17"/>
    <p:sldId id="276" r:id="rId18"/>
    <p:sldId id="279" r:id="rId19"/>
    <p:sldId id="278" r:id="rId20"/>
    <p:sldId id="281" r:id="rId21"/>
    <p:sldId id="288" r:id="rId22"/>
    <p:sldId id="282" r:id="rId23"/>
    <p:sldId id="283" r:id="rId24"/>
    <p:sldId id="280" r:id="rId25"/>
    <p:sldId id="284" r:id="rId26"/>
    <p:sldId id="285" r:id="rId27"/>
    <p:sldId id="286" r:id="rId28"/>
    <p:sldId id="28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18" d="100"/>
          <a:sy n="118" d="100"/>
        </p:scale>
        <p:origin x="-6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923692-B8DA-42E7-8F67-905273E1C8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104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8D783-D893-4A74-B829-C55ED5ABD1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19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613CB-3F3E-4E65-A937-F143AE3638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46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7B451-D8D0-4D93-BCAB-BD502E2558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44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148C6-EC46-4624-8AEB-1B3CE8C32A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14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85C77-416B-4FC0-904E-FFC9E6B539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6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3B68B-87A3-420B-B6B3-11544ADAB7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C8560-B282-438F-BC64-7984F1B4A4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5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F88DA-D0E3-4ECA-8917-312E7C8FDE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50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A5AF6-2128-4506-9C3A-FF7F7A109A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35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4ECB7-6DE7-47D9-85D5-D2A137C5AC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173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88065-CB8B-4C58-B870-41958DB8AD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7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9E666E-8309-4FFE-BF6E-7BCA7240F5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B7E4-8E69-490B-BB2C-8B6F7A79833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/>
              <a:t>Software Configuration Management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CIS 375</a:t>
            </a:r>
          </a:p>
          <a:p>
            <a:r>
              <a:rPr lang="en-US" altLang="en-US"/>
              <a:t>Bruce R. Maxim</a:t>
            </a:r>
          </a:p>
          <a:p>
            <a:r>
              <a:rPr lang="en-US" altLang="en-US"/>
              <a:t>UM-Dearborn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9BBE-5A6D-4931-915E-3EA1FCE7AB0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Maintenance Tools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Arial" charset="0"/>
              </a:rPr>
              <a:t>Text editors (better than punch cards).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File comparison tools.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Compilers and linkage editors.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Debugging tools.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Cross reference generators.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Complexity calculators.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Control Libraries.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Full life cycle CASE tools.</a:t>
            </a:r>
            <a:endParaRPr lang="en-US" alt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B8C8-3D07-4765-8DFF-44F8062404F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Configuration Management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>
                <a:cs typeface="Times New Roman" pitchFamily="18" charset="0"/>
              </a:rPr>
              <a:t>Software changes are inevitable</a:t>
            </a:r>
          </a:p>
          <a:p>
            <a:r>
              <a:rPr lang="en-US" altLang="en-US" sz="2400">
                <a:cs typeface="Times New Roman" pitchFamily="18" charset="0"/>
              </a:rPr>
              <a:t>One goal of software engineering is to improve how easy it is to change software</a:t>
            </a:r>
          </a:p>
          <a:p>
            <a:r>
              <a:rPr lang="en-US" altLang="en-US" sz="2400">
                <a:cs typeface="Times New Roman" pitchFamily="18" charset="0"/>
              </a:rPr>
              <a:t>Configuration management is all about change control.</a:t>
            </a:r>
          </a:p>
          <a:p>
            <a:r>
              <a:rPr lang="en-US" altLang="en-US" sz="2400">
                <a:cs typeface="Times New Roman" pitchFamily="18" charset="0"/>
              </a:rPr>
              <a:t>Every software engineer has to be concerned with how changes made to work products are tracked and propagated throughout a project.</a:t>
            </a:r>
          </a:p>
          <a:p>
            <a:r>
              <a:rPr lang="en-US" altLang="en-US" sz="2400">
                <a:cs typeface="Times New Roman" pitchFamily="18" charset="0"/>
              </a:rPr>
              <a:t>To ensure quality is maintained the change process must be audited.</a:t>
            </a:r>
            <a:endParaRPr lang="en-US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8DB-2D26-4949-BF24-CC4FDC45F1D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Software Configuration Items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Computer programs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source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executable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Documentation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technical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user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Data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contained within the program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external data (e.g. files and databases)</a:t>
            </a:r>
            <a:endParaRPr lang="en-US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0A2C-9693-4931-A153-0286E0C889C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Baselines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pitchFamily="18" charset="0"/>
              </a:rPr>
              <a:t>A work product becomes a baseline only after it is reviewed and approved.</a:t>
            </a:r>
          </a:p>
          <a:p>
            <a:r>
              <a:rPr lang="en-US" altLang="en-US" sz="2800">
                <a:cs typeface="Times New Roman" pitchFamily="18" charset="0"/>
              </a:rPr>
              <a:t>A baseline is a milestone in software development marked by the delivery of one or more configuration items.</a:t>
            </a:r>
          </a:p>
          <a:p>
            <a:r>
              <a:rPr lang="en-US" altLang="en-US" sz="2800">
                <a:cs typeface="Times New Roman" pitchFamily="18" charset="0"/>
              </a:rPr>
              <a:t>Once a baseline is established each change request must be evaluated and verified before it is processed.</a:t>
            </a:r>
            <a:endParaRPr lang="en-US" alt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2A6DC-9837-4A62-A909-EA6F0D85D6C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Sources of Change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pitchFamily="18" charset="0"/>
              </a:rPr>
              <a:t>New market conditions dictate changes to product requirements or business rules</a:t>
            </a:r>
          </a:p>
          <a:p>
            <a:r>
              <a:rPr lang="en-US" altLang="en-US" sz="2800">
                <a:cs typeface="Times New Roman" pitchFamily="18" charset="0"/>
              </a:rPr>
              <a:t>New customer needs demand modification of data, functionality, or services</a:t>
            </a:r>
          </a:p>
          <a:p>
            <a:r>
              <a:rPr lang="en-US" altLang="en-US" sz="2800">
                <a:cs typeface="Times New Roman" pitchFamily="18" charset="0"/>
              </a:rPr>
              <a:t>Business reorganization causes changes in project priorities or SE team structure   </a:t>
            </a:r>
          </a:p>
          <a:p>
            <a:r>
              <a:rPr lang="en-US" altLang="en-US" sz="2800">
                <a:cs typeface="Times New Roman" pitchFamily="18" charset="0"/>
              </a:rPr>
              <a:t>Budgetary or scheduling constraints require system to be redefined</a:t>
            </a:r>
            <a:endParaRPr lang="en-US" alt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2251-66A6-4623-AB6D-D41D922DE5B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Change Requests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Requests can come from users, customers, or management</a:t>
            </a:r>
          </a:p>
          <a:p>
            <a:r>
              <a:rPr lang="en-US" altLang="en-US" sz="2400"/>
              <a:t>Change requests should be carefully analyzed as part of the maintenance process before they are implemented</a:t>
            </a:r>
          </a:p>
          <a:p>
            <a:r>
              <a:rPr lang="en-US" altLang="en-US" sz="2400"/>
              <a:t>Some changes requests must be implemented urgently due to their nature</a:t>
            </a:r>
          </a:p>
          <a:p>
            <a:pPr lvl="1"/>
            <a:r>
              <a:rPr lang="en-US" altLang="en-US" sz="2000"/>
              <a:t>fault repair</a:t>
            </a:r>
          </a:p>
          <a:p>
            <a:pPr lvl="1"/>
            <a:r>
              <a:rPr lang="en-US" altLang="en-US" sz="2000"/>
              <a:t>system environment changes</a:t>
            </a:r>
          </a:p>
          <a:p>
            <a:pPr lvl="1"/>
            <a:r>
              <a:rPr lang="en-US" altLang="en-US" sz="2000"/>
              <a:t>urgently required business changes</a:t>
            </a:r>
            <a:endParaRPr lang="en-US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0A80-85E7-4B26-B0B3-30CFD3AAF27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Change Prediction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Predicting the number of changes requires understanding the relationships between a system and its environment</a:t>
            </a:r>
          </a:p>
          <a:p>
            <a:r>
              <a:rPr lang="en-US" altLang="en-US" sz="2400"/>
              <a:t>Tightly coupled systems require changes whenever the environment changes</a:t>
            </a:r>
          </a:p>
          <a:p>
            <a:r>
              <a:rPr lang="en-US" altLang="en-US" sz="2400"/>
              <a:t>Factors influencing the system/environment relationship</a:t>
            </a:r>
          </a:p>
          <a:p>
            <a:pPr lvl="1"/>
            <a:r>
              <a:rPr lang="en-US" altLang="en-US" sz="2000"/>
              <a:t>number and complexity of system interfaces</a:t>
            </a:r>
          </a:p>
          <a:p>
            <a:pPr lvl="1"/>
            <a:r>
              <a:rPr lang="en-US" altLang="en-US" sz="2000"/>
              <a:t>number and volatility of system requirements</a:t>
            </a:r>
          </a:p>
          <a:p>
            <a:pPr lvl="1"/>
            <a:r>
              <a:rPr lang="en-US" altLang="en-US" sz="2000"/>
              <a:t>business processes where the system is uses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1565-BFCD-4E48-946B-A7FAAEB3B0F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Configuration Management Tasks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>
                <a:cs typeface="Times New Roman" pitchFamily="18" charset="0"/>
              </a:rPr>
              <a:t>Identification</a:t>
            </a:r>
          </a:p>
          <a:p>
            <a:pPr lvl="1"/>
            <a:r>
              <a:rPr lang="en-US" altLang="en-US" sz="2000">
                <a:cs typeface="Times New Roman" pitchFamily="18" charset="0"/>
              </a:rPr>
              <a:t>tracking changes to multiple SCI versions</a:t>
            </a:r>
          </a:p>
          <a:p>
            <a:r>
              <a:rPr lang="en-US" altLang="en-US" sz="2400">
                <a:cs typeface="Times New Roman" pitchFamily="18" charset="0"/>
              </a:rPr>
              <a:t>Version control</a:t>
            </a:r>
          </a:p>
          <a:p>
            <a:pPr lvl="1"/>
            <a:r>
              <a:rPr lang="en-US" altLang="en-US" sz="2000">
                <a:cs typeface="Times New Roman" pitchFamily="18" charset="0"/>
              </a:rPr>
              <a:t>controlling changes before and after customer release</a:t>
            </a:r>
          </a:p>
          <a:p>
            <a:r>
              <a:rPr lang="en-US" altLang="en-US" sz="2400">
                <a:cs typeface="Times New Roman" pitchFamily="18" charset="0"/>
              </a:rPr>
              <a:t>Change control</a:t>
            </a:r>
          </a:p>
          <a:p>
            <a:pPr lvl="1"/>
            <a:r>
              <a:rPr lang="en-US" altLang="en-US" sz="2000">
                <a:cs typeface="Times New Roman" pitchFamily="18" charset="0"/>
              </a:rPr>
              <a:t>authority to approve and prioritize changes</a:t>
            </a:r>
          </a:p>
          <a:p>
            <a:r>
              <a:rPr lang="en-US" altLang="en-US" sz="2400">
                <a:cs typeface="Times New Roman" pitchFamily="18" charset="0"/>
              </a:rPr>
              <a:t>Configuration auditing</a:t>
            </a:r>
          </a:p>
          <a:p>
            <a:pPr lvl="1"/>
            <a:r>
              <a:rPr lang="en-US" altLang="en-US" sz="2000">
                <a:cs typeface="Times New Roman" pitchFamily="18" charset="0"/>
              </a:rPr>
              <a:t>ensure changes are made properly</a:t>
            </a:r>
          </a:p>
          <a:p>
            <a:r>
              <a:rPr lang="en-US" altLang="en-US" sz="2400">
                <a:cs typeface="Times New Roman" pitchFamily="18" charset="0"/>
              </a:rPr>
              <a:t>Reporting</a:t>
            </a:r>
          </a:p>
          <a:p>
            <a:pPr lvl="1"/>
            <a:r>
              <a:rPr lang="en-US" altLang="en-US" sz="2000">
                <a:cs typeface="Times New Roman" pitchFamily="18" charset="0"/>
              </a:rPr>
              <a:t>tell others about changes made</a:t>
            </a:r>
            <a:endParaRPr lang="en-US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7114-EBD6-4786-903E-274EB6B2937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 Control Process - 1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pitchFamily="18" charset="0"/>
              </a:rPr>
              <a:t>Change request is submitted and evaluated to assess its technical merit and impact on the other configuration objects and budget</a:t>
            </a:r>
          </a:p>
          <a:p>
            <a:r>
              <a:rPr lang="en-US" altLang="en-US" sz="2800">
                <a:cs typeface="Times New Roman" pitchFamily="18" charset="0"/>
              </a:rPr>
              <a:t>Change report containing the results of the evaluation is generated</a:t>
            </a:r>
          </a:p>
          <a:p>
            <a:r>
              <a:rPr lang="en-US" altLang="en-US" sz="2800">
                <a:cs typeface="Times New Roman" pitchFamily="18" charset="0"/>
              </a:rPr>
              <a:t>Change control authority (CCA) makes the final decision on the status and priority of  the change based on the change report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67A8E-F964-4E79-9EB1-42F0F2BBDC9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 Control Process - 2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pitchFamily="18" charset="0"/>
              </a:rPr>
              <a:t>Engineering change order (ECO) is generated for each change approved </a:t>
            </a:r>
          </a:p>
          <a:p>
            <a:pPr lvl="1"/>
            <a:r>
              <a:rPr lang="en-US" altLang="en-US" sz="2400">
                <a:cs typeface="Times New Roman" pitchFamily="18" charset="0"/>
              </a:rPr>
              <a:t>ECO describes the change, lists the constraints,  and criteria for review and audit</a:t>
            </a:r>
          </a:p>
          <a:p>
            <a:r>
              <a:rPr lang="en-US" altLang="en-US" sz="2800">
                <a:cs typeface="Times New Roman" pitchFamily="18" charset="0"/>
              </a:rPr>
              <a:t>Object to be changed is checked-out of the project database subject to access control parameters for the object</a:t>
            </a:r>
          </a:p>
          <a:p>
            <a:r>
              <a:rPr lang="en-US" altLang="en-US" sz="2800">
                <a:cs typeface="Times New Roman" pitchFamily="18" charset="0"/>
              </a:rPr>
              <a:t>Modified object is subjected to appropriate SQA and testing procedures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F3D5-49A5-4E3D-A154-D5A70FC69A5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Maintenance is Inevitable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System requirements are likely to change while the system is being developed because their environment is changing</a:t>
            </a:r>
          </a:p>
          <a:p>
            <a:r>
              <a:rPr lang="en-US" altLang="en-US" sz="2400"/>
              <a:t>Systems are tightly coupled to their environment</a:t>
            </a:r>
          </a:p>
          <a:p>
            <a:r>
              <a:rPr lang="en-US" altLang="en-US" sz="2400"/>
              <a:t>When a system is installed it changes the environment and that can change the system requirements</a:t>
            </a:r>
          </a:p>
          <a:p>
            <a:r>
              <a:rPr lang="en-US" altLang="en-US" sz="2400"/>
              <a:t>The delivered system may not meet its requirements</a:t>
            </a:r>
          </a:p>
          <a:p>
            <a:r>
              <a:rPr lang="en-US" altLang="en-US" sz="2400"/>
              <a:t>Systems must be maintained to remain useful in their environment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EAB31-AE08-4A27-A13E-13AA4C0C233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 Control Process - 3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itchFamily="18" charset="0"/>
              </a:rPr>
              <a:t>Modified object is checked-in to the project database and version control mechanisms are used to create the next version of the software</a:t>
            </a:r>
          </a:p>
          <a:p>
            <a:r>
              <a:rPr lang="en-US" altLang="en-US">
                <a:cs typeface="Times New Roman" pitchFamily="18" charset="0"/>
              </a:rPr>
              <a:t>Synchronization control is used to ensure that parallel changes made by different people don’t overwrite one another</a:t>
            </a:r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27E5-8C78-4E39-8509-0E65F521855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Configuration Management Team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Arial" charset="0"/>
              </a:rPr>
              <a:t>Analysts.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Arial" charset="0"/>
              </a:rPr>
              <a:t>Programmers.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Arial" charset="0"/>
              </a:rPr>
              <a:t>Program Librarian.</a:t>
            </a: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10CD-D5FB-49A5-B435-21FFEE107DD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Programmer’s View - 1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Problem is discovered.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Problem is reported to configuration control board.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The board discusses the problem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is the problem a failure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Is it an enhancement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who should pay for it)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Assign the problem a priority or severity level, and assign staff to fix it.</a:t>
            </a:r>
            <a:endParaRPr lang="en-US" altLang="en-US" sz="280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BFF3-AB55-4A10-9D2C-CE68F5F74E7C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Programmer’s View - 2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Arial" charset="0"/>
              </a:rPr>
              <a:t>Programmer or analyst </a:t>
            </a:r>
          </a:p>
          <a:p>
            <a:pPr lvl="1"/>
            <a:r>
              <a:rPr lang="en-US" altLang="en-US" sz="2400">
                <a:cs typeface="Arial" charset="0"/>
              </a:rPr>
              <a:t>locates the source of the problem</a:t>
            </a:r>
          </a:p>
          <a:p>
            <a:pPr lvl="1"/>
            <a:r>
              <a:rPr lang="en-US" altLang="en-US" sz="2400">
                <a:cs typeface="Arial" charset="0"/>
              </a:rPr>
              <a:t>determines what is needed to fix it.</a:t>
            </a:r>
            <a:endParaRPr lang="en-US" altLang="en-US" sz="24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Programmer works with the librarian to control the installation of the changes in the operational system and the documentation.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Programmer files a change report documenting all changes made.</a:t>
            </a:r>
            <a:endParaRPr lang="en-US" alt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812B-0290-4225-916E-560F9005DCE9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 Control Issues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Synchronization (when?).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Identification (who?).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Naming (what?).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Authentication (done correctly?).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Authorization (who O.K.’d it?).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Routing (who’s informed?).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Cancellation (who can stop it?).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Delegation (responsibility issue).</a:t>
            </a:r>
            <a:endParaRPr lang="en-US" alt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Valuation (priority issue).</a:t>
            </a:r>
            <a:endParaRPr lang="en-US" altLang="en-US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FD3A-FCBB-4C34-86CE-CB3B53D66F27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Software Configuration Audit - 1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itchFamily="18" charset="0"/>
              </a:rPr>
              <a:t>Has the change specified by the ECO been made without modifications?</a:t>
            </a:r>
          </a:p>
          <a:p>
            <a:r>
              <a:rPr lang="en-US" altLang="en-US">
                <a:cs typeface="Times New Roman" pitchFamily="18" charset="0"/>
              </a:rPr>
              <a:t>Has an FTR been conducted to assess technical correctness?</a:t>
            </a:r>
          </a:p>
          <a:p>
            <a:r>
              <a:rPr lang="en-US" altLang="en-US">
                <a:cs typeface="Times New Roman" pitchFamily="18" charset="0"/>
              </a:rPr>
              <a:t>Was the software process followed and software engineering standards applied?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C018-0B40-4AF0-82CA-727ADE94F687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Software Configuration Audit - 2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itchFamily="18" charset="0"/>
              </a:rPr>
              <a:t>Do the attributes of the configuration object reflect the change?</a:t>
            </a:r>
          </a:p>
          <a:p>
            <a:r>
              <a:rPr lang="en-US" altLang="en-US">
                <a:cs typeface="Times New Roman" pitchFamily="18" charset="0"/>
              </a:rPr>
              <a:t>Have the SCM standards for recording and reporting the change been followed?</a:t>
            </a:r>
          </a:p>
          <a:p>
            <a:r>
              <a:rPr lang="en-US" altLang="en-US">
                <a:cs typeface="Times New Roman" pitchFamily="18" charset="0"/>
              </a:rPr>
              <a:t>Were all related SCI's properly updated?</a:t>
            </a: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709F-40BE-4D11-BBD6-0E092B9911FB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Configuration Status Report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itchFamily="18" charset="0"/>
              </a:rPr>
              <a:t>What happened?</a:t>
            </a:r>
          </a:p>
          <a:p>
            <a:r>
              <a:rPr lang="en-US" altLang="en-US">
                <a:cs typeface="Times New Roman" pitchFamily="18" charset="0"/>
              </a:rPr>
              <a:t>Who did it?</a:t>
            </a:r>
          </a:p>
          <a:p>
            <a:r>
              <a:rPr lang="en-US" altLang="en-US">
                <a:cs typeface="Times New Roman" pitchFamily="18" charset="0"/>
              </a:rPr>
              <a:t>When did it happen?</a:t>
            </a:r>
          </a:p>
          <a:p>
            <a:r>
              <a:rPr lang="en-US" altLang="en-US">
                <a:cs typeface="Times New Roman" pitchFamily="18" charset="0"/>
              </a:rPr>
              <a:t>What else will be affected by the change?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version control system?</a:t>
            </a:r>
          </a:p>
          <a:p>
            <a:endParaRPr lang="en-US" dirty="0"/>
          </a:p>
          <a:p>
            <a:r>
              <a:rPr lang="en-US" dirty="0" smtClean="0"/>
              <a:t>What is continuous integration?</a:t>
            </a:r>
          </a:p>
          <a:p>
            <a:endParaRPr lang="en-US" dirty="0"/>
          </a:p>
          <a:p>
            <a:r>
              <a:rPr lang="en-US" dirty="0" smtClean="0"/>
              <a:t>Can </a:t>
            </a:r>
            <a:r>
              <a:rPr lang="en-US" smtClean="0"/>
              <a:t>automated tools help?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48C6-EC46-4624-8AEB-1B3CE8C32AE0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93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3D24-6D1E-4C51-9320-F4B44B12133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Types of Maintenance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r>
              <a:rPr lang="en-US" altLang="en-US" sz="2800"/>
              <a:t>Corrective Maintenance (21%)</a:t>
            </a:r>
          </a:p>
          <a:p>
            <a:pPr lvl="1"/>
            <a:r>
              <a:rPr lang="en-US" altLang="en-US" sz="2400"/>
              <a:t>making changes to repair defects</a:t>
            </a:r>
          </a:p>
          <a:p>
            <a:r>
              <a:rPr lang="en-US" altLang="en-US" sz="2800"/>
              <a:t>Adaptive Maintenance (25%)</a:t>
            </a:r>
          </a:p>
          <a:p>
            <a:pPr lvl="1"/>
            <a:r>
              <a:rPr lang="en-US" altLang="en-US" sz="2400"/>
              <a:t>making changes to adapt software to a different environment (hardware, business rules, OS, etc.)</a:t>
            </a:r>
          </a:p>
          <a:p>
            <a:r>
              <a:rPr lang="en-US" altLang="en-US" sz="2800"/>
              <a:t>Perfective Maintenance (50%)</a:t>
            </a:r>
          </a:p>
          <a:p>
            <a:pPr lvl="1"/>
            <a:r>
              <a:rPr lang="en-US" altLang="en-US" sz="2400"/>
              <a:t>modifying system to meet new client requirements</a:t>
            </a:r>
          </a:p>
          <a:p>
            <a:r>
              <a:rPr lang="en-US" altLang="en-US" sz="2800"/>
              <a:t>Preventative Maintenance (4%) </a:t>
            </a:r>
          </a:p>
          <a:p>
            <a:pPr lvl="1"/>
            <a:r>
              <a:rPr lang="en-US" altLang="en-US" sz="2400"/>
              <a:t>eliminating potential problems before they appear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65A8-942A-48F9-A9D5-686F038BA62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GB" altLang="en-US"/>
              <a:t>Spiral Maintenance Model</a:t>
            </a:r>
          </a:p>
        </p:txBody>
      </p:sp>
      <p:pic>
        <p:nvPicPr>
          <p:cNvPr id="7171" name="Picture 3" descr="27.3 Spiral-maintenance.eps                                    0000301ADocs                           B1931E2B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758950"/>
            <a:ext cx="6581775" cy="421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2AEB-170C-418F-A6C0-D561783B432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Maintenance Costs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Usually greater than the development costs (2 to 10 times as much in some cases)</a:t>
            </a:r>
          </a:p>
          <a:p>
            <a:r>
              <a:rPr lang="en-US" altLang="en-US" sz="2800"/>
              <a:t>Affected by both technical and non-technical factors</a:t>
            </a:r>
          </a:p>
          <a:p>
            <a:r>
              <a:rPr lang="en-US" altLang="en-US" sz="2800"/>
              <a:t>Increase as software is maintained and system corruption is introduced</a:t>
            </a:r>
          </a:p>
          <a:p>
            <a:r>
              <a:rPr lang="en-US" altLang="en-US" sz="2800"/>
              <a:t>Aging software can have high support costs (e.g. old languages, compilers, etc.)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2E7A-26D7-4EC8-896E-F2AAD6F55EB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altLang="en-US" sz="4000"/>
              <a:t>Maintenance Developer Tasks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Understand system.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Locate information in documentation.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Keep system documentation up to date.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Extend existing functions.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Add new functions.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Find sources of errors.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Correct system errors.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Answer operations questions.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Restructure design and code.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Delete obsolete design and code.</a:t>
            </a:r>
            <a:endParaRPr lang="en-US" altLang="en-US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Manage changes.</a:t>
            </a:r>
            <a:endParaRPr lang="en-US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0CFC1-5917-42CA-84A3-75D859F4DE1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Maintenance can be tough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Arial" charset="0"/>
              </a:rPr>
              <a:t>Limited understanding of hardware and software (maintainer).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Management priorities (maintenance is low priority).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Technical problems.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Testing difficulties (finding problems).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Arial" charset="0"/>
              </a:rPr>
              <a:t>Morale problems (maintenance is boring).</a:t>
            </a:r>
            <a:endParaRPr lang="en-US" altLang="en-US" sz="2800">
              <a:cs typeface="Times New Roman" pitchFamily="18" charset="0"/>
            </a:endParaRPr>
          </a:p>
          <a:p>
            <a:r>
              <a:rPr lang="en-US" altLang="en-US" sz="2800">
                <a:cs typeface="Times New Roman" pitchFamily="18" charset="0"/>
              </a:rPr>
              <a:t>Compromise (decision making problems).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815D-B870-4B56-AE00-679611EB520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Maintenance Cost Factors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Staff turnover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no turnover usually means lower maintenance costs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Contractual responsibility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developers may have no contractual obligation to maintain the delivered system and no incentive to design for future change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Staff skills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maintenance staff are often inexperienced and have limited domain knowledge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Program age and structure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as programs age their structure deteriorates, they become harder to understand and change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2F6A-61FF-4B4D-BD5C-6DB6DBE3DB0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685800"/>
          </a:xfrm>
        </p:spPr>
        <p:txBody>
          <a:bodyPr/>
          <a:lstStyle/>
          <a:p>
            <a:r>
              <a:rPr lang="en-GB" altLang="en-US" sz="4000"/>
              <a:t>Maintenance Prediction</a:t>
            </a:r>
            <a:endParaRPr lang="en-GB" altLang="en-US"/>
          </a:p>
        </p:txBody>
      </p:sp>
      <p:pic>
        <p:nvPicPr>
          <p:cNvPr id="14339" name="Picture 3" descr="27.8 Maint-prediction.eps                                      0000301ADocs                           B1931E2B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1682750"/>
            <a:ext cx="7729538" cy="405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1178</Words>
  <Application>Microsoft Office PowerPoint</Application>
  <PresentationFormat>On-screen Show (4:3)</PresentationFormat>
  <Paragraphs>200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Times New Roman</vt:lpstr>
      <vt:lpstr>Arial</vt:lpstr>
      <vt:lpstr>Default Design</vt:lpstr>
      <vt:lpstr>Software Configuration Management</vt:lpstr>
      <vt:lpstr>Maintenance is Inevitable</vt:lpstr>
      <vt:lpstr>Types of Maintenance</vt:lpstr>
      <vt:lpstr>Spiral Maintenance Model</vt:lpstr>
      <vt:lpstr>Maintenance Costs</vt:lpstr>
      <vt:lpstr>Maintenance Developer Tasks</vt:lpstr>
      <vt:lpstr>Maintenance can be tough</vt:lpstr>
      <vt:lpstr>Maintenance Cost Factors</vt:lpstr>
      <vt:lpstr>Maintenance Prediction</vt:lpstr>
      <vt:lpstr>Maintenance Tools</vt:lpstr>
      <vt:lpstr>Configuration Management</vt:lpstr>
      <vt:lpstr>Software Configuration Items</vt:lpstr>
      <vt:lpstr>Baselines</vt:lpstr>
      <vt:lpstr>Sources of Change</vt:lpstr>
      <vt:lpstr>Change Requests</vt:lpstr>
      <vt:lpstr>Change Prediction</vt:lpstr>
      <vt:lpstr>Configuration Management Tasks</vt:lpstr>
      <vt:lpstr>Change Control Process - 1</vt:lpstr>
      <vt:lpstr>Change Control Process - 2</vt:lpstr>
      <vt:lpstr>Change Control Process - 3</vt:lpstr>
      <vt:lpstr>Configuration Management Team</vt:lpstr>
      <vt:lpstr>Programmer’s View - 1</vt:lpstr>
      <vt:lpstr>Programmer’s View - 2</vt:lpstr>
      <vt:lpstr>Change Control Issues</vt:lpstr>
      <vt:lpstr>Software Configuration Audit - 1</vt:lpstr>
      <vt:lpstr>Software Configuration Audit - 2</vt:lpstr>
      <vt:lpstr>Configuration Status Report</vt:lpstr>
      <vt:lpstr>Questions</vt:lpstr>
    </vt:vector>
  </TitlesOfParts>
  <Company>CIS - U of M - Dearborn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Configuration Management</dc:title>
  <dc:creator>Bruce Maxim</dc:creator>
  <cp:lastModifiedBy>CIS</cp:lastModifiedBy>
  <cp:revision>6</cp:revision>
  <dcterms:created xsi:type="dcterms:W3CDTF">2002-09-19T18:40:46Z</dcterms:created>
  <dcterms:modified xsi:type="dcterms:W3CDTF">2016-10-03T21:14:54Z</dcterms:modified>
</cp:coreProperties>
</file>