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0" r:id="rId3"/>
    <p:sldId id="261" r:id="rId4"/>
    <p:sldId id="266" r:id="rId5"/>
    <p:sldId id="262" r:id="rId6"/>
    <p:sldId id="263" r:id="rId7"/>
    <p:sldId id="265" r:id="rId8"/>
    <p:sldId id="264" r:id="rId9"/>
    <p:sldId id="268" r:id="rId10"/>
    <p:sldId id="269" r:id="rId11"/>
    <p:sldId id="271" r:id="rId12"/>
    <p:sldId id="270" r:id="rId13"/>
    <p:sldId id="272" r:id="rId14"/>
    <p:sldId id="273" r:id="rId15"/>
    <p:sldId id="274" r:id="rId16"/>
    <p:sldId id="279" r:id="rId17"/>
    <p:sldId id="295" r:id="rId18"/>
    <p:sldId id="296" r:id="rId19"/>
    <p:sldId id="280" r:id="rId20"/>
    <p:sldId id="299" r:id="rId21"/>
    <p:sldId id="300" r:id="rId22"/>
    <p:sldId id="278" r:id="rId23"/>
    <p:sldId id="281" r:id="rId24"/>
    <p:sldId id="301" r:id="rId25"/>
    <p:sldId id="302" r:id="rId26"/>
    <p:sldId id="303" r:id="rId27"/>
    <p:sldId id="304" r:id="rId28"/>
    <p:sldId id="305" r:id="rId29"/>
    <p:sldId id="282" r:id="rId30"/>
    <p:sldId id="297" r:id="rId31"/>
    <p:sldId id="29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3712" autoAdjust="0"/>
  </p:normalViewPr>
  <p:slideViewPr>
    <p:cSldViewPr>
      <p:cViewPr varScale="1">
        <p:scale>
          <a:sx n="93" d="100"/>
          <a:sy n="93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8877C5-995C-44E6-B01C-2EB04DC427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176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C288A9-C01C-4F28-9F98-EE1A7A1BAB82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FD100-6A5D-4598-A9D7-16399FCA1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74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659945-2630-48FB-AB8F-9767B757B009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F286A-2D8E-4459-BB51-BF36D3009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2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9F6A4F-6CE0-4A78-80D0-D96DCB07D6C0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FE2DF-2FCE-4709-B04F-8E50EB6AC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68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D15119-1C4A-4214-B6DC-0680B86CCA2B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2EF409-F69B-4FB0-A7DE-C419791D41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364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C7DDA2-A8D6-4EF8-80EB-917655BBC2F3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85581-9842-4865-8ECB-92F018F8BC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8121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BB8583-FC68-422B-A795-F89688597747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55546-48AE-4A7A-B6F5-E4D714E88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409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074B8D-03D4-4209-A01D-91FCE774F786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0409B-7E51-41FB-B4F4-4AC708F6E6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03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06E55A-0253-4D16-A10B-F671A08EA73A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729C7-D71D-4E77-94A2-F6685290F5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297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FE3C84-3E82-48ED-9E24-C42D1120087F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AE50A-BAB5-40E2-98F1-871A487A7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58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6C5D1B-1BEE-4017-80F9-607101C3EB1E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18D52-D45B-432B-BC0D-B685EB3ACA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5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1D1AC6-9D1A-4A4F-A28C-E5CF97CB8A29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1B1E6-6621-40B8-AB4F-AFC8137F58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82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9D34A41-F7A9-4D44-BB95-79532D264E89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BFC8FB-8C2C-4088-87B1-60CD3ABC5A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0CB11-1CC3-47D7-A107-F7C549376FB7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8FC67-F6BD-437E-9C2E-8BDBF4BBFE5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/>
              <a:t>Software Engineering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CIS 375</a:t>
            </a:r>
          </a:p>
          <a:p>
            <a:r>
              <a:rPr lang="en-US" altLang="en-US"/>
              <a:t>Bruce R. Maxim</a:t>
            </a:r>
          </a:p>
          <a:p>
            <a:r>
              <a:rPr lang="en-US" altLang="en-US"/>
              <a:t>UM-Dearborn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93F52-367C-441D-872F-A29315E394D1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77A0-5DA4-476F-987C-C6353B9A069D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Software Myths – Part 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cs typeface="Times New Roman" charset="0"/>
              </a:rPr>
              <a:t>A general statement of objectives from the customer is all that is needed to begin a software project. </a:t>
            </a:r>
          </a:p>
          <a:p>
            <a:r>
              <a:rPr lang="en-US" altLang="en-US" sz="2800">
                <a:cs typeface="Times New Roman" charset="0"/>
              </a:rPr>
              <a:t>Project requirements change continually and change is easy to accommodate in the software design. </a:t>
            </a:r>
          </a:p>
          <a:p>
            <a:r>
              <a:rPr lang="en-US" altLang="en-US" sz="2800">
                <a:cs typeface="Times New Roman" charset="0"/>
              </a:rPr>
              <a:t>Once a program is written, the software engineer's work is finished. </a:t>
            </a:r>
          </a:p>
          <a:p>
            <a:pPr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C8E13-3348-4434-A1B7-0AB16DA4D9EE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6948A-3211-4B63-AD9F-02A06EEC8C5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Software Myths – Part 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cs typeface="Times New Roman" charset="0"/>
              </a:rPr>
              <a:t>There is no way to assess the quality of a piece of software until it is actually running on some machine. The only deliverable from a successful software project is the working program. </a:t>
            </a:r>
          </a:p>
          <a:p>
            <a:r>
              <a:rPr lang="en-US" altLang="en-US" sz="2800">
                <a:cs typeface="Times New Roman" charset="0"/>
              </a:rPr>
              <a:t>Software engineering is all about the creation of large and unnecessary documentation not shorter development times or reduced costs.</a:t>
            </a:r>
          </a:p>
          <a:p>
            <a:pPr>
              <a:buFontTx/>
              <a:buNone/>
            </a:pPr>
            <a:endParaRPr lang="en-US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BA8B-9272-49BB-900B-E6354C2FF9D2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99D22-032C-40F7-A712-B564F5213E3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Software Engineering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800">
                <a:cs typeface="Arial" charset="0"/>
              </a:rPr>
              <a:t>A strategy for producing high quality software.</a:t>
            </a:r>
            <a:endParaRPr lang="en-US" altLang="en-US" sz="2800">
              <a:cs typeface="Times New Roman" charset="0"/>
            </a:endParaRPr>
          </a:p>
          <a:p>
            <a:pPr marL="609600" indent="-609600">
              <a:buFontTx/>
              <a:buAutoNum type="arabicPeriod"/>
            </a:pPr>
            <a:r>
              <a:rPr lang="en-US" altLang="en-US" sz="2800">
                <a:cs typeface="Times New Roman" charset="0"/>
              </a:rPr>
              <a:t>Software engineering encompasses a process, management techniques, technical methods, and the use of tools</a:t>
            </a:r>
            <a:r>
              <a:rPr lang="en-US" altLang="en-US" sz="280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957E-E1DB-4497-9052-F6F4D683D8FF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308A0-647F-4AF9-B3C3-867482EE4C94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is high quality software?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>
                <a:cs typeface="Arial" charset="0"/>
              </a:rPr>
              <a:t>It must be useful (to the original customer).</a:t>
            </a:r>
            <a:endParaRPr lang="en-US" altLang="en-US" sz="2800" dirty="0">
              <a:cs typeface="Times New Roman" charset="0"/>
            </a:endParaRPr>
          </a:p>
          <a:p>
            <a:r>
              <a:rPr lang="en-US" altLang="en-US" sz="2800" dirty="0">
                <a:cs typeface="Arial" charset="0"/>
              </a:rPr>
              <a:t>It must be portable (work at all of the customer’s sites).</a:t>
            </a:r>
            <a:endParaRPr lang="en-US" altLang="en-US" sz="2800" dirty="0">
              <a:cs typeface="Times New Roman" charset="0"/>
            </a:endParaRPr>
          </a:p>
          <a:p>
            <a:r>
              <a:rPr lang="en-US" altLang="en-US" sz="2800" dirty="0">
                <a:cs typeface="Arial" charset="0"/>
              </a:rPr>
              <a:t>It must be maintainable.</a:t>
            </a:r>
            <a:endParaRPr lang="en-US" altLang="en-US" sz="2800" dirty="0">
              <a:cs typeface="Times New Roman" charset="0"/>
            </a:endParaRPr>
          </a:p>
          <a:p>
            <a:r>
              <a:rPr lang="en-US" altLang="en-US" sz="2800" dirty="0">
                <a:cs typeface="Arial" charset="0"/>
              </a:rPr>
              <a:t>It must be reliable.</a:t>
            </a:r>
            <a:endParaRPr lang="en-US" altLang="en-US" sz="2800" dirty="0">
              <a:cs typeface="Times New Roman" charset="0"/>
            </a:endParaRPr>
          </a:p>
          <a:p>
            <a:r>
              <a:rPr lang="en-US" altLang="en-US" sz="2800" dirty="0">
                <a:cs typeface="Arial" charset="0"/>
              </a:rPr>
              <a:t>It must have integrity (produces correct results, with a high degree of accuracy).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E36-F965-4C7E-AF71-FDD93B6A8BFF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BD78C-4F5E-40F4-B2D8-871DCFB8C23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What is high quality software?</a:t>
            </a:r>
            <a:endParaRPr lang="en-US" altLang="en-US">
              <a:cs typeface="Times New Roman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cs typeface="Arial" charset="0"/>
              </a:rPr>
              <a:t>It must be efficient.</a:t>
            </a:r>
            <a:endParaRPr lang="en-US" altLang="en-US" sz="2800">
              <a:cs typeface="Times New Roman" charset="0"/>
            </a:endParaRPr>
          </a:p>
          <a:p>
            <a:r>
              <a:rPr lang="en-US" altLang="en-US" sz="2800">
                <a:cs typeface="Arial" charset="0"/>
              </a:rPr>
              <a:t>It must have consistency of function (it does what the user would, reasonably expect it to do).</a:t>
            </a:r>
            <a:endParaRPr lang="en-US" altLang="en-US" sz="2800">
              <a:cs typeface="Times New Roman" charset="0"/>
            </a:endParaRPr>
          </a:p>
          <a:p>
            <a:r>
              <a:rPr lang="en-US" altLang="en-US" sz="2800">
                <a:cs typeface="Arial" charset="0"/>
              </a:rPr>
              <a:t>It must be accessible (to the user).</a:t>
            </a:r>
            <a:endParaRPr lang="en-US" altLang="en-US" sz="2800">
              <a:cs typeface="Times New Roman" charset="0"/>
            </a:endParaRPr>
          </a:p>
          <a:p>
            <a:r>
              <a:rPr lang="en-US" altLang="en-US" sz="2800">
                <a:cs typeface="Arial" charset="0"/>
              </a:rPr>
              <a:t>It must have good human engineering (easy to learn and easy to use).</a:t>
            </a:r>
            <a:endParaRPr lang="en-US" altLang="en-US" sz="2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D6D6F-0644-4261-8E62-08D48E42D0E2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79DB-0F7C-45EC-91F7-9BB5A87CC69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Software Engineering Phases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cs typeface="Times New Roman" charset="0"/>
              </a:rPr>
              <a:t>Definition phase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charset="0"/>
              </a:rPr>
              <a:t>focuses on </a:t>
            </a:r>
            <a:r>
              <a:rPr lang="en-US" altLang="en-US" sz="2400" u="sng">
                <a:cs typeface="Times New Roman" charset="0"/>
              </a:rPr>
              <a:t>what</a:t>
            </a:r>
            <a:r>
              <a:rPr lang="en-US" altLang="en-US" sz="2400">
                <a:cs typeface="Times New Roman" charset="0"/>
              </a:rPr>
              <a:t> (information engineering, software project planning, requirements analysis).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Times New Roman" charset="0"/>
              </a:rPr>
              <a:t>Development phase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charset="0"/>
              </a:rPr>
              <a:t>focuses on </a:t>
            </a:r>
            <a:r>
              <a:rPr lang="en-US" altLang="en-US" sz="2400" u="sng">
                <a:cs typeface="Times New Roman" charset="0"/>
              </a:rPr>
              <a:t>how</a:t>
            </a:r>
            <a:r>
              <a:rPr lang="en-US" altLang="en-US" sz="2400">
                <a:cs typeface="Times New Roman" charset="0"/>
              </a:rPr>
              <a:t> (software design, code generation, software testing).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Times New Roman" charset="0"/>
              </a:rPr>
              <a:t>Support phase</a:t>
            </a:r>
          </a:p>
          <a:p>
            <a:pPr lvl="1">
              <a:lnSpc>
                <a:spcPct val="90000"/>
              </a:lnSpc>
            </a:pPr>
            <a:r>
              <a:rPr lang="en-US" altLang="en-US" sz="2400">
                <a:cs typeface="Times New Roman" charset="0"/>
              </a:rPr>
              <a:t>focuses on </a:t>
            </a:r>
            <a:r>
              <a:rPr lang="en-US" altLang="en-US" sz="2400" u="sng">
                <a:cs typeface="Times New Roman" charset="0"/>
              </a:rPr>
              <a:t>change</a:t>
            </a:r>
            <a:r>
              <a:rPr lang="en-US" altLang="en-US" sz="2400">
                <a:cs typeface="Times New Roman" charset="0"/>
              </a:rPr>
              <a:t> (corrective maintenance, adaptive maintenance, perfective maintenance, preventative maintenance).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8EC9-D2A8-4D6A-89F9-7F4893614AF6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9B0CA-16D6-42AF-8E17-C0C02D74D47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Software Life Cycle Phases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400">
                <a:cs typeface="Arial" charset="0"/>
              </a:rPr>
              <a:t>Requirements, analysis, and design phase.</a:t>
            </a:r>
            <a:endParaRPr lang="en-US" altLang="en-US" sz="2400">
              <a:cs typeface="Times New Roman" charset="0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>
                <a:cs typeface="Arial" charset="0"/>
              </a:rPr>
              <a:t>System design phase.</a:t>
            </a:r>
            <a:endParaRPr lang="en-US" altLang="en-US" sz="2400">
              <a:cs typeface="Times New Roman" charset="0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>
                <a:cs typeface="Arial" charset="0"/>
              </a:rPr>
              <a:t>Program design phase.</a:t>
            </a:r>
            <a:endParaRPr lang="en-US" altLang="en-US" sz="2400">
              <a:cs typeface="Times New Roman" charset="0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>
                <a:cs typeface="Arial" charset="0"/>
              </a:rPr>
              <a:t>Program implementation phase.</a:t>
            </a:r>
            <a:endParaRPr lang="en-US" altLang="en-US" sz="2400">
              <a:cs typeface="Times New Roman" charset="0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>
                <a:cs typeface="Arial" charset="0"/>
              </a:rPr>
              <a:t>Unit testing phase.</a:t>
            </a:r>
            <a:endParaRPr lang="en-US" altLang="en-US" sz="2400">
              <a:cs typeface="Times New Roman" charset="0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>
                <a:cs typeface="Arial" charset="0"/>
              </a:rPr>
              <a:t>Integration testing phase.</a:t>
            </a:r>
            <a:endParaRPr lang="en-US" altLang="en-US" sz="2400">
              <a:cs typeface="Times New Roman" charset="0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>
                <a:cs typeface="Arial" charset="0"/>
              </a:rPr>
              <a:t>System testing phase.</a:t>
            </a:r>
            <a:endParaRPr lang="en-US" altLang="en-US" sz="2400">
              <a:cs typeface="Times New Roman" charset="0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>
                <a:cs typeface="Arial" charset="0"/>
              </a:rPr>
              <a:t>System delivery.</a:t>
            </a:r>
            <a:endParaRPr lang="en-US" altLang="en-US" sz="2400">
              <a:cs typeface="Times New Roman" charset="0"/>
            </a:endParaRPr>
          </a:p>
          <a:p>
            <a:pPr marL="533400" indent="-533400">
              <a:buFontTx/>
              <a:buAutoNum type="arabicPeriod"/>
            </a:pPr>
            <a:r>
              <a:rPr lang="en-US" altLang="en-US" sz="2400">
                <a:cs typeface="Arial" charset="0"/>
              </a:rPr>
              <a:t>Maintenance.</a:t>
            </a:r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8541E-3E41-4F83-98CD-7F7F75875B8C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94EF2-8EE9-4FDB-B0ED-BCAB181F2E5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Umbrella Activities</a:t>
            </a:r>
            <a:br>
              <a:rPr lang="en-US" altLang="en-US" sz="4000"/>
            </a:br>
            <a:r>
              <a:rPr lang="en-US" altLang="en-US" sz="4000"/>
              <a:t>Part 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cs typeface="Times New Roman" charset="0"/>
              </a:rPr>
              <a:t>Software project tracking and control (allows team to assess progress and take corrective action to maintain schedule)</a:t>
            </a:r>
          </a:p>
          <a:p>
            <a:r>
              <a:rPr lang="en-US" altLang="en-US" sz="2400">
                <a:cs typeface="Times New Roman" charset="0"/>
              </a:rPr>
              <a:t>Risk management (assess risks that may affect project outcomes or quality)</a:t>
            </a:r>
          </a:p>
          <a:p>
            <a:r>
              <a:rPr lang="en-US" altLang="en-US" sz="2400">
                <a:cs typeface="Times New Roman" charset="0"/>
              </a:rPr>
              <a:t>Software quality assurance (activities required to maintain software quality)</a:t>
            </a:r>
          </a:p>
          <a:p>
            <a:r>
              <a:rPr lang="en-US" altLang="en-US" sz="2400">
                <a:cs typeface="Times New Roman" charset="0"/>
              </a:rPr>
              <a:t>Formal technical reviews (assess engineering work products to uncover and remove errors before they propagate to next activity)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DF92-CA5D-4AA0-96BE-D5BAA45F6126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A63B-43C9-4D0C-A2CE-7B3FCCC5B3E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Umbrella Activities</a:t>
            </a:r>
            <a:br>
              <a:rPr lang="en-US" altLang="en-US" sz="4000"/>
            </a:br>
            <a:r>
              <a:rPr lang="en-US" altLang="en-US" sz="4000"/>
              <a:t>Part 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cs typeface="Times New Roman" charset="0"/>
              </a:rPr>
              <a:t>Measurement (define and collect process, project, and product measures to assist team in delivering software meeting customer needs)</a:t>
            </a:r>
          </a:p>
          <a:p>
            <a:r>
              <a:rPr lang="en-US" altLang="en-US" sz="2400">
                <a:cs typeface="Times New Roman" charset="0"/>
              </a:rPr>
              <a:t>Software configuration management (manage effects of change)</a:t>
            </a:r>
          </a:p>
          <a:p>
            <a:r>
              <a:rPr lang="en-US" altLang="en-US" sz="2400">
                <a:cs typeface="Times New Roman" charset="0"/>
              </a:rPr>
              <a:t>Reusability management (defines criteria for work product reuse and establish mechanisms to achieve component reuse)</a:t>
            </a:r>
          </a:p>
          <a:p>
            <a:r>
              <a:rPr lang="en-US" altLang="en-US" sz="2400">
                <a:cs typeface="Times New Roman" charset="0"/>
              </a:rPr>
              <a:t>Work product preparation and production (activities to create models, documents, logs, forms, lists, etc.)</a:t>
            </a:r>
            <a:endParaRPr lang="en-US" altLang="en-US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ADE7-0C28-4FF3-BE12-3B2B0D5F35BD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999BE-D7E3-4A23-9142-2FAAF49EBAD7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Waterfall Model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990850" y="255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24" y="2634074"/>
            <a:ext cx="8117176" cy="1952625"/>
          </a:xfrm>
          <a:prstGeom prst="rect">
            <a:avLst/>
          </a:prstGeom>
          <a:solidFill>
            <a:srgbClr val="96E3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5A40-2AA4-4239-BECA-0E74AF803151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5BBEE-B979-4FD8-9FAC-AE98A4AD3CC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CIS 375 about?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Project Management</a:t>
            </a:r>
          </a:p>
          <a:p>
            <a:r>
              <a:rPr lang="en-US" altLang="en-US" dirty="0"/>
              <a:t>Process Improvement</a:t>
            </a:r>
          </a:p>
          <a:p>
            <a:r>
              <a:rPr lang="en-US" altLang="en-US" dirty="0"/>
              <a:t>Object Oriented Analysis</a:t>
            </a:r>
          </a:p>
          <a:p>
            <a:r>
              <a:rPr lang="en-US" altLang="en-US" dirty="0"/>
              <a:t>Object Oriented Design</a:t>
            </a:r>
          </a:p>
          <a:p>
            <a:r>
              <a:rPr lang="en-US" altLang="en-US" dirty="0"/>
              <a:t>User Interface Design</a:t>
            </a:r>
          </a:p>
          <a:p>
            <a:r>
              <a:rPr lang="en-US" altLang="en-US" dirty="0"/>
              <a:t>Testing and Validation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Game - Resources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E55A-0253-4D16-A10B-F671A08EA73A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29C7-D71D-4E77-94A2-F6685290F505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0574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mission of each team is to build a tower as high as possible using only what is placed in front of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team can have 4 members.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group: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A4-size sheets of construction paper per team.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pair of scissors per team.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Two 20-inch strips of clear tape per team.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other materials may be used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7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Game - Rules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E55A-0253-4D16-A10B-F671A08EA73A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29C7-D71D-4E77-94A2-F6685290F505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7071" y="1600200"/>
            <a:ext cx="7848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team engineering the tallest tower wins a prize.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tower must be freestanding and remain freestanding for at least 60 seconds.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tower cannot be taped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anything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must build to your planned design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 you change your design you must start over by revising your plan and get it approved.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testing will be allowed until you have shown your work and have a tower built to ready to test - for 60 seconds free standing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NOTE 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 will have no more than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20-minutes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that.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76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44FD-3C14-4A1F-BFFB-C73DF3F9607D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27BFA-09F9-4BB7-8946-FDCFA8918AC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Why doesn’t this approach work?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Tahoma" pitchFamily="34" charset="0"/>
              </a:rPr>
              <a:t>Was it difficult to get the group to agree on what steps to take</a:t>
            </a:r>
            <a:r>
              <a:rPr lang="en-US" altLang="en-US" dirty="0" smtClean="0">
                <a:latin typeface="Tahoma" pitchFamily="34" charset="0"/>
              </a:rPr>
              <a:t>?</a:t>
            </a:r>
            <a:endParaRPr lang="en-US" altLang="en-US" dirty="0" smtClean="0">
              <a:cs typeface="Arial" charset="0"/>
            </a:endParaRPr>
          </a:p>
          <a:p>
            <a:r>
              <a:rPr lang="en-US" altLang="en-US" dirty="0" smtClean="0">
                <a:cs typeface="Arial" charset="0"/>
              </a:rPr>
              <a:t>Customers </a:t>
            </a:r>
            <a:r>
              <a:rPr lang="en-US" altLang="en-US" dirty="0">
                <a:cs typeface="Arial" charset="0"/>
              </a:rPr>
              <a:t>are not capable of describing their needs completely or precisely.</a:t>
            </a:r>
            <a:endParaRPr lang="en-US" altLang="en-US" dirty="0">
              <a:cs typeface="Times New Roman" charset="0"/>
            </a:endParaRPr>
          </a:p>
          <a:p>
            <a:r>
              <a:rPr lang="en-US" altLang="en-US" dirty="0">
                <a:cs typeface="Times New Roman" charset="0"/>
              </a:rPr>
              <a:t>Customers </a:t>
            </a:r>
            <a:r>
              <a:rPr lang="en-US" altLang="en-US" dirty="0" smtClean="0">
                <a:cs typeface="Times New Roman" charset="0"/>
              </a:rPr>
              <a:t>and developers like change </a:t>
            </a:r>
            <a:r>
              <a:rPr lang="en-US" altLang="en-US" dirty="0">
                <a:cs typeface="Times New Roman" charset="0"/>
              </a:rPr>
              <a:t>the specifications</a:t>
            </a:r>
            <a:r>
              <a:rPr lang="en-US" altLang="en-US" dirty="0"/>
              <a:t> as development proceeds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9366-9205-4FD0-A233-8B25B3C4A034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88619-E061-49E0-9401-ED8ACAF1CBB2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Prototyping Model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47813" y="2738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2057400" y="1752600"/>
            <a:ext cx="5334000" cy="4572000"/>
            <a:chOff x="1536" y="1152"/>
            <a:chExt cx="2920" cy="2864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152"/>
              <a:ext cx="2920" cy="2864"/>
            </a:xfrm>
            <a:prstGeom prst="rect">
              <a:avLst/>
            </a:prstGeom>
            <a:solidFill>
              <a:srgbClr val="96E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1894" y="1675"/>
              <a:ext cx="656" cy="36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800" b="1">
                <a:highlight>
                  <a:srgbClr val="FFFF00"/>
                </a:highlight>
                <a:latin typeface="Helvetica" panose="020B0604020202020204" pitchFamily="34" charset="0"/>
              </a:endParaRP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849" y="1772"/>
              <a:ext cx="665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communication</a:t>
              </a:r>
              <a:endParaRPr lang="en-US" altLang="en-US" sz="1800" b="1">
                <a:highlight>
                  <a:srgbClr val="FFFF00"/>
                </a:highlight>
                <a:latin typeface="Helvetica" panose="020B0604020202020204" pitchFamily="34" charset="0"/>
              </a:endParaRP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3357" y="1532"/>
              <a:ext cx="492" cy="27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highlight>
                  <a:srgbClr val="FFFF00"/>
                </a:highlight>
              </a:endParaRP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3449" y="1532"/>
              <a:ext cx="31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Quick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plan</a:t>
              </a:r>
            </a:p>
          </p:txBody>
        </p:sp>
        <p:sp>
          <p:nvSpPr>
            <p:cNvPr id="14" name="Rectangle 20"/>
            <p:cNvSpPr>
              <a:spLocks noChangeArrowheads="1"/>
            </p:cNvSpPr>
            <p:nvPr/>
          </p:nvSpPr>
          <p:spPr bwMode="auto">
            <a:xfrm>
              <a:off x="3713" y="1983"/>
              <a:ext cx="547" cy="3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highlight>
                  <a:srgbClr val="FFFF00"/>
                </a:highlight>
              </a:endParaRPr>
            </a:p>
          </p:txBody>
        </p:sp>
        <p:sp>
          <p:nvSpPr>
            <p:cNvPr id="15" name="Rectangle 21"/>
            <p:cNvSpPr>
              <a:spLocks noChangeArrowheads="1"/>
            </p:cNvSpPr>
            <p:nvPr/>
          </p:nvSpPr>
          <p:spPr bwMode="auto">
            <a:xfrm>
              <a:off x="4301" y="2052"/>
              <a:ext cx="41" cy="184"/>
            </a:xfrm>
            <a:prstGeom prst="rect">
              <a:avLst/>
            </a:prstGeom>
            <a:solidFill>
              <a:srgbClr val="96E3FE"/>
            </a:solidFill>
            <a:ln w="12700">
              <a:solidFill>
                <a:srgbClr val="96E3FE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highlight>
                  <a:srgbClr val="FFFF00"/>
                </a:highlight>
              </a:endParaRPr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3697" y="2004"/>
              <a:ext cx="58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Modeling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Quick design</a:t>
              </a:r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3508" y="3091"/>
              <a:ext cx="635" cy="39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highlight>
                  <a:srgbClr val="FFFF00"/>
                </a:highlight>
              </a:endParaRP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>
              <a:off x="3533" y="3153"/>
              <a:ext cx="572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Construction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of prototype</a:t>
              </a: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1819" y="2934"/>
              <a:ext cx="642" cy="40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highlight>
                  <a:srgbClr val="FFFF00"/>
                </a:highlight>
              </a:endParaRP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1867" y="2961"/>
              <a:ext cx="549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Deployment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delivery &amp;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en-US" sz="1200">
                  <a:solidFill>
                    <a:schemeClr val="bg2"/>
                  </a:solidFill>
                  <a:highlight>
                    <a:srgbClr val="FFFF00"/>
                  </a:highlight>
                  <a:latin typeface="Helvetica" panose="020B0604020202020204" pitchFamily="34" charset="0"/>
                </a:rPr>
                <a:t>feedback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in Practice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E55A-0253-4D16-A10B-F671A08EA73A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29C7-D71D-4E77-94A2-F6685290F505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438400"/>
            <a:ext cx="7543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concept definition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 of a skeletal system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evaluation and concept refinement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 of refined requirements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user evaluation and concept refinement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implementation of refined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continues until times runs out or desired product quality and functionality is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acheived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53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Airplane Prototype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E55A-0253-4D16-A10B-F671A08EA73A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29C7-D71D-4E77-94A2-F6685290F505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Concept definition: Your team has 8 minutes to build an airplane capable of landing on a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skeletal system: Your team designs its first plane and documents the design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User evaluation: Test the plane’s ability to fly and land on the table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09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Refined Airplane Prototype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E55A-0253-4D16-A10B-F671A08EA73A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29C7-D71D-4E77-94A2-F6685290F505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the test results: What would you change about the design document or air plane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skeletal system: Your team has 6 minutes to make one or more modifications to the first plane and documents the modified design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User evaluation: Test each plane modification on the  plane’s ability to fly and land on the table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806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Throw Away Prototype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E55A-0253-4D16-A10B-F671A08EA73A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29C7-D71D-4E77-94A2-F6685290F505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the test results: What would you change about the design document or air plane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 skeletal system: Your team has 6 minutes to create a different plane and document the modified design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User evaluation: Test the new plane’s ability to fly and land on the table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89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6E55A-0253-4D16-A10B-F671A08EA73A}" type="datetime1">
              <a:rPr lang="en-US" altLang="en-US" smtClean="0"/>
              <a:pPr/>
              <a:t>5/5/2017</a:t>
            </a:fld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29C7-D71D-4E77-94A2-F6685290F505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Was it helpful to record your design on paper before starting construction?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you use text or drawings?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did you represent the procedural nature of the design (e.g. cuts vs folds)?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were the test results integrated into the new design?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Would adding more or different types of materials change your design?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would you test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you expect the first prototype to land properly?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89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4F352-36EC-413F-8CFD-73653C199B92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567E-818B-49E9-BEA4-E21A0DA99241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Spiral </a:t>
            </a:r>
            <a:r>
              <a:rPr lang="en-US" altLang="en-US" dirty="0" smtClean="0"/>
              <a:t>Model – Compromise?</a:t>
            </a:r>
            <a:endParaRPr lang="en-US" altLang="en-US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67113" y="2428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22" y="1783404"/>
            <a:ext cx="6032500" cy="4236396"/>
          </a:xfrm>
          <a:prstGeom prst="rect">
            <a:avLst/>
          </a:prstGeom>
          <a:solidFill>
            <a:srgbClr val="96E3F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951C-7189-4928-982C-A04D84C3DBB1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0766-E636-412C-99D9-8CA9A125799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Why is software engineering important?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 dirty="0">
                <a:cs typeface="Arial" charset="0"/>
              </a:rPr>
              <a:t>To avoid costly errors caused by software:</a:t>
            </a:r>
            <a:endParaRPr lang="en-US" altLang="en-US" sz="2800" dirty="0"/>
          </a:p>
          <a:p>
            <a:r>
              <a:rPr lang="en-US" altLang="en-US" sz="2800" dirty="0">
                <a:cs typeface="Arial" charset="0"/>
              </a:rPr>
              <a:t>Lost Voyager Spacecraft (one bad line of code caused failure)</a:t>
            </a:r>
          </a:p>
          <a:p>
            <a:r>
              <a:rPr lang="en-US" altLang="en-US" sz="2800" dirty="0">
                <a:cs typeface="Arial" charset="0"/>
              </a:rPr>
              <a:t>3 Mile Island (poor user interface design)</a:t>
            </a:r>
          </a:p>
          <a:p>
            <a:r>
              <a:rPr lang="en-US" altLang="en-US" sz="2800" dirty="0">
                <a:cs typeface="Arial" charset="0"/>
              </a:rPr>
              <a:t>Several people killed by a radiation machine      (no means of catching operator errors)</a:t>
            </a:r>
          </a:p>
          <a:p>
            <a:r>
              <a:rPr lang="en-US" altLang="en-US" sz="2800" dirty="0">
                <a:cs typeface="Arial" charset="0"/>
              </a:rPr>
              <a:t>Affordable Care Web Site (poor user interface and non-existent testing)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F7B96-8B8B-4EBC-B03A-39923F5C56DB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18FDD-D123-486B-BACB-CFC4C84C48D0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Comparing Process Models </a:t>
            </a:r>
            <a:br>
              <a:rPr lang="en-US" altLang="en-US" sz="4000"/>
            </a:br>
            <a:r>
              <a:rPr lang="en-US" altLang="en-US" sz="4000"/>
              <a:t>Part 1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cs typeface="Times New Roman" charset="0"/>
              </a:rPr>
              <a:t>Overall flow and level of interdependencies among tasks</a:t>
            </a:r>
          </a:p>
          <a:p>
            <a:r>
              <a:rPr lang="en-US" altLang="en-US" sz="2400">
                <a:cs typeface="Times New Roman" charset="0"/>
              </a:rPr>
              <a:t>Degree to which work tasks are defined within each framework activity</a:t>
            </a:r>
          </a:p>
          <a:p>
            <a:r>
              <a:rPr lang="en-US" altLang="en-US" sz="2400">
                <a:cs typeface="Times New Roman" charset="0"/>
              </a:rPr>
              <a:t>Degree to which work products are identified and required</a:t>
            </a:r>
          </a:p>
          <a:p>
            <a:r>
              <a:rPr lang="en-US" altLang="en-US" sz="2400">
                <a:cs typeface="Times New Roman" charset="0"/>
              </a:rPr>
              <a:t>Manner in which quality assurance activities are applied</a:t>
            </a:r>
          </a:p>
          <a:p>
            <a:r>
              <a:rPr lang="en-US" altLang="en-US" sz="2400">
                <a:cs typeface="Times New Roman" charset="0"/>
              </a:rPr>
              <a:t>Manner in which project tracking and control activities are applied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1342-3373-45E4-9F85-EEC21C236681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794E0-8BF4-472F-9EE4-25ACABBE8AB1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Comparing Process Models – Part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cs typeface="Times New Roman" charset="0"/>
              </a:rPr>
              <a:t>Overall degree of detail and rigor of process description</a:t>
            </a:r>
          </a:p>
          <a:p>
            <a:r>
              <a:rPr lang="en-US" altLang="en-US" sz="2800">
                <a:cs typeface="Times New Roman" charset="0"/>
              </a:rPr>
              <a:t>Degree to which stakeholders are involved in the project</a:t>
            </a:r>
          </a:p>
          <a:p>
            <a:r>
              <a:rPr lang="en-US" altLang="en-US" sz="2800">
                <a:cs typeface="Times New Roman" charset="0"/>
              </a:rPr>
              <a:t>Level of autonomy given to project team</a:t>
            </a:r>
          </a:p>
          <a:p>
            <a:r>
              <a:rPr lang="en-US" altLang="en-US" sz="2800">
                <a:cs typeface="Times New Roman" charset="0"/>
              </a:rPr>
              <a:t>Degree to which team organization and roles are prescribed</a:t>
            </a:r>
            <a:endParaRPr lang="en-US" alt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CB229-40B4-47F4-B0C3-13D45CDFF375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DAA45-DA2B-45A1-AB1F-21B72072021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Software Crisis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>
                <a:cs typeface="Times New Roman" charset="0"/>
              </a:rPr>
              <a:t>Software failures receive a lot more publicity than software engineering success stories.</a:t>
            </a:r>
          </a:p>
          <a:p>
            <a:r>
              <a:rPr lang="en-US" altLang="en-US" sz="2400">
                <a:cs typeface="Times New Roman" charset="0"/>
              </a:rPr>
              <a:t>The software crisis predicted thirty years ago has never materialized and software engineering successes now outnumber the failures.</a:t>
            </a:r>
          </a:p>
          <a:p>
            <a:r>
              <a:rPr lang="en-US" altLang="en-US" sz="2400">
                <a:cs typeface="Times New Roman" charset="0"/>
              </a:rPr>
              <a:t>The problems that afflict software development are more likely to be associated with how to develop and support software properly, than with simply building software that functions correctly. </a:t>
            </a:r>
            <a:endParaRPr lang="en-US" altLang="en-US"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99F86-66CF-45E0-AA88-1D4763F3FD82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E351C-35E9-45AB-B5A9-21E63EE4F63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Historical Project Cost Allocation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28888" y="2547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248400" cy="47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0408-89C6-42DB-83D3-A71500CD4E1D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ECA-3005-4957-992B-9DF84CDAF7C1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Early Error Detection </a:t>
            </a:r>
            <a:br>
              <a:rPr lang="en-US" altLang="en-US" sz="4000"/>
            </a:br>
            <a:r>
              <a:rPr lang="en-US" altLang="en-US" sz="4000"/>
              <a:t>Saves Money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95525" y="2452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696200" cy="44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5EA1-8432-474C-9795-8C7D8EED6F15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98A0-3BEB-4646-BB14-952FDE19389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Software Characteristics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cs typeface="Times New Roman" charset="0"/>
              </a:rPr>
              <a:t>Software is both a product and a vehicle for developing a product.</a:t>
            </a:r>
          </a:p>
          <a:p>
            <a:r>
              <a:rPr lang="en-US" altLang="en-US" sz="2800">
                <a:cs typeface="Times New Roman" charset="0"/>
              </a:rPr>
              <a:t>Software is engineered not manufactured.</a:t>
            </a:r>
          </a:p>
          <a:p>
            <a:r>
              <a:rPr lang="en-US" altLang="en-US" sz="2800">
                <a:cs typeface="Times New Roman" charset="0"/>
              </a:rPr>
              <a:t>Software does not wear out, but it does deteriorate.</a:t>
            </a:r>
          </a:p>
          <a:p>
            <a:r>
              <a:rPr lang="en-US" altLang="en-US" sz="2800">
                <a:cs typeface="Times New Roman" charset="0"/>
              </a:rPr>
              <a:t>Most software is still custom-built.</a:t>
            </a:r>
            <a:endParaRPr lang="en-US" altLang="en-US" sz="2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ED395-9856-4E97-A51B-9DC6B061008A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2853-1665-4C52-A6C4-A8ED64295EB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Software Designer Characteristics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Studies have found that many designers tend to suffer from the “not invented here” syndrome</a:t>
            </a:r>
          </a:p>
          <a:p>
            <a:r>
              <a:rPr lang="en-US" altLang="en-US"/>
              <a:t>80% of most software errors can be discovered by peer review (proof reading) the code or document</a:t>
            </a:r>
          </a:p>
          <a:p>
            <a:pPr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6486-22CF-4990-9F89-0F3B12D0B9D7}" type="datetime1">
              <a:rPr lang="en-US" altLang="en-US"/>
              <a:pPr/>
              <a:t>5/5/2017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B5D9-0008-46A7-8C45-BC37CD0D913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Software Myths – Part 1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cs typeface="Times New Roman" charset="0"/>
              </a:rPr>
              <a:t>Software standards provide software engineers with all the guidance they need.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Times New Roman" charset="0"/>
              </a:rPr>
              <a:t>People with modern computers have all the software development tools they need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Times New Roman" charset="0"/>
              </a:rPr>
              <a:t>Adding people is a good way to catch up when a project is behind schedule. </a:t>
            </a:r>
          </a:p>
          <a:p>
            <a:pPr>
              <a:lnSpc>
                <a:spcPct val="90000"/>
              </a:lnSpc>
            </a:pPr>
            <a:r>
              <a:rPr lang="en-US" altLang="en-US" sz="2800">
                <a:cs typeface="Times New Roman" charset="0"/>
              </a:rPr>
              <a:t>Giving software projects to outside parties to develop solves software project management problems.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1442</Words>
  <Application>Microsoft Office PowerPoint</Application>
  <PresentationFormat>On-screen Show (4:3)</PresentationFormat>
  <Paragraphs>226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Design</vt:lpstr>
      <vt:lpstr>Software Engineering</vt:lpstr>
      <vt:lpstr>What is CIS 375 about? </vt:lpstr>
      <vt:lpstr>Why is software engineering important?</vt:lpstr>
      <vt:lpstr>Software Crisis</vt:lpstr>
      <vt:lpstr>Historical Project Cost Allocation</vt:lpstr>
      <vt:lpstr>Early Error Detection  Saves Money</vt:lpstr>
      <vt:lpstr>Software Characteristics</vt:lpstr>
      <vt:lpstr>Software Designer Characteristics</vt:lpstr>
      <vt:lpstr>Software Myths – Part 1</vt:lpstr>
      <vt:lpstr>Software Myths – Part 2</vt:lpstr>
      <vt:lpstr>Software Myths – Part 3</vt:lpstr>
      <vt:lpstr>Software Engineering</vt:lpstr>
      <vt:lpstr>What is high quality software?</vt:lpstr>
      <vt:lpstr>What is high quality software?</vt:lpstr>
      <vt:lpstr>Software Engineering Phases</vt:lpstr>
      <vt:lpstr>Software Life Cycle Phases</vt:lpstr>
      <vt:lpstr>Umbrella Activities Part 1</vt:lpstr>
      <vt:lpstr>Umbrella Activities Part 2</vt:lpstr>
      <vt:lpstr>Waterfall Model</vt:lpstr>
      <vt:lpstr>Tower Game - Resources</vt:lpstr>
      <vt:lpstr>Tower Game - Rules</vt:lpstr>
      <vt:lpstr>Why doesn’t this approach work?</vt:lpstr>
      <vt:lpstr>Prototyping Model</vt:lpstr>
      <vt:lpstr>Prototyping in Practice</vt:lpstr>
      <vt:lpstr>Airplane Prototype</vt:lpstr>
      <vt:lpstr>Refined Airplane Prototype</vt:lpstr>
      <vt:lpstr>Throw Away Prototype</vt:lpstr>
      <vt:lpstr>Lessons Learned</vt:lpstr>
      <vt:lpstr>Spiral Model – Compromise?</vt:lpstr>
      <vt:lpstr>Comparing Process Models  Part 1</vt:lpstr>
      <vt:lpstr>Comparing Process Models – Part 2</vt:lpstr>
    </vt:vector>
  </TitlesOfParts>
  <Company>CIS - U of M - Dearborn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Modeling</dc:title>
  <dc:creator>Bruce Maxim</dc:creator>
  <cp:lastModifiedBy>bmaxim</cp:lastModifiedBy>
  <cp:revision>18</cp:revision>
  <dcterms:created xsi:type="dcterms:W3CDTF">2002-09-04T02:14:58Z</dcterms:created>
  <dcterms:modified xsi:type="dcterms:W3CDTF">2017-05-05T18:53:56Z</dcterms:modified>
</cp:coreProperties>
</file>